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media/image28.jpeg" ContentType="image/jpeg"/>
  <Override PartName="/ppt/media/image4.png" ContentType="image/png"/>
  <Override PartName="/ppt/media/image27.jpeg" ContentType="image/jpeg"/>
  <Override PartName="/ppt/media/image10.png" ContentType="image/png"/>
  <Override PartName="/ppt/media/image6.png" ContentType="image/png"/>
  <Override PartName="/ppt/media/image5.png" ContentType="image/png"/>
  <Override PartName="/ppt/media/image19.jpeg" ContentType="image/jpeg"/>
  <Override PartName="/ppt/media/image22.jpeg" ContentType="image/jpeg"/>
  <Override PartName="/ppt/media/image7.png" ContentType="image/png"/>
  <Override PartName="/ppt/media/image20.jpeg" ContentType="image/jpeg"/>
  <Override PartName="/ppt/media/image8.png" ContentType="image/png"/>
  <Override PartName="/ppt/media/image14.jpeg" ContentType="image/jpeg"/>
  <Override PartName="/ppt/media/image13.png" ContentType="image/png"/>
  <Override PartName="/ppt/media/image30.jpeg" ContentType="image/jpeg"/>
  <Override PartName="/ppt/media/image3.png" ContentType="image/png"/>
  <Override PartName="/ppt/media/image17.jpeg" ContentType="image/jpeg"/>
  <Override PartName="/ppt/media/image26.png" ContentType="image/png"/>
  <Override PartName="/ppt/media/image11.png" ContentType="image/png"/>
  <Override PartName="/ppt/media/image9.jpeg" ContentType="image/jpeg"/>
  <Override PartName="/ppt/media/image2.png" ContentType="image/png"/>
  <Override PartName="/ppt/media/image25.jpeg" ContentType="image/jpeg"/>
  <Override PartName="/ppt/media/image1.png" ContentType="image/png"/>
  <Override PartName="/ppt/media/image24.png" ContentType="image/png"/>
  <Override PartName="/ppt/media/image15.jpeg" ContentType="image/jpeg"/>
  <Override PartName="/ppt/media/image16.jpeg" ContentType="image/jpeg"/>
  <Override PartName="/ppt/media/image18.jpeg" ContentType="image/jpeg"/>
  <Override PartName="/ppt/media/image29.png" ContentType="image/png"/>
  <Override PartName="/ppt/media/image21.jpeg" ContentType="image/jpeg"/>
  <Override PartName="/ppt/media/image12.png" ContentType="image/png"/>
  <Override PartName="/ppt/media/image23.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comments/comment7.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commentAuthors" Target="commentAuthors.xml"/>
</Relationships>
</file>

<file path=ppt/comments/comment7.xml><?xml version="1.0" encoding="utf-8"?>
<p:cmLst xmlns:p="http://schemas.openxmlformats.org/presentationml/2006/main">
  <p:cm authorId="0" dt="2021-06-06T12:49:29.000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49"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50"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51"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52"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5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72C1B6B-DD78-4F53-B00C-BEF15F142F20}"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685800" y="1143000"/>
            <a:ext cx="5482080" cy="3081960"/>
          </a:xfrm>
          <a:prstGeom prst="rect">
            <a:avLst/>
          </a:prstGeom>
        </p:spPr>
      </p:sp>
      <p:sp>
        <p:nvSpPr>
          <p:cNvPr id="221"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22" name="Slide Number Placeholder 3_21"/>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49A9C4E-8666-49CB-8F31-D48646E1F4C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685800" y="1143000"/>
            <a:ext cx="5482080" cy="3081960"/>
          </a:xfrm>
          <a:prstGeom prst="rect">
            <a:avLst/>
          </a:prstGeom>
        </p:spPr>
      </p:sp>
      <p:sp>
        <p:nvSpPr>
          <p:cNvPr id="224"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25" name="Slide Number Placeholder 3_8"/>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2F6A285-7D8F-414E-8A86-DC7AB78C7EC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685800" y="1143000"/>
            <a:ext cx="5482080" cy="3081960"/>
          </a:xfrm>
          <a:prstGeom prst="rect">
            <a:avLst/>
          </a:prstGeom>
        </p:spPr>
      </p:sp>
      <p:sp>
        <p:nvSpPr>
          <p:cNvPr id="227"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28" name="Slide Number Placeholder 3_22"/>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6DFE69E-D473-480E-A2B6-6245AA0926DD}"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2080" cy="3081960"/>
          </a:xfrm>
          <a:prstGeom prst="rect">
            <a:avLst/>
          </a:prstGeom>
        </p:spPr>
      </p:sp>
      <p:sp>
        <p:nvSpPr>
          <p:cNvPr id="230"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31" name="Slide Number Placeholder 3_4"/>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02CD322-3BCB-47CB-BBC4-D727800119CD}"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685800" y="1143000"/>
            <a:ext cx="5482080" cy="3081960"/>
          </a:xfrm>
          <a:prstGeom prst="rect">
            <a:avLst/>
          </a:prstGeom>
        </p:spPr>
      </p:sp>
      <p:sp>
        <p:nvSpPr>
          <p:cNvPr id="233"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34" name="Slide Number Placeholder 3_5"/>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1085270-56BE-4449-8526-1334C7417AE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2080" cy="3081960"/>
          </a:xfrm>
          <a:prstGeom prst="rect">
            <a:avLst/>
          </a:prstGeom>
        </p:spPr>
      </p:sp>
      <p:sp>
        <p:nvSpPr>
          <p:cNvPr id="236"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37" name="Slide Number Placeholder 3_12"/>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589AFF2-7CF5-4422-9872-0A95C20CE8DD}"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2080" cy="3081960"/>
          </a:xfrm>
          <a:prstGeom prst="rect">
            <a:avLst/>
          </a:prstGeom>
        </p:spPr>
      </p:sp>
      <p:sp>
        <p:nvSpPr>
          <p:cNvPr id="239"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40" name="Slide Number Placeholder 3_19"/>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07BCB6F-99BA-4B8A-830D-3FA244795FF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685800" y="1143000"/>
            <a:ext cx="5482080" cy="3081960"/>
          </a:xfrm>
          <a:prstGeom prst="rect">
            <a:avLst/>
          </a:prstGeom>
        </p:spPr>
      </p:sp>
      <p:sp>
        <p:nvSpPr>
          <p:cNvPr id="242"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43" name="Slide Number Placeholder 3_13"/>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045E209-E1A2-4ED6-91A7-14B9C9CC1C8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685800" y="1143000"/>
            <a:ext cx="5482080" cy="3081960"/>
          </a:xfrm>
          <a:prstGeom prst="rect">
            <a:avLst/>
          </a:prstGeom>
        </p:spPr>
      </p:sp>
      <p:sp>
        <p:nvSpPr>
          <p:cNvPr id="245"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46" name="Slide Number Placeholder 3_18"/>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5C5AFA91-60CF-4771-992B-514281F2B180}"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685800" y="1143000"/>
            <a:ext cx="5482080" cy="3081960"/>
          </a:xfrm>
          <a:prstGeom prst="rect">
            <a:avLst/>
          </a:prstGeom>
        </p:spPr>
      </p:sp>
      <p:sp>
        <p:nvSpPr>
          <p:cNvPr id="248"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49" name="Slide Number Placeholder 3_17"/>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F2FCD1D-338B-492A-85FB-FB14DA9ED7A0}"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2080" cy="3081960"/>
          </a:xfrm>
          <a:prstGeom prst="rect">
            <a:avLst/>
          </a:prstGeom>
        </p:spPr>
      </p:sp>
      <p:sp>
        <p:nvSpPr>
          <p:cNvPr id="197"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198" name="Slide Number Placeholder 3_0"/>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868CCB6-9BB4-4D24-832B-86541CE39F2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685800" y="1143000"/>
            <a:ext cx="5482080" cy="3081960"/>
          </a:xfrm>
          <a:prstGeom prst="rect">
            <a:avLst/>
          </a:prstGeom>
        </p:spPr>
      </p:sp>
      <p:sp>
        <p:nvSpPr>
          <p:cNvPr id="251"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52" name="Slide Number Placeholder 3_7"/>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8F561F9-3E79-4189-9C08-6E81162CFCF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685800" y="1143000"/>
            <a:ext cx="5482080" cy="3081960"/>
          </a:xfrm>
          <a:prstGeom prst="rect">
            <a:avLst/>
          </a:prstGeom>
        </p:spPr>
      </p:sp>
      <p:sp>
        <p:nvSpPr>
          <p:cNvPr id="254"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55" name="Slide Number Placeholder 3_14"/>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BEFF2EB-59CC-48A3-B313-6DE7AC493C4A}"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685800" y="1143000"/>
            <a:ext cx="5482080" cy="3081960"/>
          </a:xfrm>
          <a:prstGeom prst="rect">
            <a:avLst/>
          </a:prstGeom>
        </p:spPr>
      </p:sp>
      <p:sp>
        <p:nvSpPr>
          <p:cNvPr id="257"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58" name="Slide Number Placeholder 3_10"/>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3F51CE4-58D3-43DF-8F7F-CE861B211B3A}"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685800" y="1143000"/>
            <a:ext cx="5482080" cy="3081960"/>
          </a:xfrm>
          <a:prstGeom prst="rect">
            <a:avLst/>
          </a:prstGeom>
        </p:spPr>
      </p:sp>
      <p:sp>
        <p:nvSpPr>
          <p:cNvPr id="260"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61" name="Slide Number Placeholder 3_15"/>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01B36F0-42B6-4186-BF70-B4FB9CFB7D6B}"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685800" y="1143000"/>
            <a:ext cx="5482080" cy="3081960"/>
          </a:xfrm>
          <a:prstGeom prst="rect">
            <a:avLst/>
          </a:prstGeom>
        </p:spPr>
      </p:sp>
      <p:sp>
        <p:nvSpPr>
          <p:cNvPr id="263"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64" name="Slide Number Placeholder 3_16"/>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DE1CD9B-9C9F-445E-9E69-2AC7F4415B9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685800" y="1143000"/>
            <a:ext cx="5482080" cy="3081960"/>
          </a:xfrm>
          <a:prstGeom prst="rect">
            <a:avLst/>
          </a:prstGeom>
        </p:spPr>
      </p:sp>
      <p:sp>
        <p:nvSpPr>
          <p:cNvPr id="266"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67" name="Slide Number Placeholder 3_23"/>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5A816ECA-6E80-4505-BFFC-8770D0C67779}"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685800" y="1143000"/>
            <a:ext cx="5482080" cy="3081960"/>
          </a:xfrm>
          <a:prstGeom prst="rect">
            <a:avLst/>
          </a:prstGeom>
        </p:spPr>
      </p:sp>
      <p:sp>
        <p:nvSpPr>
          <p:cNvPr id="200"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01" name="Slide Number Placeholder 3_6"/>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9D8FCB4-7CB3-4CC1-90A4-E09BC6538800}"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685800" y="1143000"/>
            <a:ext cx="5482080" cy="3081960"/>
          </a:xfrm>
          <a:prstGeom prst="rect">
            <a:avLst/>
          </a:prstGeom>
        </p:spPr>
      </p:sp>
      <p:sp>
        <p:nvSpPr>
          <p:cNvPr id="203"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04" name="Slide Number Placeholder 3_9"/>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124FC06-2F2F-4678-9F8F-F456CFECE33C}"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85800" y="1143000"/>
            <a:ext cx="5482080" cy="3081960"/>
          </a:xfrm>
          <a:prstGeom prst="rect">
            <a:avLst/>
          </a:prstGeom>
        </p:spPr>
      </p:sp>
      <p:sp>
        <p:nvSpPr>
          <p:cNvPr id="206"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07" name="Slide Number Placeholder 3_1"/>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56F1C4F-8EC0-42DE-9093-EA4EA9315DF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2080" cy="3081960"/>
          </a:xfrm>
          <a:prstGeom prst="rect">
            <a:avLst/>
          </a:prstGeom>
        </p:spPr>
      </p:sp>
      <p:sp>
        <p:nvSpPr>
          <p:cNvPr id="209"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10" name="Slide Number Placeholder 3_2"/>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9B157AC-91EA-43CB-9929-B387CC2D821D}"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2080" cy="3081960"/>
          </a:xfrm>
          <a:prstGeom prst="rect">
            <a:avLst/>
          </a:prstGeom>
        </p:spPr>
      </p:sp>
      <p:sp>
        <p:nvSpPr>
          <p:cNvPr id="212"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13" name="Slide Number Placeholder 3_11"/>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80BDC65-C546-4BA5-AA20-52122DA946E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685800" y="1143000"/>
            <a:ext cx="5482080" cy="3081960"/>
          </a:xfrm>
          <a:prstGeom prst="rect">
            <a:avLst/>
          </a:prstGeom>
        </p:spPr>
      </p:sp>
      <p:sp>
        <p:nvSpPr>
          <p:cNvPr id="215"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16" name="Slide Number Placeholder 3_3"/>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5BEA5DA-E816-41FC-B5C8-EE7F1AA2717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685800" y="1143000"/>
            <a:ext cx="5482080" cy="3081960"/>
          </a:xfrm>
          <a:prstGeom prst="rect">
            <a:avLst/>
          </a:prstGeom>
        </p:spPr>
      </p:sp>
      <p:sp>
        <p:nvSpPr>
          <p:cNvPr id="218" name="PlaceHolder 2"/>
          <p:cNvSpPr>
            <a:spLocks noGrp="1"/>
          </p:cNvSpPr>
          <p:nvPr>
            <p:ph type="body"/>
          </p:nvPr>
        </p:nvSpPr>
        <p:spPr>
          <a:xfrm>
            <a:off x="685800" y="4400640"/>
            <a:ext cx="5482080" cy="3596040"/>
          </a:xfrm>
          <a:prstGeom prst="rect">
            <a:avLst/>
          </a:prstGeom>
        </p:spPr>
        <p:txBody>
          <a:bodyPr lIns="0" rIns="0" tIns="0" bIns="0">
            <a:noAutofit/>
          </a:bodyPr>
          <a:p>
            <a:endParaRPr b="0" lang="en-GB" sz="2000" spc="-1" strike="noStrike">
              <a:latin typeface="Arial"/>
            </a:endParaRPr>
          </a:p>
        </p:txBody>
      </p:sp>
      <p:sp>
        <p:nvSpPr>
          <p:cNvPr id="219" name="Slide Number Placeholder 3_20"/>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8A93C9E-7CE0-4884-8767-CC3CB8EDAD2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jpeg"/><Relationship Id="rId11" Type="http://schemas.openxmlformats.org/officeDocument/2006/relationships/image" Target="../media/image10.png"/><Relationship Id="rId12" Type="http://schemas.openxmlformats.org/officeDocument/2006/relationships/slideLayout" Target="../slideLayouts/slideLayout1.xml"/><Relationship Id="rId13" Type="http://schemas.openxmlformats.org/officeDocument/2006/relationships/slideLayout" Target="../slideLayouts/slideLayout2.xml"/><Relationship Id="rId14" Type="http://schemas.openxmlformats.org/officeDocument/2006/relationships/slideLayout" Target="../slideLayouts/slideLayout3.xml"/><Relationship Id="rId15" Type="http://schemas.openxmlformats.org/officeDocument/2006/relationships/slideLayout" Target="../slideLayouts/slideLayout4.xml"/><Relationship Id="rId16" Type="http://schemas.openxmlformats.org/officeDocument/2006/relationships/slideLayout" Target="../slideLayouts/slideLayout5.xml"/><Relationship Id="rId17" Type="http://schemas.openxmlformats.org/officeDocument/2006/relationships/slideLayout" Target="../slideLayouts/slideLayout6.xml"/><Relationship Id="rId18" Type="http://schemas.openxmlformats.org/officeDocument/2006/relationships/slideLayout" Target="../slideLayouts/slideLayout7.xml"/><Relationship Id="rId19" Type="http://schemas.openxmlformats.org/officeDocument/2006/relationships/slideLayout" Target="../slideLayouts/slideLayout8.xml"/><Relationship Id="rId20" Type="http://schemas.openxmlformats.org/officeDocument/2006/relationships/slideLayout" Target="../slideLayouts/slideLayout9.xml"/><Relationship Id="rId21" Type="http://schemas.openxmlformats.org/officeDocument/2006/relationships/slideLayout" Target="../slideLayouts/slideLayout10.xml"/><Relationship Id="rId22" Type="http://schemas.openxmlformats.org/officeDocument/2006/relationships/slideLayout" Target="../slideLayouts/slideLayout11.xml"/><Relationship Id="rId2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_9" descr=""/>
          <p:cNvPicPr/>
          <p:nvPr/>
        </p:nvPicPr>
        <p:blipFill>
          <a:blip r:embed="rId2"/>
          <a:stretch/>
        </p:blipFill>
        <p:spPr>
          <a:xfrm>
            <a:off x="300960" y="273600"/>
            <a:ext cx="1047960" cy="1081800"/>
          </a:xfrm>
          <a:prstGeom prst="rect">
            <a:avLst/>
          </a:prstGeom>
          <a:ln w="0">
            <a:noFill/>
          </a:ln>
        </p:spPr>
      </p:pic>
      <p:pic>
        <p:nvPicPr>
          <p:cNvPr id="1" name="Picture 7_9" descr=""/>
          <p:cNvPicPr/>
          <p:nvPr/>
        </p:nvPicPr>
        <p:blipFill>
          <a:blip r:embed="rId3"/>
          <a:stretch/>
        </p:blipFill>
        <p:spPr>
          <a:xfrm rot="1178400">
            <a:off x="281520" y="3060720"/>
            <a:ext cx="1229760" cy="833040"/>
          </a:xfrm>
          <a:prstGeom prst="rect">
            <a:avLst/>
          </a:prstGeom>
          <a:ln w="0">
            <a:noFill/>
          </a:ln>
        </p:spPr>
      </p:pic>
      <p:pic>
        <p:nvPicPr>
          <p:cNvPr id="2" name="Picture 9_9" descr=""/>
          <p:cNvPicPr/>
          <p:nvPr/>
        </p:nvPicPr>
        <p:blipFill>
          <a:blip r:embed="rId4"/>
          <a:stretch/>
        </p:blipFill>
        <p:spPr>
          <a:xfrm>
            <a:off x="255600" y="5481000"/>
            <a:ext cx="1122480" cy="1189440"/>
          </a:xfrm>
          <a:prstGeom prst="rect">
            <a:avLst/>
          </a:prstGeom>
          <a:ln w="0">
            <a:noFill/>
          </a:ln>
        </p:spPr>
      </p:pic>
      <p:pic>
        <p:nvPicPr>
          <p:cNvPr id="3" name="" descr=""/>
          <p:cNvPicPr/>
          <p:nvPr/>
        </p:nvPicPr>
        <p:blipFill>
          <a:blip r:embed="rId5"/>
          <a:stretch/>
        </p:blipFill>
        <p:spPr>
          <a:xfrm>
            <a:off x="10748160" y="273600"/>
            <a:ext cx="1128960" cy="1000080"/>
          </a:xfrm>
          <a:prstGeom prst="rect">
            <a:avLst/>
          </a:prstGeom>
          <a:ln w="0">
            <a:noFill/>
          </a:ln>
        </p:spPr>
      </p:pic>
      <p:pic>
        <p:nvPicPr>
          <p:cNvPr id="4" name="" descr=""/>
          <p:cNvPicPr/>
          <p:nvPr/>
        </p:nvPicPr>
        <p:blipFill>
          <a:blip r:embed="rId6"/>
          <a:stretch/>
        </p:blipFill>
        <p:spPr>
          <a:xfrm>
            <a:off x="10980000" y="5481000"/>
            <a:ext cx="1029960" cy="1257840"/>
          </a:xfrm>
          <a:prstGeom prst="rect">
            <a:avLst/>
          </a:prstGeom>
          <a:ln w="0">
            <a:noFill/>
          </a:ln>
        </p:spPr>
      </p:pic>
      <p:pic>
        <p:nvPicPr>
          <p:cNvPr id="5" name="" descr=""/>
          <p:cNvPicPr/>
          <p:nvPr/>
        </p:nvPicPr>
        <p:blipFill>
          <a:blip r:embed="rId7"/>
          <a:stretch/>
        </p:blipFill>
        <p:spPr>
          <a:xfrm>
            <a:off x="300960" y="4323960"/>
            <a:ext cx="1316160" cy="713160"/>
          </a:xfrm>
          <a:prstGeom prst="rect">
            <a:avLst/>
          </a:prstGeom>
          <a:ln w="0">
            <a:noFill/>
          </a:ln>
        </p:spPr>
      </p:pic>
      <p:pic>
        <p:nvPicPr>
          <p:cNvPr id="6" name="" descr=""/>
          <p:cNvPicPr/>
          <p:nvPr/>
        </p:nvPicPr>
        <p:blipFill>
          <a:blip r:embed="rId8"/>
          <a:stretch/>
        </p:blipFill>
        <p:spPr>
          <a:xfrm rot="9210000">
            <a:off x="10463400" y="3358800"/>
            <a:ext cx="1437120" cy="435600"/>
          </a:xfrm>
          <a:prstGeom prst="rect">
            <a:avLst/>
          </a:prstGeom>
          <a:ln w="0">
            <a:noFill/>
          </a:ln>
        </p:spPr>
      </p:pic>
      <p:pic>
        <p:nvPicPr>
          <p:cNvPr id="7" name="" descr=""/>
          <p:cNvPicPr/>
          <p:nvPr/>
        </p:nvPicPr>
        <p:blipFill>
          <a:blip r:embed="rId9"/>
          <a:stretch/>
        </p:blipFill>
        <p:spPr>
          <a:xfrm>
            <a:off x="300960" y="1504080"/>
            <a:ext cx="1135440" cy="1087560"/>
          </a:xfrm>
          <a:prstGeom prst="rect">
            <a:avLst/>
          </a:prstGeom>
          <a:ln w="0">
            <a:noFill/>
          </a:ln>
        </p:spPr>
      </p:pic>
      <p:pic>
        <p:nvPicPr>
          <p:cNvPr id="8" name="" descr=""/>
          <p:cNvPicPr/>
          <p:nvPr/>
        </p:nvPicPr>
        <p:blipFill>
          <a:blip r:embed="rId10"/>
          <a:stretch/>
        </p:blipFill>
        <p:spPr>
          <a:xfrm>
            <a:off x="10508760" y="4140000"/>
            <a:ext cx="1548720" cy="1000080"/>
          </a:xfrm>
          <a:prstGeom prst="rect">
            <a:avLst/>
          </a:prstGeom>
          <a:ln w="0">
            <a:noFill/>
          </a:ln>
        </p:spPr>
      </p:pic>
      <p:pic>
        <p:nvPicPr>
          <p:cNvPr id="9" name="" descr=""/>
          <p:cNvPicPr/>
          <p:nvPr/>
        </p:nvPicPr>
        <p:blipFill>
          <a:blip r:embed="rId11"/>
          <a:stretch/>
        </p:blipFill>
        <p:spPr>
          <a:xfrm>
            <a:off x="10800000" y="1620000"/>
            <a:ext cx="1122120" cy="1123920"/>
          </a:xfrm>
          <a:prstGeom prst="rect">
            <a:avLst/>
          </a:prstGeom>
          <a:ln w="0">
            <a:noFill/>
          </a:ln>
        </p:spPr>
      </p:pic>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2"/>
    <p:sldLayoutId id="2147483650" r:id="rId13"/>
    <p:sldLayoutId id="2147483651" r:id="rId14"/>
    <p:sldLayoutId id="2147483652" r:id="rId15"/>
    <p:sldLayoutId id="2147483653" r:id="rId16"/>
    <p:sldLayoutId id="2147483654" r:id="rId17"/>
    <p:sldLayoutId id="2147483655" r:id="rId18"/>
    <p:sldLayoutId id="2147483656" r:id="rId19"/>
    <p:sldLayoutId id="2147483657" r:id="rId20"/>
    <p:sldLayoutId id="2147483658" r:id="rId21"/>
    <p:sldLayoutId id="2147483659" r:id="rId22"/>
    <p:sldLayoutId id="2147483660" r:id="rId23"/>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uk.flightaware.com/adsb/piaware/build" TargetMode="External"/><Relationship Id="rId2" Type="http://schemas.openxmlformats.org/officeDocument/2006/relationships/hyperlink" Target="https://discussions.flightaware.com/t/install-piaware-5-0-on-x86-64-machines-and-rpi-armv7l-aarch64/74699" TargetMode="External"/><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hyperlink" Target="https://lucsmall.com/2017/02/06/making-antennas-for-1090mhz-ads-b-aircraft-tracking/" TargetMode="External"/><Relationship Id="rId2" Type="http://schemas.openxmlformats.org/officeDocument/2006/relationships/hyperlink" Target="https://discussions.flightaware.com/t/three-easy-diy-antennas-for-beginners/16348/3" TargetMode="External"/><Relationship Id="rId3" Type="http://schemas.openxmlformats.org/officeDocument/2006/relationships/slideLayout" Target="../slideLayouts/slideLayout1.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www.rtl-sdr.com/buy-rtl-sdr-dvb-t-dongles/" TargetMode="External"/><Relationship Id="rId2" Type="http://schemas.openxmlformats.org/officeDocument/2006/relationships/image" Target="../media/image17.jpeg"/><Relationship Id="rId3" Type="http://schemas.openxmlformats.org/officeDocument/2006/relationships/slideLayout" Target="../slideLayouts/slideLayout1.xml"/><Relationship Id="rId4" Type="http://schemas.openxmlformats.org/officeDocument/2006/relationships/comments" Target="../comments/comment7.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 name="Picture 16" descr=""/>
          <p:cNvPicPr/>
          <p:nvPr/>
        </p:nvPicPr>
        <p:blipFill>
          <a:blip r:embed="rId1"/>
          <a:stretch/>
        </p:blipFill>
        <p:spPr>
          <a:xfrm>
            <a:off x="2700000" y="0"/>
            <a:ext cx="6853680" cy="6853680"/>
          </a:xfrm>
          <a:prstGeom prst="rect">
            <a:avLst/>
          </a:prstGeom>
          <a:ln w="0">
            <a:noFill/>
          </a:ln>
        </p:spPr>
      </p:pic>
      <p:sp>
        <p:nvSpPr>
          <p:cNvPr id="55" name="TextBox 18"/>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56" name="TextBox 19"/>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Box 15_21"/>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03" name="TextBox 24_16"/>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04" name="TextBox 25_20"/>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05" name="TextBox 21_20"/>
          <p:cNvSpPr/>
          <p:nvPr/>
        </p:nvSpPr>
        <p:spPr>
          <a:xfrm>
            <a:off x="1677240" y="2098800"/>
            <a:ext cx="886212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Wavelength</a:t>
            </a:r>
            <a:endParaRPr b="0" lang="en-GB" sz="2000" spc="-1" strike="noStrike">
              <a:latin typeface="Arial"/>
            </a:endParaRPr>
          </a:p>
          <a:p>
            <a:pPr>
              <a:lnSpc>
                <a:spcPct val="100000"/>
              </a:lnSpc>
            </a:pPr>
            <a:endParaRPr b="0" lang="en-GB" sz="2000" spc="-1" strike="noStrike">
              <a:latin typeface="Arial"/>
            </a:endParaRPr>
          </a:p>
        </p:txBody>
      </p:sp>
      <p:sp>
        <p:nvSpPr>
          <p:cNvPr id="106" name=""/>
          <p:cNvSpPr/>
          <p:nvPr/>
        </p:nvSpPr>
        <p:spPr>
          <a:xfrm>
            <a:off x="1800000" y="2880000"/>
            <a:ext cx="8637840" cy="3345480"/>
          </a:xfrm>
          <a:prstGeom prst="rect">
            <a:avLst/>
          </a:prstGeom>
          <a:noFill/>
          <a:ln w="0">
            <a:noFill/>
          </a:ln>
        </p:spPr>
        <p:style>
          <a:lnRef idx="0"/>
          <a:fillRef idx="0"/>
          <a:effectRef idx="0"/>
          <a:fontRef idx="minor"/>
        </p:style>
        <p:txBody>
          <a:bodyPr lIns="90000" rIns="90000" tIns="45000" bIns="45000">
            <a:noAutofit/>
          </a:bodyPr>
          <a:p>
            <a:pPr marL="216000" indent="-213840">
              <a:lnSpc>
                <a:spcPct val="100000"/>
              </a:lnSpc>
              <a:buClr>
                <a:srgbClr val="000000"/>
              </a:buClr>
              <a:buSzPct val="45000"/>
              <a:buFont typeface="Wingdings" charset="2"/>
              <a:buChar char=""/>
            </a:pPr>
            <a:r>
              <a:rPr b="0" lang="en-GB" sz="1800" spc="-1" strike="noStrike">
                <a:solidFill>
                  <a:srgbClr val="000000"/>
                </a:solidFill>
                <a:latin typeface="Rubik"/>
                <a:ea typeface="DejaVu Sans"/>
              </a:rPr>
              <a:t>Wavelength = Speed of light / frequency</a:t>
            </a:r>
            <a:endParaRPr b="0" lang="en-GB" sz="1800" spc="-1" strike="noStrike">
              <a:latin typeface="Arial"/>
            </a:endParaRPr>
          </a:p>
          <a:p>
            <a:pPr>
              <a:lnSpc>
                <a:spcPct val="100000"/>
              </a:lnSpc>
            </a:pPr>
            <a:endParaRPr b="0" lang="en-GB" sz="1800" spc="-1" strike="noStrike">
              <a:latin typeface="Arial"/>
            </a:endParaRPr>
          </a:p>
          <a:p>
            <a:pPr marL="216000" indent="-213840">
              <a:lnSpc>
                <a:spcPct val="100000"/>
              </a:lnSpc>
              <a:buClr>
                <a:srgbClr val="000000"/>
              </a:buClr>
              <a:buSzPct val="45000"/>
              <a:buFont typeface="Wingdings" charset="2"/>
              <a:buChar char=""/>
            </a:pPr>
            <a:r>
              <a:rPr b="0" lang="en-GB" sz="1800" spc="-1" strike="noStrike">
                <a:solidFill>
                  <a:srgbClr val="000000"/>
                </a:solidFill>
                <a:latin typeface="Rubik"/>
                <a:ea typeface="DejaVu Sans"/>
              </a:rPr>
              <a:t>Speed of light = 299,792,458m/s </a:t>
            </a:r>
            <a:endParaRPr b="0" lang="en-GB" sz="1800" spc="-1" strike="noStrike">
              <a:latin typeface="Arial"/>
            </a:endParaRPr>
          </a:p>
          <a:p>
            <a:pPr>
              <a:lnSpc>
                <a:spcPct val="100000"/>
              </a:lnSpc>
            </a:pPr>
            <a:endParaRPr b="0" lang="en-GB" sz="1800" spc="-1" strike="noStrike">
              <a:latin typeface="Arial"/>
            </a:endParaRPr>
          </a:p>
          <a:p>
            <a:pPr marL="216000" indent="-213840">
              <a:lnSpc>
                <a:spcPct val="100000"/>
              </a:lnSpc>
              <a:buClr>
                <a:srgbClr val="000000"/>
              </a:buClr>
              <a:buSzPct val="45000"/>
              <a:buFont typeface="Wingdings" charset="2"/>
              <a:buChar char=""/>
            </a:pPr>
            <a:r>
              <a:rPr b="0" lang="en-GB" sz="1800" spc="-1" strike="noStrike">
                <a:solidFill>
                  <a:srgbClr val="000000"/>
                </a:solidFill>
                <a:latin typeface="Rubik"/>
                <a:ea typeface="DejaVu Sans"/>
              </a:rPr>
              <a:t>ADS-B frequency = 1090MHz = 1090,000,000Hz</a:t>
            </a:r>
            <a:endParaRPr b="0" lang="en-GB" sz="1800" spc="-1" strike="noStrike">
              <a:latin typeface="Arial"/>
            </a:endParaRPr>
          </a:p>
          <a:p>
            <a:pPr>
              <a:lnSpc>
                <a:spcPct val="100000"/>
              </a:lnSpc>
            </a:pPr>
            <a:endParaRPr b="0" lang="en-GB" sz="1800" spc="-1" strike="noStrike">
              <a:latin typeface="Arial"/>
            </a:endParaRPr>
          </a:p>
          <a:p>
            <a:pPr marL="216000" indent="-213840">
              <a:lnSpc>
                <a:spcPct val="100000"/>
              </a:lnSpc>
              <a:buClr>
                <a:srgbClr val="000000"/>
              </a:buClr>
              <a:buSzPct val="45000"/>
              <a:buFont typeface="Wingdings" charset="2"/>
              <a:buChar char=""/>
            </a:pPr>
            <a:r>
              <a:rPr b="0" lang="en-GB" sz="1800" spc="-1" strike="noStrike">
                <a:solidFill>
                  <a:srgbClr val="000000"/>
                </a:solidFill>
                <a:latin typeface="Rubik"/>
                <a:ea typeface="DejaVu Sans"/>
              </a:rPr>
              <a:t>ADS-B Wavelength = 299792458/1090000000 = 0.275m = 27.5cm = 275mm</a:t>
            </a:r>
            <a:endParaRPr b="0" lang="en-GB" sz="1800" spc="-1" strike="noStrike">
              <a:latin typeface="Arial"/>
            </a:endParaRPr>
          </a:p>
          <a:p>
            <a:pPr>
              <a:lnSpc>
                <a:spcPct val="100000"/>
              </a:lnSpc>
            </a:pPr>
            <a:endParaRPr b="0" lang="en-GB" sz="1800" spc="-1" strike="noStrike">
              <a:latin typeface="Arial"/>
            </a:endParaRPr>
          </a:p>
          <a:p>
            <a:pPr marL="216000" indent="-213840">
              <a:lnSpc>
                <a:spcPct val="100000"/>
              </a:lnSpc>
              <a:buClr>
                <a:srgbClr val="000000"/>
              </a:buClr>
              <a:buSzPct val="45000"/>
              <a:buFont typeface="Wingdings" charset="2"/>
              <a:buChar char=""/>
            </a:pPr>
            <a:r>
              <a:rPr b="0" lang="en-GB" sz="1800" spc="-1" strike="noStrike">
                <a:solidFill>
                  <a:srgbClr val="000000"/>
                </a:solidFill>
                <a:latin typeface="Rubik"/>
                <a:ea typeface="DejaVu Sans"/>
              </a:rPr>
              <a:t>½ wavelength = 137.5mm</a:t>
            </a:r>
            <a:r>
              <a:rPr b="0" lang="en-GB" sz="1800" spc="-1" strike="noStrike">
                <a:solidFill>
                  <a:srgbClr val="000000"/>
                </a:solidFill>
                <a:latin typeface="Rubik"/>
                <a:ea typeface="DejaVu Sans"/>
              </a:rPr>
              <a:t>	</a:t>
            </a:r>
            <a:r>
              <a:rPr b="0" lang="en-GB" sz="1800" spc="-1" strike="noStrike">
                <a:solidFill>
                  <a:srgbClr val="000000"/>
                </a:solidFill>
                <a:latin typeface="Rubik"/>
                <a:ea typeface="DejaVu Sans"/>
              </a:rPr>
              <a:t>	</a:t>
            </a:r>
            <a:r>
              <a:rPr b="1" lang="en-GB" sz="1800" spc="-1" strike="noStrike">
                <a:solidFill>
                  <a:srgbClr val="000000"/>
                </a:solidFill>
                <a:latin typeface="Rubik"/>
                <a:ea typeface="DejaVu Sans"/>
              </a:rPr>
              <a:t>¼ wavelength = 68.75mm</a:t>
            </a:r>
            <a:endParaRPr b="0" lang="en-GB" sz="1800" spc="-1" strike="noStrike">
              <a:latin typeface="Arial"/>
            </a:endParaRPr>
          </a:p>
          <a:p>
            <a:pPr>
              <a:lnSpc>
                <a:spcPct val="100000"/>
              </a:lnSpc>
            </a:pPr>
            <a:endParaRPr b="0" lang="en-GB" sz="1800" spc="-1" strike="noStrike">
              <a:latin typeface="Arial"/>
            </a:endParaRPr>
          </a:p>
          <a:p>
            <a:pPr marL="216000" indent="-213840">
              <a:lnSpc>
                <a:spcPct val="100000"/>
              </a:lnSpc>
              <a:buClr>
                <a:srgbClr val="000000"/>
              </a:buClr>
              <a:buSzPct val="45000"/>
              <a:buFont typeface="Wingdings" charset="2"/>
              <a:buChar char=""/>
            </a:pPr>
            <a:r>
              <a:rPr b="0" i="1" lang="en-GB" sz="1800" spc="-1" strike="noStrike">
                <a:solidFill>
                  <a:srgbClr val="000000"/>
                </a:solidFill>
                <a:latin typeface="Rubik"/>
                <a:ea typeface="DejaVu Sans"/>
              </a:rPr>
              <a:t>Idea: Write a program to calculate wavelengths from given frequency!</a:t>
            </a: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Box 15_8"/>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08" name="TextBox 24_8"/>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09" name="TextBox 25_8"/>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10" name="TextBox 21_8"/>
          <p:cNvSpPr/>
          <p:nvPr/>
        </p:nvSpPr>
        <p:spPr>
          <a:xfrm>
            <a:off x="1677240" y="2098800"/>
            <a:ext cx="8862120" cy="1004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You’ll need an antenna – make your own...</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pic>
        <p:nvPicPr>
          <p:cNvPr id="111" name="" descr=""/>
          <p:cNvPicPr/>
          <p:nvPr/>
        </p:nvPicPr>
        <p:blipFill>
          <a:blip r:embed="rId1"/>
          <a:stretch/>
        </p:blipFill>
        <p:spPr>
          <a:xfrm>
            <a:off x="6480000" y="2700000"/>
            <a:ext cx="2291040" cy="2877120"/>
          </a:xfrm>
          <a:prstGeom prst="rect">
            <a:avLst/>
          </a:prstGeom>
          <a:ln w="0">
            <a:noFill/>
          </a:ln>
        </p:spPr>
      </p:pic>
      <p:pic>
        <p:nvPicPr>
          <p:cNvPr id="112" name="" descr=""/>
          <p:cNvPicPr/>
          <p:nvPr/>
        </p:nvPicPr>
        <p:blipFill>
          <a:blip r:embed="rId2"/>
          <a:stretch/>
        </p:blipFill>
        <p:spPr>
          <a:xfrm>
            <a:off x="2789280" y="2732760"/>
            <a:ext cx="2314800" cy="2844360"/>
          </a:xfrm>
          <a:prstGeom prst="rect">
            <a:avLst/>
          </a:prstGeom>
          <a:ln w="0">
            <a:noFill/>
          </a:ln>
        </p:spPr>
      </p:pic>
      <p:sp>
        <p:nvSpPr>
          <p:cNvPr id="113" name=""/>
          <p:cNvSpPr/>
          <p:nvPr/>
        </p:nvSpPr>
        <p:spPr>
          <a:xfrm>
            <a:off x="2790720" y="5760000"/>
            <a:ext cx="2295000" cy="2858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GB" sz="1400" spc="-1" strike="noStrike">
                <a:solidFill>
                  <a:srgbClr val="000000"/>
                </a:solidFill>
                <a:latin typeface="Arial"/>
                <a:ea typeface="DejaVu Sans"/>
              </a:rPr>
              <a:t>Cantenna</a:t>
            </a:r>
            <a:endParaRPr b="0" lang="en-GB" sz="1400" spc="-1" strike="noStrike">
              <a:latin typeface="Arial"/>
            </a:endParaRPr>
          </a:p>
        </p:txBody>
      </p:sp>
      <p:sp>
        <p:nvSpPr>
          <p:cNvPr id="114" name=""/>
          <p:cNvSpPr/>
          <p:nvPr/>
        </p:nvSpPr>
        <p:spPr>
          <a:xfrm>
            <a:off x="2791080" y="5760000"/>
            <a:ext cx="2295000" cy="2858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GB" sz="1400" spc="-1" strike="noStrike">
                <a:solidFill>
                  <a:srgbClr val="000000"/>
                </a:solidFill>
                <a:latin typeface="Arial"/>
                <a:ea typeface="DejaVu Sans"/>
              </a:rPr>
              <a:t>Cantenna</a:t>
            </a:r>
            <a:endParaRPr b="0" lang="en-GB" sz="1400" spc="-1" strike="noStrike">
              <a:latin typeface="Arial"/>
            </a:endParaRPr>
          </a:p>
        </p:txBody>
      </p:sp>
      <p:sp>
        <p:nvSpPr>
          <p:cNvPr id="115" name=""/>
          <p:cNvSpPr/>
          <p:nvPr/>
        </p:nvSpPr>
        <p:spPr>
          <a:xfrm>
            <a:off x="6480000" y="5760000"/>
            <a:ext cx="2295000" cy="2858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GB" sz="1400" spc="-1" strike="noStrike">
                <a:solidFill>
                  <a:srgbClr val="000000"/>
                </a:solidFill>
                <a:latin typeface="Arial"/>
                <a:ea typeface="DejaVu Sans"/>
              </a:rPr>
              <a:t>Spider</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Box 15_22"/>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17" name="TextBox 24_22"/>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18" name="TextBox 25_21"/>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19" name="TextBox 21_21"/>
          <p:cNvSpPr/>
          <p:nvPr/>
        </p:nvSpPr>
        <p:spPr>
          <a:xfrm>
            <a:off x="1677240" y="2098800"/>
            <a:ext cx="8862120" cy="1004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Make your own...</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120" name=""/>
          <p:cNvSpPr/>
          <p:nvPr/>
        </p:nvSpPr>
        <p:spPr>
          <a:xfrm>
            <a:off x="6480000" y="5760000"/>
            <a:ext cx="2295000" cy="2858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GB" sz="1400" spc="-1" strike="noStrike">
                <a:solidFill>
                  <a:srgbClr val="000000"/>
                </a:solidFill>
                <a:latin typeface="Arial"/>
                <a:ea typeface="DejaVu Sans"/>
              </a:rPr>
              <a:t>Spider</a:t>
            </a:r>
            <a:endParaRPr b="0" lang="en-GB" sz="1400" spc="-1" strike="noStrike">
              <a:latin typeface="Arial"/>
            </a:endParaRPr>
          </a:p>
        </p:txBody>
      </p:sp>
      <p:pic>
        <p:nvPicPr>
          <p:cNvPr id="121" name="" descr=""/>
          <p:cNvPicPr/>
          <p:nvPr/>
        </p:nvPicPr>
        <p:blipFill>
          <a:blip r:embed="rId1"/>
          <a:stretch/>
        </p:blipFill>
        <p:spPr>
          <a:xfrm>
            <a:off x="6085440" y="1800000"/>
            <a:ext cx="2912400" cy="3777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Box 15_4"/>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23" name="TextBox 24_4"/>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24" name="TextBox 25_4"/>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25" name="TextBox 21_4"/>
          <p:cNvSpPr/>
          <p:nvPr/>
        </p:nvSpPr>
        <p:spPr>
          <a:xfrm>
            <a:off x="1677240" y="2098800"/>
            <a:ext cx="8862120" cy="337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FlightAware Software</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Follow the instructions at: </a:t>
            </a:r>
            <a:endParaRPr b="0" lang="en-GB" sz="1800" spc="-1" strike="noStrike">
              <a:latin typeface="Arial"/>
            </a:endParaRPr>
          </a:p>
          <a:p>
            <a:pPr>
              <a:lnSpc>
                <a:spcPct val="100000"/>
              </a:lnSpc>
            </a:pPr>
            <a:endParaRPr b="0" lang="en-GB" sz="1800" spc="-1" strike="noStrike">
              <a:latin typeface="Arial"/>
            </a:endParaRPr>
          </a:p>
          <a:p>
            <a:pPr algn="ctr">
              <a:lnSpc>
                <a:spcPct val="100000"/>
              </a:lnSpc>
            </a:pPr>
            <a:r>
              <a:rPr b="0" i="1" lang="en-GB" sz="1600" spc="-1" strike="noStrike" u="sng">
                <a:solidFill>
                  <a:srgbClr val="0563c1"/>
                </a:solidFill>
                <a:uFillTx/>
                <a:latin typeface="Rubik"/>
                <a:ea typeface="DejaVu Sans"/>
                <a:hlinkClick r:id="rId1"/>
              </a:rPr>
              <a:t>https://uk.flightaware.com/adsb/piaware/build</a:t>
            </a:r>
            <a:endParaRPr b="0" lang="en-GB" sz="1600" spc="-1" strike="noStrike">
              <a:latin typeface="Arial"/>
            </a:endParaRPr>
          </a:p>
          <a:p>
            <a:pPr algn="ctr">
              <a:lnSpc>
                <a:spcPct val="100000"/>
              </a:lnSpc>
            </a:pPr>
            <a:endParaRPr b="0" lang="en-GB" sz="1600" spc="-1" strike="noStrike">
              <a:latin typeface="Arial"/>
            </a:endParaRPr>
          </a:p>
          <a:p>
            <a:pPr algn="ctr">
              <a:lnSpc>
                <a:spcPct val="100000"/>
              </a:lnSpc>
            </a:pPr>
            <a:r>
              <a:rPr b="0" lang="en-GB" sz="1600" spc="-1" strike="noStrike">
                <a:solidFill>
                  <a:srgbClr val="000000"/>
                </a:solidFill>
                <a:latin typeface="Rubik"/>
                <a:ea typeface="DejaVu Sans"/>
              </a:rPr>
              <a:t>Or see the third-party instructions at:</a:t>
            </a:r>
            <a:endParaRPr b="0" lang="en-GB" sz="1600" spc="-1" strike="noStrike">
              <a:latin typeface="Arial"/>
            </a:endParaRPr>
          </a:p>
          <a:p>
            <a:pPr algn="ctr">
              <a:lnSpc>
                <a:spcPct val="100000"/>
              </a:lnSpc>
            </a:pPr>
            <a:endParaRPr b="0" lang="en-GB" sz="1600" spc="-1" strike="noStrike">
              <a:latin typeface="Arial"/>
            </a:endParaRPr>
          </a:p>
          <a:p>
            <a:pPr algn="ctr">
              <a:lnSpc>
                <a:spcPct val="100000"/>
              </a:lnSpc>
            </a:pPr>
            <a:r>
              <a:rPr b="0" i="1" lang="en-GB" sz="1400" spc="-1" strike="noStrike" u="sng">
                <a:solidFill>
                  <a:srgbClr val="0563c1"/>
                </a:solidFill>
                <a:uFillTx/>
                <a:latin typeface="Rubik"/>
                <a:ea typeface="DejaVu Sans"/>
                <a:hlinkClick r:id="rId2"/>
              </a:rPr>
              <a:t>https://discussions.flightaware.com/t/install-piaware-5-0-on-x86-64-machines-and-rpi-armv7l-aarch64/74699</a:t>
            </a:r>
            <a:endParaRPr b="0" lang="en-GB" sz="1400" spc="-1" strike="noStrike">
              <a:latin typeface="Arial"/>
            </a:endParaRPr>
          </a:p>
          <a:p>
            <a:pPr algn="ctr">
              <a:lnSpc>
                <a:spcPct val="100000"/>
              </a:lnSpc>
            </a:pPr>
            <a:endParaRPr b="0" lang="en-GB" sz="1400" spc="-1" strike="noStrike">
              <a:latin typeface="Arial"/>
            </a:endParaRPr>
          </a:p>
          <a:p>
            <a:pPr algn="ctr">
              <a:lnSpc>
                <a:spcPct val="100000"/>
              </a:lnSpc>
            </a:pPr>
            <a:r>
              <a:rPr b="0" i="1" lang="en-GB" sz="1600" spc="-1" strike="noStrike">
                <a:solidFill>
                  <a:srgbClr val="000000"/>
                </a:solidFill>
                <a:latin typeface="Arial"/>
                <a:ea typeface="DejaVu Sans"/>
              </a:rPr>
              <a:t>You can also use a full Raspberry Pi OS image with PiAware preinstalled </a:t>
            </a:r>
            <a:br/>
            <a:r>
              <a:rPr b="0" i="1" lang="en-GB" sz="1600" spc="-1" strike="noStrike">
                <a:solidFill>
                  <a:srgbClr val="000000"/>
                </a:solidFill>
                <a:latin typeface="Arial"/>
                <a:ea typeface="DejaVu Sans"/>
              </a:rPr>
              <a:t>(requires a blank microSD card) – see the Appendix.</a:t>
            </a:r>
            <a:endParaRPr b="0" lang="en-GB" sz="1600" spc="-1" strike="noStrike">
              <a:latin typeface="Arial"/>
            </a:endParaRPr>
          </a:p>
          <a:p>
            <a:pPr algn="ctr">
              <a:lnSpc>
                <a:spcPct val="100000"/>
              </a:lnSpc>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Box 15_5"/>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27" name="TextBox 24_5"/>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28" name="TextBox 25_5"/>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29" name="TextBox 21_5"/>
          <p:cNvSpPr/>
          <p:nvPr/>
        </p:nvSpPr>
        <p:spPr>
          <a:xfrm>
            <a:off x="1677240" y="2098800"/>
            <a:ext cx="8862120" cy="97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FlightAware Account</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Instructions are on the PiAware setup Web page.</a:t>
            </a:r>
            <a:endParaRPr b="0" lang="en-GB" sz="1800" spc="-1" strike="noStrike">
              <a:latin typeface="Arial"/>
            </a:endParaRPr>
          </a:p>
        </p:txBody>
      </p:sp>
      <p:pic>
        <p:nvPicPr>
          <p:cNvPr id="130" name="" descr=""/>
          <p:cNvPicPr/>
          <p:nvPr/>
        </p:nvPicPr>
        <p:blipFill>
          <a:blip r:embed="rId1"/>
          <a:stretch/>
        </p:blipFill>
        <p:spPr>
          <a:xfrm>
            <a:off x="1792800" y="3240000"/>
            <a:ext cx="8137080" cy="2893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Box 15_12"/>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32" name="TextBox 24_12"/>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33" name="TextBox 25_12"/>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34" name=""/>
          <p:cNvSpPr/>
          <p:nvPr/>
        </p:nvSpPr>
        <p:spPr>
          <a:xfrm>
            <a:off x="10502640" y="1361520"/>
            <a:ext cx="1544040" cy="5475600"/>
          </a:xfrm>
          <a:prstGeom prst="rect">
            <a:avLst/>
          </a:prstGeom>
          <a:solidFill>
            <a:srgbClr val="ffffff"/>
          </a:solidFill>
          <a:ln w="0">
            <a:noFill/>
          </a:ln>
        </p:spPr>
        <p:style>
          <a:lnRef idx="0"/>
          <a:fillRef idx="0"/>
          <a:effectRef idx="0"/>
          <a:fontRef idx="minor"/>
        </p:style>
      </p:sp>
      <p:sp>
        <p:nvSpPr>
          <p:cNvPr id="135" name=""/>
          <p:cNvSpPr/>
          <p:nvPr/>
        </p:nvSpPr>
        <p:spPr>
          <a:xfrm>
            <a:off x="73080" y="1362600"/>
            <a:ext cx="1544040" cy="5376960"/>
          </a:xfrm>
          <a:prstGeom prst="rect">
            <a:avLst/>
          </a:prstGeom>
          <a:solidFill>
            <a:srgbClr val="ffffff"/>
          </a:solidFill>
          <a:ln w="0">
            <a:noFill/>
          </a:ln>
        </p:spPr>
        <p:style>
          <a:lnRef idx="0"/>
          <a:fillRef idx="0"/>
          <a:effectRef idx="0"/>
          <a:fontRef idx="minor"/>
        </p:style>
      </p:sp>
      <p:pic>
        <p:nvPicPr>
          <p:cNvPr id="136" name="" descr=""/>
          <p:cNvPicPr/>
          <p:nvPr/>
        </p:nvPicPr>
        <p:blipFill>
          <a:blip r:embed="rId1"/>
          <a:stretch/>
        </p:blipFill>
        <p:spPr>
          <a:xfrm>
            <a:off x="1440000" y="1800000"/>
            <a:ext cx="8098560" cy="4318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Box 15_19"/>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38" name="TextBox 24_21"/>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39" name="TextBox 25_19"/>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40" name=""/>
          <p:cNvSpPr/>
          <p:nvPr/>
        </p:nvSpPr>
        <p:spPr>
          <a:xfrm>
            <a:off x="10502640" y="1361520"/>
            <a:ext cx="1544040" cy="5475600"/>
          </a:xfrm>
          <a:prstGeom prst="rect">
            <a:avLst/>
          </a:prstGeom>
          <a:solidFill>
            <a:srgbClr val="ffffff"/>
          </a:solidFill>
          <a:ln w="0">
            <a:noFill/>
          </a:ln>
        </p:spPr>
        <p:style>
          <a:lnRef idx="0"/>
          <a:fillRef idx="0"/>
          <a:effectRef idx="0"/>
          <a:fontRef idx="minor"/>
        </p:style>
      </p:sp>
      <p:sp>
        <p:nvSpPr>
          <p:cNvPr id="141" name=""/>
          <p:cNvSpPr/>
          <p:nvPr/>
        </p:nvSpPr>
        <p:spPr>
          <a:xfrm>
            <a:off x="73080" y="1362600"/>
            <a:ext cx="1544040" cy="5376960"/>
          </a:xfrm>
          <a:prstGeom prst="rect">
            <a:avLst/>
          </a:prstGeom>
          <a:solidFill>
            <a:srgbClr val="ffffff"/>
          </a:solidFill>
          <a:ln w="0">
            <a:noFill/>
          </a:ln>
        </p:spPr>
        <p:style>
          <a:lnRef idx="0"/>
          <a:fillRef idx="0"/>
          <a:effectRef idx="0"/>
          <a:fontRef idx="minor"/>
        </p:style>
      </p:sp>
      <p:pic>
        <p:nvPicPr>
          <p:cNvPr id="142" name="" descr=""/>
          <p:cNvPicPr/>
          <p:nvPr/>
        </p:nvPicPr>
        <p:blipFill>
          <a:blip r:embed="rId1"/>
          <a:stretch/>
        </p:blipFill>
        <p:spPr>
          <a:xfrm>
            <a:off x="2644560" y="2607480"/>
            <a:ext cx="7007760" cy="3150360"/>
          </a:xfrm>
          <a:prstGeom prst="rect">
            <a:avLst/>
          </a:prstGeom>
          <a:ln w="0">
            <a:noFill/>
          </a:ln>
        </p:spPr>
      </p:pic>
      <p:sp>
        <p:nvSpPr>
          <p:cNvPr id="143" name="TextBox 21_12"/>
          <p:cNvSpPr/>
          <p:nvPr/>
        </p:nvSpPr>
        <p:spPr>
          <a:xfrm>
            <a:off x="1677240" y="2098800"/>
            <a:ext cx="8862120" cy="39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FlightAware Account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Box 15_13"/>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45" name="TextBox 24_13"/>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46" name="TextBox 25_13"/>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47" name="TextBox 21_13"/>
          <p:cNvSpPr/>
          <p:nvPr/>
        </p:nvSpPr>
        <p:spPr>
          <a:xfrm>
            <a:off x="1647360" y="2880000"/>
            <a:ext cx="8862120" cy="2832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GB" sz="6000" spc="-1" strike="noStrike">
                <a:solidFill>
                  <a:srgbClr val="000000"/>
                </a:solidFill>
                <a:latin typeface="Rubik"/>
                <a:ea typeface="DejaVu Sans"/>
              </a:rPr>
              <a:t>Any Questions?</a:t>
            </a:r>
            <a:endParaRPr b="0" lang="en-GB" sz="6000" spc="-1" strike="noStrike">
              <a:latin typeface="Arial"/>
            </a:endParaRPr>
          </a:p>
          <a:p>
            <a:pPr>
              <a:lnSpc>
                <a:spcPct val="100000"/>
              </a:lnSpc>
            </a:pPr>
            <a:endParaRPr b="0" lang="en-GB" sz="6000" spc="-1" strike="noStrike">
              <a:latin typeface="Arial"/>
            </a:endParaRPr>
          </a:p>
          <a:p>
            <a:pPr>
              <a:lnSpc>
                <a:spcPct val="100000"/>
              </a:lnSpc>
            </a:pPr>
            <a:endParaRPr b="0" lang="en-GB" sz="6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Box 15_18"/>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49" name="TextBox 24_19"/>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50" name="TextBox 25_18"/>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51" name="TextBox 21_18"/>
          <p:cNvSpPr/>
          <p:nvPr/>
        </p:nvSpPr>
        <p:spPr>
          <a:xfrm>
            <a:off x="1647360" y="2207160"/>
            <a:ext cx="8862120" cy="2832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GB" sz="6000" spc="-1" strike="noStrike">
                <a:solidFill>
                  <a:srgbClr val="000000"/>
                </a:solidFill>
                <a:latin typeface="Rubik"/>
                <a:ea typeface="DejaVu Sans"/>
              </a:rPr>
              <a:t>Thank you!</a:t>
            </a:r>
            <a:endParaRPr b="0" lang="en-GB" sz="6000" spc="-1" strike="noStrike">
              <a:latin typeface="Arial"/>
            </a:endParaRPr>
          </a:p>
          <a:p>
            <a:pPr>
              <a:lnSpc>
                <a:spcPct val="100000"/>
              </a:lnSpc>
            </a:pPr>
            <a:endParaRPr b="0" lang="en-GB" sz="6000" spc="-1" strike="noStrike">
              <a:latin typeface="Arial"/>
            </a:endParaRPr>
          </a:p>
          <a:p>
            <a:pPr>
              <a:lnSpc>
                <a:spcPct val="100000"/>
              </a:lnSpc>
            </a:pPr>
            <a:endParaRPr b="0" lang="en-GB" sz="6000" spc="-1" strike="noStrike">
              <a:latin typeface="Arial"/>
            </a:endParaRPr>
          </a:p>
        </p:txBody>
      </p:sp>
      <p:sp>
        <p:nvSpPr>
          <p:cNvPr id="152" name="TextBox 24_20"/>
          <p:cNvSpPr/>
          <p:nvPr/>
        </p:nvSpPr>
        <p:spPr>
          <a:xfrm>
            <a:off x="3240000" y="3957120"/>
            <a:ext cx="6167880" cy="1622880"/>
          </a:xfrm>
          <a:prstGeom prst="rect">
            <a:avLst/>
          </a:prstGeom>
          <a:noFill/>
          <a:ln w="0">
            <a:noFill/>
          </a:ln>
        </p:spPr>
        <p:style>
          <a:lnRef idx="0"/>
          <a:fillRef idx="0"/>
          <a:effectRef idx="0"/>
          <a:fontRef idx="minor"/>
        </p:style>
        <p:txBody>
          <a:bodyPr wrap="none" lIns="90000" rIns="90000" tIns="45000" bIns="45000">
            <a:noAutofit/>
          </a:bodyPr>
          <a:p>
            <a:pPr algn="ctr">
              <a:lnSpc>
                <a:spcPct val="100000"/>
              </a:lnSpc>
              <a:tabLst>
                <a:tab algn="l" pos="0"/>
              </a:tabLst>
            </a:pPr>
            <a:r>
              <a:rPr b="0" lang="en-GB" sz="1800" spc="-1" strike="noStrike">
                <a:solidFill>
                  <a:srgbClr val="861141"/>
                </a:solidFill>
                <a:latin typeface="Rubik"/>
                <a:ea typeface="DejaVu Sans"/>
              </a:rPr>
              <a:t>Nigel Kendrick (Twitter: @linker3000)</a:t>
            </a:r>
            <a:endParaRPr b="0" lang="en-GB" sz="1800" spc="-1" strike="noStrike">
              <a:latin typeface="Arial"/>
            </a:endParaRPr>
          </a:p>
          <a:p>
            <a:pPr algn="ctr">
              <a:lnSpc>
                <a:spcPct val="100000"/>
              </a:lnSpc>
              <a:tabLst>
                <a:tab algn="l" pos="0"/>
              </a:tabLst>
            </a:pPr>
            <a:endParaRPr b="0" lang="en-GB" sz="1800" spc="-1" strike="noStrike">
              <a:latin typeface="Arial"/>
            </a:endParaRPr>
          </a:p>
          <a:p>
            <a:pPr algn="ctr">
              <a:lnSpc>
                <a:spcPct val="100000"/>
              </a:lnSpc>
              <a:tabLst>
                <a:tab algn="l" pos="0"/>
              </a:tabLst>
            </a:pPr>
            <a:r>
              <a:rPr b="1" lang="en-GB" sz="1800" spc="-1" strike="noStrike">
                <a:solidFill>
                  <a:srgbClr val="861141"/>
                </a:solidFill>
                <a:latin typeface="Rubik"/>
                <a:ea typeface="DejaVu Sans"/>
              </a:rPr>
              <a:t>You’ll find a copy of this presentation  at:</a:t>
            </a:r>
            <a:endParaRPr b="0" lang="en-GB" sz="1800" spc="-1" strike="noStrike">
              <a:latin typeface="Arial"/>
            </a:endParaRPr>
          </a:p>
          <a:p>
            <a:pPr algn="ctr">
              <a:lnSpc>
                <a:spcPct val="100000"/>
              </a:lnSpc>
              <a:tabLst>
                <a:tab algn="l" pos="0"/>
              </a:tabLst>
            </a:pPr>
            <a:endParaRPr b="0" lang="en-GB" sz="1800" spc="-1" strike="noStrike">
              <a:latin typeface="Arial"/>
            </a:endParaRPr>
          </a:p>
          <a:p>
            <a:pPr algn="ctr">
              <a:lnSpc>
                <a:spcPct val="100000"/>
              </a:lnSpc>
              <a:tabLst>
                <a:tab algn="l" pos="0"/>
              </a:tabLst>
            </a:pPr>
            <a:r>
              <a:rPr b="1" lang="en-GB" sz="1800" spc="-1" strike="noStrike">
                <a:solidFill>
                  <a:srgbClr val="861141"/>
                </a:solidFill>
                <a:latin typeface="Rubik"/>
                <a:ea typeface="DejaVu Sans"/>
              </a:rPr>
              <a:t>https://github.com/linker3000/Raspberry-Pi-Jams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Box 15_17"/>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54" name="TextBox 24_18"/>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55" name="TextBox 25_17"/>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56" name="TextBox 21_17"/>
          <p:cNvSpPr/>
          <p:nvPr/>
        </p:nvSpPr>
        <p:spPr>
          <a:xfrm>
            <a:off x="1677240" y="2098800"/>
            <a:ext cx="8862120" cy="289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Appendix</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1800" spc="-1" strike="noStrike">
                <a:solidFill>
                  <a:srgbClr val="000000"/>
                </a:solidFill>
                <a:latin typeface="Rubik"/>
                <a:ea typeface="DejaVu Sans"/>
              </a:rPr>
              <a:t>Things to help you get started!</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Modifying a DVB-T antenna</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Making your own antenna</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Antenna connector adapter</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Additional resources</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i="1" lang="en-GB" sz="1800" spc="-1" strike="noStrike">
                <a:solidFill>
                  <a:srgbClr val="000000"/>
                </a:solidFill>
                <a:latin typeface="Rubik"/>
                <a:ea typeface="DejaVu Sans"/>
              </a:rPr>
              <a:t>ADS-B = Automatic Dependent Surveillance–Broadcast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Box 15_0"/>
          <p:cNvSpPr/>
          <p:nvPr/>
        </p:nvSpPr>
        <p:spPr>
          <a:xfrm>
            <a:off x="4168440" y="275760"/>
            <a:ext cx="5745240" cy="1643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5400" spc="-1" strike="noStrike">
                <a:solidFill>
                  <a:srgbClr val="000000"/>
                </a:solidFill>
                <a:latin typeface="Rubik"/>
                <a:ea typeface="DejaVu Sans"/>
              </a:rPr>
              <a:t>Aircraft</a:t>
            </a:r>
            <a:r>
              <a:rPr b="0" lang="en-GB" sz="4800" spc="-1" strike="noStrike">
                <a:solidFill>
                  <a:srgbClr val="000000"/>
                </a:solidFill>
                <a:latin typeface="Rubik"/>
                <a:ea typeface="DejaVu Sans"/>
              </a:rPr>
              <a: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58" name="TextBox 21_0"/>
          <p:cNvSpPr/>
          <p:nvPr/>
        </p:nvSpPr>
        <p:spPr>
          <a:xfrm>
            <a:off x="1677240" y="2098800"/>
            <a:ext cx="8862120" cy="2067480"/>
          </a:xfrm>
          <a:prstGeom prst="rect">
            <a:avLst/>
          </a:prstGeom>
          <a:noFill/>
          <a:ln w="0">
            <a:noFill/>
          </a:ln>
        </p:spPr>
        <p:style>
          <a:lnRef idx="0"/>
          <a:fillRef idx="0"/>
          <a:effectRef idx="0"/>
          <a:fontRef idx="minor"/>
        </p:style>
      </p:sp>
      <p:pic>
        <p:nvPicPr>
          <p:cNvPr id="59" name="Picture 16_0" descr=""/>
          <p:cNvPicPr/>
          <p:nvPr/>
        </p:nvPicPr>
        <p:blipFill>
          <a:blip r:embed="rId1"/>
          <a:srcRect l="12920" t="12764" r="10109" b="8319"/>
          <a:stretch/>
        </p:blipFill>
        <p:spPr>
          <a:xfrm>
            <a:off x="2340000" y="300600"/>
            <a:ext cx="1635480" cy="1676880"/>
          </a:xfrm>
          <a:prstGeom prst="rect">
            <a:avLst/>
          </a:prstGeom>
          <a:ln w="0">
            <a:noFill/>
          </a:ln>
        </p:spPr>
      </p:pic>
      <p:pic>
        <p:nvPicPr>
          <p:cNvPr id="60" name="" descr=""/>
          <p:cNvPicPr/>
          <p:nvPr/>
        </p:nvPicPr>
        <p:blipFill>
          <a:blip r:embed="rId2"/>
          <a:stretch/>
        </p:blipFill>
        <p:spPr>
          <a:xfrm>
            <a:off x="2448720" y="1919520"/>
            <a:ext cx="7268760" cy="47379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Box 15_7"/>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58" name="TextBox 24_7"/>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pic>
        <p:nvPicPr>
          <p:cNvPr id="159" name="" descr=""/>
          <p:cNvPicPr/>
          <p:nvPr/>
        </p:nvPicPr>
        <p:blipFill>
          <a:blip r:embed="rId1"/>
          <a:srcRect l="0" t="0" r="17049" b="0"/>
          <a:stretch/>
        </p:blipFill>
        <p:spPr>
          <a:xfrm>
            <a:off x="8100000" y="1751760"/>
            <a:ext cx="2439000" cy="4480560"/>
          </a:xfrm>
          <a:prstGeom prst="rect">
            <a:avLst/>
          </a:prstGeom>
          <a:ln w="0">
            <a:noFill/>
          </a:ln>
        </p:spPr>
      </p:pic>
      <p:sp>
        <p:nvSpPr>
          <p:cNvPr id="160" name="TextBox 25_7"/>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61" name="TextBox 21_7"/>
          <p:cNvSpPr/>
          <p:nvPr/>
        </p:nvSpPr>
        <p:spPr>
          <a:xfrm>
            <a:off x="1677240" y="2098800"/>
            <a:ext cx="8862120" cy="3686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Modifying a DVB-T antenna</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Antenna length is optimised for Digital TV (DVB-T).</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ADS-B is transmitted at a different frequency.</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Cut antenna to 69mm.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ff0000"/>
                </a:solidFill>
                <a:latin typeface="Rubik"/>
                <a:ea typeface="DejaVu Sans"/>
              </a:rPr>
              <a:t>Take care when cutting the antenna:</a:t>
            </a:r>
            <a:endParaRPr b="0" lang="en-GB" sz="1800" spc="-1" strike="noStrike">
              <a:latin typeface="Arial"/>
            </a:endParaRPr>
          </a:p>
          <a:p>
            <a:pPr lvl="1" marL="432000" indent="-212040">
              <a:lnSpc>
                <a:spcPct val="100000"/>
              </a:lnSpc>
              <a:buClr>
                <a:srgbClr val="000000"/>
              </a:buClr>
              <a:buSzPct val="45000"/>
              <a:buFont typeface="Wingdings" charset="2"/>
              <a:buChar char=""/>
            </a:pPr>
            <a:r>
              <a:rPr b="0" lang="en-GB" sz="1800" spc="-1" strike="noStrike">
                <a:solidFill>
                  <a:srgbClr val="000000"/>
                </a:solidFill>
                <a:latin typeface="Rubik"/>
                <a:ea typeface="DejaVu Sans"/>
              </a:rPr>
              <a:t>The metal is sharp and quite hard. </a:t>
            </a:r>
            <a:endParaRPr b="0" lang="en-GB" sz="1800" spc="-1" strike="noStrike">
              <a:latin typeface="Arial"/>
            </a:endParaRPr>
          </a:p>
          <a:p>
            <a:pPr lvl="1" marL="432000" indent="-212040">
              <a:lnSpc>
                <a:spcPct val="100000"/>
              </a:lnSpc>
              <a:buClr>
                <a:srgbClr val="000000"/>
              </a:buClr>
              <a:buSzPct val="45000"/>
              <a:buFont typeface="Wingdings" charset="2"/>
              <a:buChar char=""/>
            </a:pPr>
            <a:r>
              <a:rPr b="0" lang="en-GB" sz="1800" spc="-1" strike="noStrike">
                <a:solidFill>
                  <a:srgbClr val="000000"/>
                </a:solidFill>
                <a:latin typeface="Rubik"/>
                <a:ea typeface="DejaVu Sans"/>
              </a:rPr>
              <a:t>If using snips, the bit being removed can fly off.</a:t>
            </a:r>
            <a:endParaRPr b="0" lang="en-GB" sz="1800" spc="-1" strike="noStrike">
              <a:latin typeface="Arial"/>
            </a:endParaRPr>
          </a:p>
          <a:p>
            <a:pPr lvl="1" marL="432000" indent="-212040">
              <a:lnSpc>
                <a:spcPct val="100000"/>
              </a:lnSpc>
              <a:buClr>
                <a:srgbClr val="000000"/>
              </a:buClr>
              <a:buSzPct val="45000"/>
              <a:buFont typeface="Wingdings" charset="2"/>
              <a:buChar char=""/>
            </a:pPr>
            <a:r>
              <a:rPr b="0" lang="en-GB" sz="1800" spc="-1" strike="noStrike">
                <a:solidFill>
                  <a:srgbClr val="000000"/>
                </a:solidFill>
                <a:latin typeface="Rubik"/>
                <a:ea typeface="DejaVu Sans"/>
              </a:rPr>
              <a:t>Ask an adult to perform the operation </a:t>
            </a:r>
            <a:br/>
            <a:r>
              <a:rPr b="0" lang="en-GB" sz="1800" spc="-1" strike="noStrike">
                <a:solidFill>
                  <a:srgbClr val="000000"/>
                </a:solidFill>
                <a:latin typeface="Rubik"/>
                <a:ea typeface="DejaVu Sans"/>
              </a:rPr>
              <a:t>...or just buy an antenna kit!</a:t>
            </a:r>
            <a:endParaRPr b="0" lang="en-GB" sz="1800" spc="-1" strike="noStrike">
              <a:latin typeface="Arial"/>
            </a:endParaRPr>
          </a:p>
          <a:p>
            <a:pPr>
              <a:lnSpc>
                <a:spcPct val="100000"/>
              </a:lnSpc>
            </a:pPr>
            <a:endParaRPr b="0" lang="en-GB" sz="1800" spc="-1" strike="noStrike">
              <a:latin typeface="Arial"/>
            </a:endParaRPr>
          </a:p>
          <a:p>
            <a:pPr lvl="1" marL="432000" indent="-212040">
              <a:lnSpc>
                <a:spcPct val="100000"/>
              </a:lnSpc>
              <a:buClr>
                <a:srgbClr val="000000"/>
              </a:buClr>
              <a:buSzPct val="45000"/>
              <a:buFont typeface="Wingdings" charset="2"/>
              <a:buChar char=""/>
            </a:pPr>
            <a:r>
              <a:rPr b="0" i="1" lang="en-GB" sz="1600" spc="-1" strike="noStrike">
                <a:solidFill>
                  <a:srgbClr val="c9211e"/>
                </a:solidFill>
                <a:latin typeface="Rubik"/>
                <a:ea typeface="DejaVu Sans"/>
              </a:rPr>
              <a:t>After the antenna is cut, it’s no longer the right length for digital TV!</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Box 15_14"/>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63" name="TextBox 24_14"/>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64" name="TextBox 25_14"/>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65" name="TextBox 21_14"/>
          <p:cNvSpPr/>
          <p:nvPr/>
        </p:nvSpPr>
        <p:spPr>
          <a:xfrm>
            <a:off x="1677240" y="2098800"/>
            <a:ext cx="8862120" cy="3807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Making your own antenna...</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Check out some handy sites: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500" spc="-1" strike="noStrike">
                <a:solidFill>
                  <a:srgbClr val="000000"/>
                </a:solidFill>
                <a:latin typeface="Rubik"/>
                <a:ea typeface="DejaVu Sans"/>
              </a:rPr>
              <a:t>	</a:t>
            </a:r>
            <a:r>
              <a:rPr b="0" lang="en-GB" sz="1500" spc="-1" strike="noStrike" u="sng">
                <a:solidFill>
                  <a:srgbClr val="0563c1"/>
                </a:solidFill>
                <a:uFillTx/>
                <a:latin typeface="Rubik"/>
                <a:ea typeface="DejaVu Sans"/>
                <a:hlinkClick r:id="rId1"/>
              </a:rPr>
              <a:t>https://lucsmall.com/2017/02/06/making-antennas-for-1090mhz-ads-b-aircraft-tracking/</a:t>
            </a:r>
            <a:endParaRPr b="0" lang="en-GB" sz="1500" spc="-1" strike="noStrike">
              <a:latin typeface="Arial"/>
            </a:endParaRPr>
          </a:p>
          <a:p>
            <a:pPr>
              <a:lnSpc>
                <a:spcPct val="100000"/>
              </a:lnSpc>
            </a:pPr>
            <a:endParaRPr b="0" lang="en-GB" sz="1500" spc="-1" strike="noStrike">
              <a:latin typeface="Arial"/>
            </a:endParaRPr>
          </a:p>
          <a:p>
            <a:pPr lvl="1" marL="432000" indent="-212760">
              <a:lnSpc>
                <a:spcPct val="100000"/>
              </a:lnSpc>
              <a:buClr>
                <a:srgbClr val="000000"/>
              </a:buClr>
              <a:buSzPct val="45000"/>
              <a:buFont typeface="Wingdings" charset="2"/>
              <a:buChar char=""/>
            </a:pPr>
            <a:r>
              <a:rPr b="0" lang="en-GB" sz="1500" spc="-1" strike="noStrike" u="sng">
                <a:solidFill>
                  <a:srgbClr val="0563c1"/>
                </a:solidFill>
                <a:uFillTx/>
                <a:latin typeface="Rubik"/>
                <a:ea typeface="DejaVu Sans"/>
                <a:hlinkClick r:id="rId2"/>
              </a:rPr>
              <a:t>https://discussions.flightaware.com/t/three-easy-diy-antennas-for-beginners/16348/3</a:t>
            </a:r>
            <a:endParaRPr b="0" lang="en-GB" sz="1500" spc="-1" strike="noStrike">
              <a:latin typeface="Arial"/>
            </a:endParaRPr>
          </a:p>
          <a:p>
            <a:pPr>
              <a:lnSpc>
                <a:spcPct val="100000"/>
              </a:lnSpc>
            </a:pPr>
            <a:endParaRPr b="0" lang="en-GB" sz="15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Radio frequency connectors come in many sizes and are not easy to fit onto cable – you may require assistance.</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The UK ADS-B system operates at 1090MHz. You might see references to 978MHz, but that frequency is not used in the UK, so you don’t need to follow any instructions to enable support for it.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p:nvPr/>
        </p:nvSpPr>
        <p:spPr>
          <a:xfrm>
            <a:off x="10502640" y="1361520"/>
            <a:ext cx="1544040" cy="5475600"/>
          </a:xfrm>
          <a:prstGeom prst="rect">
            <a:avLst/>
          </a:prstGeom>
          <a:solidFill>
            <a:srgbClr val="ffffff"/>
          </a:solidFill>
          <a:ln w="0">
            <a:noFill/>
          </a:ln>
        </p:spPr>
        <p:style>
          <a:lnRef idx="0"/>
          <a:fillRef idx="0"/>
          <a:effectRef idx="0"/>
          <a:fontRef idx="minor"/>
        </p:style>
      </p:sp>
      <p:sp>
        <p:nvSpPr>
          <p:cNvPr id="167" name="TextBox 15_10"/>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68" name="TextBox 24_10"/>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69" name="TextBox 25_10"/>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70" name=""/>
          <p:cNvSpPr/>
          <p:nvPr/>
        </p:nvSpPr>
        <p:spPr>
          <a:xfrm>
            <a:off x="1800000" y="4140000"/>
            <a:ext cx="3056040" cy="342360"/>
          </a:xfrm>
          <a:prstGeom prst="rect">
            <a:avLst/>
          </a:prstGeom>
          <a:noFill/>
          <a:ln w="0">
            <a:noFill/>
          </a:ln>
        </p:spPr>
        <p:style>
          <a:lnRef idx="0"/>
          <a:fillRef idx="0"/>
          <a:effectRef idx="0"/>
          <a:fontRef idx="minor"/>
        </p:style>
      </p:sp>
      <p:sp>
        <p:nvSpPr>
          <p:cNvPr id="171" name="TextBox 21_10"/>
          <p:cNvSpPr/>
          <p:nvPr/>
        </p:nvSpPr>
        <p:spPr>
          <a:xfrm>
            <a:off x="1677240" y="2098800"/>
            <a:ext cx="5699160" cy="3991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 might need a connector adapter</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Most generic DVB-T SDR dongles (blue dongle on the far right) are fitted with a connector type called MCX </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Most antenna kits come with SMA connectors (like the first two dongles in the picture)</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For dongles with MCX connectors you need an adapter!</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Search eBay (or your favourite store site) for:</a:t>
            </a:r>
            <a:endParaRPr b="0" lang="en-GB" sz="1800" spc="-1" strike="noStrike">
              <a:latin typeface="Arial"/>
            </a:endParaRPr>
          </a:p>
          <a:p>
            <a:pPr>
              <a:lnSpc>
                <a:spcPct val="100000"/>
              </a:lnSpc>
            </a:pPr>
            <a:endParaRPr b="0" lang="en-GB" sz="1800" spc="-1" strike="noStrike">
              <a:latin typeface="Arial"/>
            </a:endParaRPr>
          </a:p>
          <a:p>
            <a:pPr algn="ctr">
              <a:lnSpc>
                <a:spcPct val="100000"/>
              </a:lnSpc>
            </a:pPr>
            <a:r>
              <a:rPr b="0" lang="en-GB" sz="1800" spc="-1" strike="noStrike">
                <a:solidFill>
                  <a:srgbClr val="000000"/>
                </a:solidFill>
                <a:latin typeface="Rubik"/>
                <a:ea typeface="DejaVu Sans"/>
              </a:rPr>
              <a:t>“</a:t>
            </a:r>
            <a:r>
              <a:rPr b="0" lang="en-GB" sz="1800" spc="-1" strike="noStrike">
                <a:solidFill>
                  <a:srgbClr val="000000"/>
                </a:solidFill>
                <a:latin typeface="Rubik"/>
                <a:ea typeface="DejaVu Sans"/>
              </a:rPr>
              <a:t>sma female mcx male”</a:t>
            </a:r>
            <a:endParaRPr b="0" lang="en-GB" sz="1800" spc="-1" strike="noStrike">
              <a:latin typeface="Arial"/>
            </a:endParaRPr>
          </a:p>
          <a:p>
            <a:pPr>
              <a:lnSpc>
                <a:spcPct val="100000"/>
              </a:lnSpc>
            </a:pPr>
            <a:endParaRPr b="0" lang="en-GB" sz="1800" spc="-1" strike="noStrike">
              <a:latin typeface="Arial"/>
            </a:endParaRPr>
          </a:p>
        </p:txBody>
      </p:sp>
      <p:pic>
        <p:nvPicPr>
          <p:cNvPr id="172" name="" descr=""/>
          <p:cNvPicPr/>
          <p:nvPr/>
        </p:nvPicPr>
        <p:blipFill>
          <a:blip r:embed="rId1"/>
          <a:stretch/>
        </p:blipFill>
        <p:spPr>
          <a:xfrm>
            <a:off x="7200000" y="2098800"/>
            <a:ext cx="4018320" cy="37414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Box 15_15"/>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74" name="TextBox 24_15"/>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75" name="TextBox 25_15"/>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76" name=""/>
          <p:cNvSpPr/>
          <p:nvPr/>
        </p:nvSpPr>
        <p:spPr>
          <a:xfrm>
            <a:off x="1800000" y="4140000"/>
            <a:ext cx="3056040" cy="342360"/>
          </a:xfrm>
          <a:prstGeom prst="rect">
            <a:avLst/>
          </a:prstGeom>
          <a:noFill/>
          <a:ln w="0">
            <a:noFill/>
          </a:ln>
        </p:spPr>
        <p:style>
          <a:lnRef idx="0"/>
          <a:fillRef idx="0"/>
          <a:effectRef idx="0"/>
          <a:fontRef idx="minor"/>
        </p:style>
      </p:sp>
      <p:sp>
        <p:nvSpPr>
          <p:cNvPr id="177" name="TextBox 21_15"/>
          <p:cNvSpPr/>
          <p:nvPr/>
        </p:nvSpPr>
        <p:spPr>
          <a:xfrm>
            <a:off x="1677240" y="2098800"/>
            <a:ext cx="9659880" cy="1248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 might need a connector adapter</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Example (below). A pigtail lead puts less stress on the dongle’s MCX connector….</a:t>
            </a:r>
            <a:endParaRPr b="0" lang="en-GB" sz="1800" spc="-1" strike="noStrike">
              <a:latin typeface="Arial"/>
            </a:endParaRPr>
          </a:p>
          <a:p>
            <a:pPr>
              <a:lnSpc>
                <a:spcPct val="100000"/>
              </a:lnSpc>
            </a:pPr>
            <a:endParaRPr b="0" lang="en-GB" sz="1800" spc="-1" strike="noStrike">
              <a:latin typeface="Arial"/>
            </a:endParaRPr>
          </a:p>
        </p:txBody>
      </p:sp>
      <p:sp>
        <p:nvSpPr>
          <p:cNvPr id="178" name=""/>
          <p:cNvSpPr/>
          <p:nvPr/>
        </p:nvSpPr>
        <p:spPr>
          <a:xfrm>
            <a:off x="10502640" y="1361520"/>
            <a:ext cx="1544040" cy="5475600"/>
          </a:xfrm>
          <a:prstGeom prst="rect">
            <a:avLst/>
          </a:prstGeom>
          <a:solidFill>
            <a:srgbClr val="ffffff"/>
          </a:solidFill>
          <a:ln w="0">
            <a:noFill/>
          </a:ln>
        </p:spPr>
        <p:style>
          <a:lnRef idx="0"/>
          <a:fillRef idx="0"/>
          <a:effectRef idx="0"/>
          <a:fontRef idx="minor"/>
        </p:style>
      </p:sp>
      <p:sp>
        <p:nvSpPr>
          <p:cNvPr id="179" name=""/>
          <p:cNvSpPr/>
          <p:nvPr/>
        </p:nvSpPr>
        <p:spPr>
          <a:xfrm>
            <a:off x="1800000" y="3240000"/>
            <a:ext cx="9717120" cy="2812680"/>
          </a:xfrm>
          <a:prstGeom prst="rect">
            <a:avLst/>
          </a:prstGeom>
          <a:blipFill rotWithShape="0">
            <a:blip r:embed="rId1"/>
            <a:stretch/>
          </a:blipFill>
          <a:ln w="0">
            <a:noFill/>
          </a:ln>
        </p:spPr>
        <p:style>
          <a:lnRef idx="0"/>
          <a:fillRef idx="0"/>
          <a:effectRef idx="0"/>
          <a:fontRef idx="minor"/>
        </p:style>
        <p:txBody>
          <a:bodyPr lIns="90000" rIns="90000" tIns="45000" bIns="45000" anchorCtr="1">
            <a:noAutofit/>
          </a:bodyPr>
          <a:p>
            <a:pPr>
              <a:lnSpc>
                <a:spcPct val="100000"/>
              </a:lnSpc>
            </a:pPr>
            <a:r>
              <a:rPr b="0" lang="en-GB" sz="1800" spc="-1" strike="noStrike">
                <a:solidFill>
                  <a:srgbClr val="000000"/>
                </a:solidFill>
                <a:latin typeface="Arial"/>
                <a:ea typeface="DejaVu Sans"/>
              </a:rPr>
              <a:t>                                                                                                                                                          </a:t>
            </a:r>
            <a:endParaRPr b="0" lang="en-GB" sz="1800" spc="-1" strike="noStrike">
              <a:latin typeface="Arial"/>
            </a:endParaRPr>
          </a:p>
        </p:txBody>
      </p:sp>
      <p:sp>
        <p:nvSpPr>
          <p:cNvPr id="180" name=""/>
          <p:cNvSpPr/>
          <p:nvPr/>
        </p:nvSpPr>
        <p:spPr>
          <a:xfrm>
            <a:off x="3250440" y="5483160"/>
            <a:ext cx="717120" cy="359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Rubik"/>
                <a:ea typeface="DejaVu Sans"/>
              </a:rPr>
              <a:t>SMA</a:t>
            </a:r>
            <a:endParaRPr b="0" lang="en-GB" sz="1800" spc="-1" strike="noStrike">
              <a:latin typeface="Arial"/>
            </a:endParaRPr>
          </a:p>
        </p:txBody>
      </p:sp>
      <p:sp>
        <p:nvSpPr>
          <p:cNvPr id="181" name=""/>
          <p:cNvSpPr/>
          <p:nvPr/>
        </p:nvSpPr>
        <p:spPr>
          <a:xfrm>
            <a:off x="1892520" y="5494320"/>
            <a:ext cx="717120" cy="359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Rubik"/>
                <a:ea typeface="DejaVu Sans"/>
              </a:rPr>
              <a:t>MCX</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Box 15_16"/>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83" name="TextBox 24_17"/>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84" name="TextBox 25_16"/>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85" name=""/>
          <p:cNvSpPr/>
          <p:nvPr/>
        </p:nvSpPr>
        <p:spPr>
          <a:xfrm>
            <a:off x="1800000" y="4140000"/>
            <a:ext cx="3056040" cy="342360"/>
          </a:xfrm>
          <a:prstGeom prst="rect">
            <a:avLst/>
          </a:prstGeom>
          <a:noFill/>
          <a:ln w="0">
            <a:noFill/>
          </a:ln>
        </p:spPr>
        <p:style>
          <a:lnRef idx="0"/>
          <a:fillRef idx="0"/>
          <a:effectRef idx="0"/>
          <a:fontRef idx="minor"/>
        </p:style>
      </p:sp>
      <p:sp>
        <p:nvSpPr>
          <p:cNvPr id="186" name="TextBox 21_16"/>
          <p:cNvSpPr/>
          <p:nvPr/>
        </p:nvSpPr>
        <p:spPr>
          <a:xfrm>
            <a:off x="1677240" y="2098800"/>
            <a:ext cx="8939880" cy="1248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 might need a connector adapter</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...but you can get a straight adapter if you wish...</a:t>
            </a:r>
            <a:endParaRPr b="0" lang="en-GB" sz="1800" spc="-1" strike="noStrike">
              <a:latin typeface="Arial"/>
            </a:endParaRPr>
          </a:p>
          <a:p>
            <a:pPr>
              <a:lnSpc>
                <a:spcPct val="100000"/>
              </a:lnSpc>
            </a:pPr>
            <a:endParaRPr b="0" lang="en-GB" sz="1800" spc="-1" strike="noStrike">
              <a:latin typeface="Arial"/>
            </a:endParaRPr>
          </a:p>
        </p:txBody>
      </p:sp>
      <p:pic>
        <p:nvPicPr>
          <p:cNvPr id="187" name="" descr=""/>
          <p:cNvPicPr/>
          <p:nvPr/>
        </p:nvPicPr>
        <p:blipFill>
          <a:blip r:embed="rId1"/>
          <a:stretch/>
        </p:blipFill>
        <p:spPr>
          <a:xfrm>
            <a:off x="3993840" y="3600000"/>
            <a:ext cx="3383280" cy="2028960"/>
          </a:xfrm>
          <a:prstGeom prst="rect">
            <a:avLst/>
          </a:prstGeom>
          <a:ln w="0">
            <a:noFill/>
          </a:ln>
        </p:spPr>
      </p:pic>
      <p:sp>
        <p:nvSpPr>
          <p:cNvPr id="188" name=""/>
          <p:cNvSpPr/>
          <p:nvPr/>
        </p:nvSpPr>
        <p:spPr>
          <a:xfrm>
            <a:off x="3273840" y="3780000"/>
            <a:ext cx="717120" cy="359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Rubik"/>
                <a:ea typeface="DejaVu Sans"/>
              </a:rPr>
              <a:t>MCX</a:t>
            </a:r>
            <a:endParaRPr b="0" lang="en-GB" sz="1800" spc="-1" strike="noStrike">
              <a:latin typeface="Arial"/>
            </a:endParaRPr>
          </a:p>
        </p:txBody>
      </p:sp>
      <p:sp>
        <p:nvSpPr>
          <p:cNvPr id="189" name=""/>
          <p:cNvSpPr/>
          <p:nvPr/>
        </p:nvSpPr>
        <p:spPr>
          <a:xfrm>
            <a:off x="7380000" y="5269680"/>
            <a:ext cx="717120" cy="359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Rubik"/>
                <a:ea typeface="DejaVu Sans"/>
              </a:rPr>
              <a:t>SMA</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Box 15_23"/>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191" name="TextBox 24_23"/>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192" name="TextBox 25_22"/>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193" name=""/>
          <p:cNvSpPr/>
          <p:nvPr/>
        </p:nvSpPr>
        <p:spPr>
          <a:xfrm>
            <a:off x="1800000" y="4140000"/>
            <a:ext cx="3056040" cy="342360"/>
          </a:xfrm>
          <a:prstGeom prst="rect">
            <a:avLst/>
          </a:prstGeom>
          <a:noFill/>
          <a:ln w="0">
            <a:noFill/>
          </a:ln>
        </p:spPr>
        <p:style>
          <a:lnRef idx="0"/>
          <a:fillRef idx="0"/>
          <a:effectRef idx="0"/>
          <a:fontRef idx="minor"/>
        </p:style>
      </p:sp>
      <p:sp>
        <p:nvSpPr>
          <p:cNvPr id="194" name="TextBox 21_22"/>
          <p:cNvSpPr/>
          <p:nvPr/>
        </p:nvSpPr>
        <p:spPr>
          <a:xfrm>
            <a:off x="1677240" y="2098800"/>
            <a:ext cx="8939880" cy="234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PiAware Image</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 complete Raspberry Pi OS installation image with PiAware preinstalled.</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Follow instructions at:</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https://discussions.flightaware.com/t/how-to-install-and-configure-piaware-5-0-sd-card-image-quickstart-guide/48262</a:t>
            </a:r>
            <a:endParaRPr b="0" lang="en-GB" sz="1800" spc="-1" strike="noStrike">
              <a:latin typeface="Arial"/>
            </a:endParaRPr>
          </a:p>
          <a:p>
            <a:pPr>
              <a:lnSpc>
                <a:spcPct val="100000"/>
              </a:lnSpc>
            </a:pPr>
            <a:endParaRPr b="0" lang="en-GB" sz="1800" spc="-1" strike="noStrike">
              <a:latin typeface="Arial"/>
            </a:endParaRPr>
          </a:p>
        </p:txBody>
      </p:sp>
      <p:sp>
        <p:nvSpPr>
          <p:cNvPr id="195" name=""/>
          <p:cNvSpPr/>
          <p:nvPr/>
        </p:nvSpPr>
        <p:spPr>
          <a:xfrm>
            <a:off x="3273840" y="3780000"/>
            <a:ext cx="717120" cy="35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Box 15_6"/>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62" name="TextBox 24_6"/>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63" name="TextBox 25_6"/>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64" name="TextBox 21_6"/>
          <p:cNvSpPr/>
          <p:nvPr/>
        </p:nvSpPr>
        <p:spPr>
          <a:xfrm>
            <a:off x="1677240" y="2098800"/>
            <a:ext cx="3900600" cy="3442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What’s it all About?</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Almost all aircraft transmit position information using a system called ADS-B.</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The signal can be picked up and then transferred to a Raspberry Pi for decoding and displaying on your computer.</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i="1" lang="en-GB" sz="1800" spc="-1" strike="noStrike">
                <a:solidFill>
                  <a:srgbClr val="000000"/>
                </a:solidFill>
                <a:latin typeface="Rubik"/>
                <a:ea typeface="DejaVu Sans"/>
              </a:rPr>
              <a:t>Q: What does ADS-B stand for!?</a:t>
            </a:r>
            <a:endParaRPr b="0" lang="en-GB" sz="1800" spc="-1" strike="noStrike">
              <a:latin typeface="Arial"/>
            </a:endParaRPr>
          </a:p>
        </p:txBody>
      </p:sp>
      <p:pic>
        <p:nvPicPr>
          <p:cNvPr id="65" name="" descr=""/>
          <p:cNvPicPr/>
          <p:nvPr/>
        </p:nvPicPr>
        <p:blipFill>
          <a:blip r:embed="rId1"/>
          <a:stretch/>
        </p:blipFill>
        <p:spPr>
          <a:xfrm>
            <a:off x="5649840" y="2278800"/>
            <a:ext cx="4661640" cy="3299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Box 15_9"/>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67" name="TextBox 24_9"/>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68" name="TextBox 25_9"/>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69" name="TextBox 21_9"/>
          <p:cNvSpPr/>
          <p:nvPr/>
        </p:nvSpPr>
        <p:spPr>
          <a:xfrm>
            <a:off x="1677240" y="2098800"/>
            <a:ext cx="4800240" cy="289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 will need...</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 Raspberry Pi  2 / 3 / 4 (B or B+) with power supply.</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An Internet connection (cable or wifi).</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 micro SD card (8GB+) with operating system.</a:t>
            </a:r>
            <a:endParaRPr b="0" lang="en-GB" sz="1800" spc="-1" strike="noStrike">
              <a:latin typeface="Arial"/>
            </a:endParaRPr>
          </a:p>
          <a:p>
            <a:pPr>
              <a:lnSpc>
                <a:spcPct val="100000"/>
              </a:lnSpc>
            </a:pPr>
            <a:endParaRPr b="0" lang="en-GB" sz="1800" spc="-1" strike="noStrike">
              <a:latin typeface="Arial"/>
            </a:endParaRPr>
          </a:p>
        </p:txBody>
      </p:sp>
      <p:pic>
        <p:nvPicPr>
          <p:cNvPr id="70" name="" descr=""/>
          <p:cNvPicPr/>
          <p:nvPr/>
        </p:nvPicPr>
        <p:blipFill>
          <a:blip r:embed="rId1"/>
          <a:stretch/>
        </p:blipFill>
        <p:spPr>
          <a:xfrm>
            <a:off x="6659640" y="2160000"/>
            <a:ext cx="3597480" cy="2697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Box 15_1"/>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72" name="TextBox 24_1"/>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73" name="TextBox 25_1"/>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74" name="TextBox 21_1"/>
          <p:cNvSpPr/>
          <p:nvPr/>
        </p:nvSpPr>
        <p:spPr>
          <a:xfrm>
            <a:off x="1677240" y="2098800"/>
            <a:ext cx="8862120" cy="2619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 will also need...</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USB SDR (Software Defined Radio) adapter (aka ‘dongle’ or ‘stick’).</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Antenna.</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FlightAware software package.</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FlightAware account (free).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10502640" y="1361520"/>
            <a:ext cx="1544040" cy="5493600"/>
          </a:xfrm>
          <a:prstGeom prst="rect">
            <a:avLst/>
          </a:prstGeom>
          <a:solidFill>
            <a:srgbClr val="ffffff"/>
          </a:solidFill>
          <a:ln w="0">
            <a:noFill/>
          </a:ln>
        </p:spPr>
        <p:style>
          <a:lnRef idx="0"/>
          <a:fillRef idx="0"/>
          <a:effectRef idx="0"/>
          <a:fontRef idx="minor"/>
        </p:style>
      </p:sp>
      <p:sp>
        <p:nvSpPr>
          <p:cNvPr id="76" name="TextBox 15_2"/>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77" name="TextBox 24_2"/>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78" name="TextBox 25_2"/>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79" name=""/>
          <p:cNvSpPr/>
          <p:nvPr/>
        </p:nvSpPr>
        <p:spPr>
          <a:xfrm>
            <a:off x="1800000" y="4169880"/>
            <a:ext cx="4677120" cy="15872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i="1" lang="en-GB" sz="1600" spc="-1" strike="noStrike">
                <a:solidFill>
                  <a:srgbClr val="ff0000"/>
                </a:solidFill>
                <a:latin typeface="Arial"/>
                <a:ea typeface="DejaVu Sans"/>
              </a:rPr>
              <a:t>Make sure the dongle uses the RTL2832U chip</a:t>
            </a:r>
            <a:endParaRPr b="0" lang="en-GB" sz="1600" spc="-1" strike="noStrike">
              <a:latin typeface="Arial"/>
            </a:endParaRPr>
          </a:p>
        </p:txBody>
      </p:sp>
      <p:sp>
        <p:nvSpPr>
          <p:cNvPr id="80" name="TextBox 21_2"/>
          <p:cNvSpPr/>
          <p:nvPr/>
        </p:nvSpPr>
        <p:spPr>
          <a:xfrm>
            <a:off x="1677240" y="2098800"/>
            <a:ext cx="8862120" cy="2071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You’ll need an SDR Dongle</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Generic – approx. £16</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Rtl-sdr v.3 - approx. £25</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ProStick (Pi Hut, Moonraker) - £21-£25</a:t>
            </a:r>
            <a:endParaRPr b="0" lang="en-GB" sz="1800" spc="-1" strike="noStrike">
              <a:latin typeface="Arial"/>
            </a:endParaRPr>
          </a:p>
        </p:txBody>
      </p:sp>
      <p:pic>
        <p:nvPicPr>
          <p:cNvPr id="81" name="" descr=""/>
          <p:cNvPicPr/>
          <p:nvPr/>
        </p:nvPicPr>
        <p:blipFill>
          <a:blip r:embed="rId1"/>
          <a:stretch/>
        </p:blipFill>
        <p:spPr>
          <a:xfrm>
            <a:off x="7200000" y="2098800"/>
            <a:ext cx="4018320" cy="3741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10502640" y="1361520"/>
            <a:ext cx="1544040" cy="5475600"/>
          </a:xfrm>
          <a:prstGeom prst="rect">
            <a:avLst/>
          </a:prstGeom>
          <a:solidFill>
            <a:srgbClr val="ffffff"/>
          </a:solidFill>
          <a:ln w="0">
            <a:noFill/>
          </a:ln>
        </p:spPr>
        <p:style>
          <a:lnRef idx="0"/>
          <a:fillRef idx="0"/>
          <a:effectRef idx="0"/>
          <a:fontRef idx="minor"/>
        </p:style>
      </p:sp>
      <p:sp>
        <p:nvSpPr>
          <p:cNvPr id="83" name="TextBox 15_11"/>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84" name="TextBox 24_11"/>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85" name="TextBox 25_11"/>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86" name=""/>
          <p:cNvSpPr/>
          <p:nvPr/>
        </p:nvSpPr>
        <p:spPr>
          <a:xfrm>
            <a:off x="1800000" y="4140000"/>
            <a:ext cx="3056040" cy="342360"/>
          </a:xfrm>
          <a:prstGeom prst="rect">
            <a:avLst/>
          </a:prstGeom>
          <a:noFill/>
          <a:ln w="0">
            <a:noFill/>
          </a:ln>
        </p:spPr>
        <p:style>
          <a:lnRef idx="0"/>
          <a:fillRef idx="0"/>
          <a:effectRef idx="0"/>
          <a:fontRef idx="minor"/>
        </p:style>
      </p:sp>
      <p:sp>
        <p:nvSpPr>
          <p:cNvPr id="87" name="TextBox 21_11"/>
          <p:cNvSpPr/>
          <p:nvPr/>
        </p:nvSpPr>
        <p:spPr>
          <a:xfrm>
            <a:off x="1677240" y="2098800"/>
            <a:ext cx="5699160" cy="423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Buy a dongle...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1800" spc="-1" strike="noStrike">
                <a:solidFill>
                  <a:srgbClr val="000000"/>
                </a:solidFill>
                <a:latin typeface="Rubik"/>
                <a:ea typeface="DejaVu Sans"/>
              </a:rPr>
              <a:t>Available from:</a:t>
            </a:r>
            <a:endParaRPr b="0" lang="en-GB" sz="1800" spc="-1" strike="noStrike">
              <a:latin typeface="Arial"/>
            </a:endParaRPr>
          </a:p>
          <a:p>
            <a:pPr>
              <a:lnSpc>
                <a:spcPct val="100000"/>
              </a:lnSpc>
            </a:pP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Amazon</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Ebay</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Specialist shops</a:t>
            </a:r>
            <a:endParaRPr b="0" lang="en-GB" sz="18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RTL-SDR and FlightAware stores:</a:t>
            </a:r>
            <a:br/>
            <a:r>
              <a:rPr b="0" lang="en-GB" sz="1800" spc="-1" strike="noStrike">
                <a:solidFill>
                  <a:srgbClr val="000000"/>
                </a:solidFill>
                <a:latin typeface="Rubik"/>
                <a:ea typeface="DejaVu Sans"/>
              </a:rPr>
              <a:t> </a:t>
            </a:r>
            <a:br/>
            <a:r>
              <a:rPr b="0" i="1" lang="en-GB" sz="1400" spc="-1" strike="noStrike" u="sng">
                <a:solidFill>
                  <a:srgbClr val="0563c1"/>
                </a:solidFill>
                <a:uFillTx/>
                <a:latin typeface="Rubik"/>
                <a:ea typeface="DejaVu Sans"/>
                <a:hlinkClick r:id="rId1"/>
              </a:rPr>
              <a:t>https://www.rtl-sdr.com/buy-rtl-sdr-dvb-t-dongles/</a:t>
            </a:r>
            <a:endParaRPr b="0" lang="en-GB" sz="1400" spc="-1" strike="noStrike">
              <a:latin typeface="Arial"/>
            </a:endParaRPr>
          </a:p>
          <a:p>
            <a:pPr marL="285840" indent="-281520">
              <a:lnSpc>
                <a:spcPct val="100000"/>
              </a:lnSpc>
              <a:buClr>
                <a:srgbClr val="000000"/>
              </a:buClr>
              <a:buFont typeface="Arial"/>
              <a:buChar char="•"/>
            </a:pPr>
            <a:r>
              <a:rPr b="0" i="1" lang="en-GB" sz="1400" spc="-1" strike="noStrike">
                <a:solidFill>
                  <a:srgbClr val="000000"/>
                </a:solidFill>
                <a:latin typeface="Rubik"/>
                <a:ea typeface="DejaVu Sans"/>
              </a:rPr>
              <a:t>https://flightaware.com/adsb/prostick/</a:t>
            </a:r>
            <a:endParaRPr b="0" lang="en-GB" sz="1400" spc="-1" strike="noStrike">
              <a:latin typeface="Arial"/>
            </a:endParaRPr>
          </a:p>
          <a:p>
            <a:pPr>
              <a:lnSpc>
                <a:spcPct val="100000"/>
              </a:lnSpc>
            </a:pPr>
            <a:endParaRPr b="0" lang="en-GB" sz="14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Search for “RTL-SDR”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i="1" lang="en-GB" sz="1400" spc="-1" strike="noStrike">
                <a:solidFill>
                  <a:srgbClr val="000000"/>
                </a:solidFill>
                <a:latin typeface="Rubik"/>
                <a:ea typeface="DejaVu Sans"/>
              </a:rPr>
              <a:t>See the additional notes at the end of this presentation</a:t>
            </a:r>
            <a:endParaRPr b="0" lang="en-GB" sz="1400" spc="-1" strike="noStrike">
              <a:latin typeface="Arial"/>
            </a:endParaRPr>
          </a:p>
          <a:p>
            <a:pPr>
              <a:lnSpc>
                <a:spcPct val="100000"/>
              </a:lnSpc>
            </a:pPr>
            <a:endParaRPr b="0" lang="en-GB" sz="1400" spc="-1" strike="noStrike">
              <a:latin typeface="Arial"/>
            </a:endParaRPr>
          </a:p>
        </p:txBody>
      </p:sp>
      <p:pic>
        <p:nvPicPr>
          <p:cNvPr id="88" name="" descr=""/>
          <p:cNvPicPr/>
          <p:nvPr/>
        </p:nvPicPr>
        <p:blipFill>
          <a:blip r:embed="rId2"/>
          <a:stretch/>
        </p:blipFill>
        <p:spPr>
          <a:xfrm>
            <a:off x="7200000" y="2098800"/>
            <a:ext cx="4018320" cy="3741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Box 15_3"/>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90" name="TextBox 24_3"/>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91" name="TextBox 25_3"/>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pic>
        <p:nvPicPr>
          <p:cNvPr id="92" name="" descr=""/>
          <p:cNvPicPr/>
          <p:nvPr/>
        </p:nvPicPr>
        <p:blipFill>
          <a:blip r:embed="rId1"/>
          <a:stretch/>
        </p:blipFill>
        <p:spPr>
          <a:xfrm>
            <a:off x="7636680" y="1696680"/>
            <a:ext cx="2259360" cy="2259360"/>
          </a:xfrm>
          <a:prstGeom prst="rect">
            <a:avLst/>
          </a:prstGeom>
          <a:ln w="0">
            <a:noFill/>
          </a:ln>
        </p:spPr>
      </p:pic>
      <p:sp>
        <p:nvSpPr>
          <p:cNvPr id="93" name="TextBox 21_3"/>
          <p:cNvSpPr/>
          <p:nvPr/>
        </p:nvSpPr>
        <p:spPr>
          <a:xfrm>
            <a:off x="1677240" y="2098800"/>
            <a:ext cx="8862120" cy="1522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You’ll need an antenna</a:t>
            </a:r>
            <a:endParaRPr b="0" lang="en-GB" sz="2000" spc="-1" strike="noStrike">
              <a:latin typeface="Arial"/>
            </a:endParaRPr>
          </a:p>
          <a:p>
            <a:pPr>
              <a:lnSpc>
                <a:spcPct val="100000"/>
              </a:lnSpc>
            </a:pPr>
            <a:endParaRPr b="0" lang="en-GB" sz="2000" spc="-1" strike="noStrike">
              <a:latin typeface="Arial"/>
            </a:endParaRPr>
          </a:p>
          <a:p>
            <a:pPr marL="285840" indent="-281520">
              <a:lnSpc>
                <a:spcPct val="100000"/>
              </a:lnSpc>
              <a:buClr>
                <a:srgbClr val="000000"/>
              </a:buClr>
              <a:buFont typeface="Arial"/>
              <a:buChar char="•"/>
            </a:pPr>
            <a:r>
              <a:rPr b="0" lang="en-GB" sz="1800" spc="-1" strike="noStrike">
                <a:solidFill>
                  <a:srgbClr val="000000"/>
                </a:solidFill>
                <a:latin typeface="Rubik"/>
                <a:ea typeface="DejaVu Sans"/>
              </a:rPr>
              <a:t>Generic SDR sticks often come with an antenna.</a:t>
            </a:r>
            <a:br/>
            <a:r>
              <a:rPr b="0" lang="en-GB" sz="1800" spc="-1" strike="noStrike">
                <a:solidFill>
                  <a:srgbClr val="000000"/>
                </a:solidFill>
                <a:latin typeface="Rubik"/>
                <a:ea typeface="DejaVu Sans"/>
              </a:rPr>
              <a:t>– but it’s the wrong length for ADS-B.</a:t>
            </a:r>
            <a:br/>
            <a:r>
              <a:rPr b="0" lang="en-GB" sz="1800" spc="-1" strike="noStrike">
                <a:solidFill>
                  <a:srgbClr val="000000"/>
                </a:solidFill>
                <a:latin typeface="Rubik"/>
                <a:ea typeface="DejaVu Sans"/>
              </a:rPr>
              <a:t>- we can fix that! – see Appendix.</a:t>
            </a:r>
            <a:endParaRPr b="0" lang="en-GB" sz="1800" spc="-1" strike="noStrike">
              <a:latin typeface="Arial"/>
            </a:endParaRPr>
          </a:p>
        </p:txBody>
      </p:sp>
      <p:pic>
        <p:nvPicPr>
          <p:cNvPr id="94" name="" descr=""/>
          <p:cNvPicPr/>
          <p:nvPr/>
        </p:nvPicPr>
        <p:blipFill>
          <a:blip r:embed="rId2"/>
          <a:stretch/>
        </p:blipFill>
        <p:spPr>
          <a:xfrm>
            <a:off x="2520000" y="3937680"/>
            <a:ext cx="2687760" cy="1998360"/>
          </a:xfrm>
          <a:prstGeom prst="rect">
            <a:avLst/>
          </a:prstGeom>
          <a:ln w="0">
            <a:noFill/>
          </a:ln>
        </p:spPr>
      </p:pic>
      <p:sp>
        <p:nvSpPr>
          <p:cNvPr id="95" name=""/>
          <p:cNvSpPr/>
          <p:nvPr/>
        </p:nvSpPr>
        <p:spPr>
          <a:xfrm>
            <a:off x="5510160" y="4638960"/>
            <a:ext cx="6185880" cy="629280"/>
          </a:xfrm>
          <a:prstGeom prst="rect">
            <a:avLst/>
          </a:prstGeom>
          <a:noFill/>
          <a:ln w="0">
            <a:noFill/>
          </a:ln>
        </p:spPr>
        <p:style>
          <a:lnRef idx="0"/>
          <a:fillRef idx="0"/>
          <a:effectRef idx="0"/>
          <a:fontRef idx="minor"/>
        </p:style>
        <p:txBody>
          <a:bodyPr lIns="90000" rIns="90000" tIns="45000" bIns="45000">
            <a:noAutofit/>
          </a:bodyPr>
          <a:p>
            <a:pPr marL="216000" indent="-212040">
              <a:lnSpc>
                <a:spcPct val="100000"/>
              </a:lnSpc>
              <a:buClr>
                <a:srgbClr val="000000"/>
              </a:buClr>
              <a:buSzPct val="45000"/>
              <a:buFont typeface="Wingdings" charset="2"/>
              <a:buChar char=""/>
            </a:pPr>
            <a:r>
              <a:rPr b="0" lang="en-GB" sz="1800" spc="-1" strike="noStrike">
                <a:solidFill>
                  <a:srgbClr val="000000"/>
                </a:solidFill>
                <a:latin typeface="Rubik"/>
                <a:ea typeface="DejaVu Sans"/>
              </a:rPr>
              <a:t>You can buy a basic antenna kit </a:t>
            </a:r>
            <a:br/>
            <a:r>
              <a:rPr b="0" lang="en-GB" sz="1800" spc="-1" strike="noStrike">
                <a:solidFill>
                  <a:srgbClr val="000000"/>
                </a:solidFill>
                <a:latin typeface="Rubik"/>
                <a:ea typeface="DejaVu Sans"/>
              </a:rPr>
              <a:t>(“RTL-SDR antenna kit”) for about £18.</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15_20"/>
          <p:cNvSpPr/>
          <p:nvPr/>
        </p:nvSpPr>
        <p:spPr>
          <a:xfrm>
            <a:off x="3226320" y="199800"/>
            <a:ext cx="5745240" cy="1551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4800" spc="-1" strike="noStrike">
                <a:solidFill>
                  <a:srgbClr val="000000"/>
                </a:solidFill>
                <a:latin typeface="Rubik"/>
                <a:ea typeface="DejaVu Sans"/>
              </a:rPr>
              <a:t>Aircraft Tracking</a:t>
            </a:r>
            <a:br/>
            <a:r>
              <a:rPr b="0" lang="en-GB" sz="4800" spc="-1" strike="noStrike">
                <a:solidFill>
                  <a:srgbClr val="000000"/>
                </a:solidFill>
                <a:latin typeface="Rubik"/>
                <a:ea typeface="DejaVu Sans"/>
              </a:rPr>
              <a:t>on the Raspberry Pi</a:t>
            </a:r>
            <a:endParaRPr b="0" lang="en-GB" sz="4800" spc="-1" strike="noStrike">
              <a:latin typeface="Arial"/>
            </a:endParaRPr>
          </a:p>
        </p:txBody>
      </p:sp>
      <p:sp>
        <p:nvSpPr>
          <p:cNvPr id="97" name="TextBox 24_0"/>
          <p:cNvSpPr/>
          <p:nvPr/>
        </p:nvSpPr>
        <p:spPr>
          <a:xfrm>
            <a:off x="2073960" y="6120000"/>
            <a:ext cx="31651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Facebook: BognorRegisJam</a:t>
            </a:r>
            <a:endParaRPr b="0" lang="en-GB" sz="1800" spc="-1" strike="noStrike">
              <a:latin typeface="Arial"/>
            </a:endParaRPr>
          </a:p>
        </p:txBody>
      </p:sp>
      <p:sp>
        <p:nvSpPr>
          <p:cNvPr id="98" name="TextBox 25_0"/>
          <p:cNvSpPr/>
          <p:nvPr/>
        </p:nvSpPr>
        <p:spPr>
          <a:xfrm>
            <a:off x="6213960" y="6120000"/>
            <a:ext cx="4007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e7236e"/>
                </a:solidFill>
                <a:latin typeface="Rubik"/>
                <a:ea typeface="DejaVu Sans"/>
              </a:rPr>
              <a:t>Twitter: @BognorRegisJam     #rjam</a:t>
            </a:r>
            <a:endParaRPr b="0" lang="en-GB" sz="1800" spc="-1" strike="noStrike">
              <a:latin typeface="Arial"/>
            </a:endParaRPr>
          </a:p>
        </p:txBody>
      </p:sp>
      <p:sp>
        <p:nvSpPr>
          <p:cNvPr id="99" name="TextBox 21_19"/>
          <p:cNvSpPr/>
          <p:nvPr/>
        </p:nvSpPr>
        <p:spPr>
          <a:xfrm>
            <a:off x="1677240" y="2098800"/>
            <a:ext cx="886212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Rubik"/>
                <a:ea typeface="DejaVu Sans"/>
              </a:rPr>
              <a:t>Antenna Kit in Use</a:t>
            </a:r>
            <a:endParaRPr b="0" lang="en-GB" sz="2000" spc="-1" strike="noStrike">
              <a:latin typeface="Arial"/>
            </a:endParaRPr>
          </a:p>
          <a:p>
            <a:pPr>
              <a:lnSpc>
                <a:spcPct val="100000"/>
              </a:lnSpc>
            </a:pPr>
            <a:endParaRPr b="0" lang="en-GB" sz="2000" spc="-1" strike="noStrike">
              <a:latin typeface="Arial"/>
            </a:endParaRPr>
          </a:p>
        </p:txBody>
      </p:sp>
      <p:pic>
        <p:nvPicPr>
          <p:cNvPr id="100" name="" descr=""/>
          <p:cNvPicPr/>
          <p:nvPr/>
        </p:nvPicPr>
        <p:blipFill>
          <a:blip r:embed="rId1"/>
          <a:stretch/>
        </p:blipFill>
        <p:spPr>
          <a:xfrm>
            <a:off x="5081400" y="2079720"/>
            <a:ext cx="5095800" cy="3678120"/>
          </a:xfrm>
          <a:prstGeom prst="rect">
            <a:avLst/>
          </a:prstGeom>
          <a:ln w="0">
            <a:noFill/>
          </a:ln>
        </p:spPr>
      </p:pic>
      <p:sp>
        <p:nvSpPr>
          <p:cNvPr id="101" name=""/>
          <p:cNvSpPr/>
          <p:nvPr/>
        </p:nvSpPr>
        <p:spPr>
          <a:xfrm>
            <a:off x="1800000" y="2880000"/>
            <a:ext cx="3237840" cy="2337840"/>
          </a:xfrm>
          <a:prstGeom prst="rect">
            <a:avLst/>
          </a:prstGeom>
          <a:noFill/>
          <a:ln w="0">
            <a:noFill/>
          </a:ln>
        </p:spPr>
        <p:style>
          <a:lnRef idx="0"/>
          <a:fillRef idx="0"/>
          <a:effectRef idx="0"/>
          <a:fontRef idx="minor"/>
        </p:style>
        <p:txBody>
          <a:bodyPr lIns="90000" rIns="90000" tIns="45000" bIns="45000">
            <a:noAutofit/>
          </a:bodyPr>
          <a:p>
            <a:pPr marL="216000" indent="-213840">
              <a:lnSpc>
                <a:spcPct val="100000"/>
              </a:lnSpc>
              <a:buClr>
                <a:srgbClr val="000000"/>
              </a:buClr>
              <a:buSzPct val="45000"/>
              <a:buFont typeface="Wingdings" charset="2"/>
              <a:buChar char=""/>
            </a:pPr>
            <a:r>
              <a:rPr b="0" lang="en-GB" sz="1800" spc="-1" strike="noStrike">
                <a:solidFill>
                  <a:srgbClr val="000000"/>
                </a:solidFill>
                <a:latin typeface="Rubik"/>
                <a:ea typeface="DejaVu Sans"/>
              </a:rPr>
              <a:t>Short telescopic parts used fully closed – this makes them ~68mm long.</a:t>
            </a:r>
            <a:endParaRPr b="0" lang="en-GB" sz="1800" spc="-1" strike="noStrike">
              <a:latin typeface="Arial"/>
            </a:endParaRPr>
          </a:p>
          <a:p>
            <a:pPr>
              <a:lnSpc>
                <a:spcPct val="100000"/>
              </a:lnSpc>
            </a:pPr>
            <a:endParaRPr b="0" lang="en-GB" sz="1800" spc="-1" strike="noStrike">
              <a:latin typeface="Arial"/>
            </a:endParaRPr>
          </a:p>
          <a:p>
            <a:pPr marL="216000" indent="-213840">
              <a:lnSpc>
                <a:spcPct val="100000"/>
              </a:lnSpc>
              <a:buClr>
                <a:srgbClr val="000000"/>
              </a:buClr>
              <a:buSzPct val="45000"/>
              <a:buFont typeface="Wingdings" charset="2"/>
              <a:buChar char=""/>
            </a:pPr>
            <a:r>
              <a:rPr b="0" lang="en-GB" sz="1800" spc="-1" strike="noStrike">
                <a:solidFill>
                  <a:srgbClr val="000000"/>
                </a:solidFill>
                <a:latin typeface="Rubik"/>
                <a:ea typeface="DejaVu Sans"/>
              </a:rPr>
              <a:t>Trees!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5500</TotalTime>
  <Application>LibreOffice/7.1.1.2$Linux_X86_64 LibreOffice_project/fe0b08f4af1bacafe4c7ecc87ce55bb426164676</Application>
  <AppVersion>15.0000</AppVersion>
  <Words>231</Words>
  <Paragraphs>43</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2017-12-03T22:25:48Z</dcterms:created>
  <dc:creator>Carl Monk</dc:creator>
  <dc:description/>
  <dc:language>en-GB</dc:language>
  <cp:lastModifiedBy/>
  <dcterms:modified xsi:type="dcterms:W3CDTF">2021-06-19T13:27:08Z</dcterms:modified>
  <cp:revision>144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7</vt:i4>
  </property>
</Properties>
</file>