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2" r:id="rId6"/>
    <p:sldId id="264" r:id="rId7"/>
    <p:sldId id="269" r:id="rId8"/>
    <p:sldId id="268" r:id="rId9"/>
    <p:sldId id="260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78F"/>
    <a:srgbClr val="29ABE2"/>
    <a:srgbClr val="2A313E"/>
    <a:srgbClr val="C7133B"/>
    <a:srgbClr val="2A23D2"/>
    <a:srgbClr val="0000FC"/>
    <a:srgbClr val="C4F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-48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599-3428-EA49-A9BC-725E18728AE8}" type="datetimeFigureOut">
              <a:rPr lang="es-ES_tradnl" smtClean="0"/>
              <a:t>07/10/2019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880-E067-144D-8931-3457546548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049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599-3428-EA49-A9BC-725E18728AE8}" type="datetimeFigureOut">
              <a:rPr lang="es-ES_tradnl" smtClean="0"/>
              <a:t>07/10/2019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880-E067-144D-8931-3457546548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07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599-3428-EA49-A9BC-725E18728AE8}" type="datetimeFigureOut">
              <a:rPr lang="es-ES_tradnl" smtClean="0"/>
              <a:t>07/10/2019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880-E067-144D-8931-3457546548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7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599-3428-EA49-A9BC-725E18728AE8}" type="datetimeFigureOut">
              <a:rPr lang="es-ES_tradnl" smtClean="0"/>
              <a:t>07/10/2019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880-E067-144D-8931-3457546548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040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599-3428-EA49-A9BC-725E18728AE8}" type="datetimeFigureOut">
              <a:rPr lang="es-ES_tradnl" smtClean="0"/>
              <a:t>07/10/2019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880-E067-144D-8931-3457546548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72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599-3428-EA49-A9BC-725E18728AE8}" type="datetimeFigureOut">
              <a:rPr lang="es-ES_tradnl" smtClean="0"/>
              <a:t>07/10/2019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880-E067-144D-8931-3457546548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910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599-3428-EA49-A9BC-725E18728AE8}" type="datetimeFigureOut">
              <a:rPr lang="es-ES_tradnl" smtClean="0"/>
              <a:t>07/10/2019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880-E067-144D-8931-3457546548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51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599-3428-EA49-A9BC-725E18728AE8}" type="datetimeFigureOut">
              <a:rPr lang="es-ES_tradnl" smtClean="0"/>
              <a:t>07/10/2019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880-E067-144D-8931-3457546548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93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599-3428-EA49-A9BC-725E18728AE8}" type="datetimeFigureOut">
              <a:rPr lang="es-ES_tradnl" smtClean="0"/>
              <a:t>07/10/2019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880-E067-144D-8931-3457546548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17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599-3428-EA49-A9BC-725E18728AE8}" type="datetimeFigureOut">
              <a:rPr lang="es-ES_tradnl" smtClean="0"/>
              <a:t>07/10/2019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880-E067-144D-8931-3457546548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30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599-3428-EA49-A9BC-725E18728AE8}" type="datetimeFigureOut">
              <a:rPr lang="es-ES_tradnl" smtClean="0"/>
              <a:t>07/10/2019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880-E067-144D-8931-3457546548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002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9599-3428-EA49-A9BC-725E18728AE8}" type="datetimeFigureOut">
              <a:rPr lang="es-ES_tradnl" smtClean="0"/>
              <a:t>07/10/2019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3880-E067-144D-8931-34575465483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966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youtu.be/NvRdBWD6sG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fB_FZ4rwLw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0.jpeg"/><Relationship Id="rId12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jp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3419061"/>
            <a:ext cx="12219214" cy="34389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8" y="468337"/>
            <a:ext cx="6754322" cy="18669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72117" y="2335237"/>
            <a:ext cx="48696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300" dirty="0" smtClean="0">
                <a:solidFill>
                  <a:srgbClr val="2A23D2"/>
                </a:solidFill>
                <a:latin typeface="Nunito Sans Black" charset="0"/>
                <a:ea typeface="Nunito Sans Black" charset="0"/>
                <a:cs typeface="Nunito Sans Black" charset="0"/>
              </a:rPr>
              <a:t>Sistema Nacional de Verificación </a:t>
            </a:r>
            <a:r>
              <a:rPr lang="es-ES_tradnl" sz="2300" dirty="0" smtClean="0">
                <a:solidFill>
                  <a:srgbClr val="0000FC"/>
                </a:solidFill>
                <a:latin typeface="Nunito Sans Black" charset="0"/>
                <a:ea typeface="Nunito Sans Black" charset="0"/>
                <a:cs typeface="Nunito Sans Black" charset="0"/>
              </a:rPr>
              <a:t>de Certificados</a:t>
            </a:r>
            <a:endParaRPr lang="es-ES_tradnl" sz="2300" dirty="0">
              <a:solidFill>
                <a:srgbClr val="0000FC"/>
              </a:solidFill>
              <a:latin typeface="Nunito Sans Black" charset="0"/>
              <a:ea typeface="Nunito Sans Black" charset="0"/>
              <a:cs typeface="Nunito Sans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59" y="0"/>
            <a:ext cx="12281096" cy="9164420"/>
          </a:xfr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3370" y="638355"/>
            <a:ext cx="5355566" cy="793631"/>
          </a:xfrm>
        </p:spPr>
        <p:txBody>
          <a:bodyPr>
            <a:normAutofit/>
          </a:bodyPr>
          <a:lstStyle/>
          <a:p>
            <a:r>
              <a:rPr lang="es-MX" sz="4900" b="1" dirty="0" smtClean="0">
                <a:solidFill>
                  <a:srgbClr val="C7133B"/>
                </a:solidFill>
                <a:latin typeface="Nunito Sans Black" charset="0"/>
                <a:ea typeface="Nunito Sans Black" charset="0"/>
                <a:cs typeface="Nunito Sans Black" charset="0"/>
              </a:rPr>
              <a:t>API y Verificador</a:t>
            </a:r>
            <a:endParaRPr lang="es-ES_tradnl" sz="4900" b="1" dirty="0">
              <a:solidFill>
                <a:srgbClr val="C7133B"/>
              </a:solidFill>
              <a:latin typeface="Nunito Sans Black" charset="0"/>
              <a:ea typeface="Nunito Sans Black" charset="0"/>
              <a:cs typeface="Nunito Sans Black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6" y="457680"/>
            <a:ext cx="1080000" cy="1080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873371" y="2251164"/>
            <a:ext cx="9057226" cy="149271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s-MX" sz="2800" b="1" dirty="0">
                <a:solidFill>
                  <a:srgbClr val="0000FC"/>
                </a:solidFill>
                <a:latin typeface="Nunito Sans" charset="0"/>
                <a:ea typeface="Nunito Sans" charset="0"/>
                <a:cs typeface="Nunito Sans" charset="0"/>
              </a:rPr>
              <a:t>Modelo de datos</a:t>
            </a:r>
            <a:r>
              <a:rPr lang="es-MX" sz="2800" dirty="0" smtClean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:</a:t>
            </a:r>
          </a:p>
          <a:p>
            <a:pPr marL="457200" indent="-457200">
              <a:buFont typeface="Arial" charset="0"/>
              <a:buChar char="•"/>
            </a:pPr>
            <a:r>
              <a:rPr lang="es-MX" sz="2100" dirty="0" smtClean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Diferentes </a:t>
            </a:r>
            <a:r>
              <a:rPr lang="es-MX" sz="2100" dirty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tipos de certificados (personas, productos y servicios &amp; datos estructurados / no estructurados</a:t>
            </a:r>
            <a:r>
              <a:rPr lang="es-MX" sz="2100" dirty="0" smtClean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).</a:t>
            </a:r>
            <a:endParaRPr lang="es-MX" sz="2100" dirty="0">
              <a:solidFill>
                <a:srgbClr val="2A313E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s-MX" sz="2100" dirty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Admite múltiples Blockchain.</a:t>
            </a:r>
            <a:endParaRPr lang="es-MX" sz="2100" dirty="0" smtClean="0">
              <a:solidFill>
                <a:srgbClr val="2A313E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3" y="2092984"/>
            <a:ext cx="808413" cy="80841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873371" y="4206204"/>
            <a:ext cx="9057226" cy="52322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s-MX" sz="2800" dirty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Abstracción de datos para garantizar la protección.</a:t>
            </a:r>
            <a:endParaRPr lang="es-MX" sz="2800" dirty="0" smtClean="0">
              <a:solidFill>
                <a:srgbClr val="2A313E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873370" y="5191748"/>
            <a:ext cx="9530750" cy="95410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s-MX" sz="2800" dirty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API permite la integración de los procesos de emisión de las entidades a un registro compartido de abstracciones.</a:t>
            </a:r>
            <a:endParaRPr lang="es-MX" sz="2800" dirty="0" smtClean="0">
              <a:solidFill>
                <a:srgbClr val="2A313E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3" y="4029101"/>
            <a:ext cx="808413" cy="80841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3" y="5067491"/>
            <a:ext cx="808413" cy="808413"/>
          </a:xfrm>
          <a:prstGeom prst="rect">
            <a:avLst/>
          </a:prstGeom>
        </p:spPr>
      </p:pic>
      <p:cxnSp>
        <p:nvCxnSpPr>
          <p:cNvPr id="12" name="Conector recto 11"/>
          <p:cNvCxnSpPr>
            <a:stCxn id="5" idx="2"/>
            <a:endCxn id="7" idx="0"/>
          </p:cNvCxnSpPr>
          <p:nvPr/>
        </p:nvCxnSpPr>
        <p:spPr>
          <a:xfrm>
            <a:off x="1145766" y="1537680"/>
            <a:ext cx="4884" cy="555304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145766" y="2945763"/>
            <a:ext cx="4884" cy="103157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0" idx="2"/>
          </p:cNvCxnSpPr>
          <p:nvPr/>
        </p:nvCxnSpPr>
        <p:spPr>
          <a:xfrm>
            <a:off x="1150650" y="4837514"/>
            <a:ext cx="0" cy="27336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873370" y="1541465"/>
            <a:ext cx="756000" cy="0"/>
          </a:xfrm>
          <a:prstGeom prst="line">
            <a:avLst/>
          </a:prstGeom>
          <a:ln w="57150">
            <a:solidFill>
              <a:srgbClr val="C713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7" y="780499"/>
            <a:ext cx="1801083" cy="49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59" y="0"/>
            <a:ext cx="12281096" cy="9164420"/>
          </a:xfr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2" name="Rectángulo 21"/>
          <p:cNvSpPr/>
          <p:nvPr/>
        </p:nvSpPr>
        <p:spPr>
          <a:xfrm>
            <a:off x="9751037" y="5124091"/>
            <a:ext cx="2122099" cy="9143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Rectángulo 20"/>
          <p:cNvSpPr/>
          <p:nvPr/>
        </p:nvSpPr>
        <p:spPr>
          <a:xfrm>
            <a:off x="4623758" y="5124091"/>
            <a:ext cx="2122099" cy="91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3370" y="638355"/>
            <a:ext cx="5355566" cy="793631"/>
          </a:xfrm>
        </p:spPr>
        <p:txBody>
          <a:bodyPr>
            <a:normAutofit/>
          </a:bodyPr>
          <a:lstStyle/>
          <a:p>
            <a:r>
              <a:rPr lang="es-MX" sz="4900" b="1" dirty="0" smtClean="0">
                <a:solidFill>
                  <a:srgbClr val="C7133B"/>
                </a:solidFill>
                <a:latin typeface="Nunito Sans Black" charset="0"/>
                <a:ea typeface="Nunito Sans Black" charset="0"/>
                <a:cs typeface="Nunito Sans Black" charset="0"/>
              </a:rPr>
              <a:t>API y Verificador</a:t>
            </a:r>
            <a:endParaRPr lang="es-ES_tradnl" sz="4900" b="1" dirty="0">
              <a:solidFill>
                <a:srgbClr val="C7133B"/>
              </a:solidFill>
              <a:latin typeface="Nunito Sans Black" charset="0"/>
              <a:ea typeface="Nunito Sans Black" charset="0"/>
              <a:cs typeface="Nunito Sans Black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6" y="457680"/>
            <a:ext cx="1080000" cy="1080000"/>
          </a:xfrm>
          <a:prstGeom prst="rect">
            <a:avLst/>
          </a:prstGeom>
        </p:spPr>
      </p:pic>
      <p:cxnSp>
        <p:nvCxnSpPr>
          <p:cNvPr id="18" name="Conector recto 17"/>
          <p:cNvCxnSpPr/>
          <p:nvPr/>
        </p:nvCxnSpPr>
        <p:spPr>
          <a:xfrm>
            <a:off x="1873370" y="1541465"/>
            <a:ext cx="756000" cy="0"/>
          </a:xfrm>
          <a:prstGeom prst="line">
            <a:avLst/>
          </a:prstGeom>
          <a:ln w="57150">
            <a:solidFill>
              <a:srgbClr val="C713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6987394" y="1815332"/>
            <a:ext cx="3044551" cy="4223159"/>
            <a:chOff x="7092715" y="1742748"/>
            <a:chExt cx="3169330" cy="4396243"/>
          </a:xfrm>
        </p:grpSpPr>
        <p:pic>
          <p:nvPicPr>
            <p:cNvPr id="16" name="Marcador de contenido 4" descr="Captura de pantalla de un celular&#10;&#10;Descripción generada automáticamente">
              <a:extLst>
                <a:ext uri="{FF2B5EF4-FFF2-40B4-BE49-F238E27FC236}">
                  <a16:creationId xmlns:a16="http://schemas.microsoft.com/office/drawing/2014/main" xmlns="" id="{EF6C541A-059D-43A5-8190-94EBC828A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09"/>
            <a:stretch/>
          </p:blipFill>
          <p:spPr>
            <a:xfrm>
              <a:off x="7092715" y="1742748"/>
              <a:ext cx="3169330" cy="4396243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Rectángulo 16"/>
            <p:cNvSpPr/>
            <p:nvPr/>
          </p:nvSpPr>
          <p:spPr>
            <a:xfrm>
              <a:off x="8382467" y="1855734"/>
              <a:ext cx="855885" cy="267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71" y="1815331"/>
            <a:ext cx="3272832" cy="4223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ángulo 18"/>
          <p:cNvSpPr/>
          <p:nvPr/>
        </p:nvSpPr>
        <p:spPr>
          <a:xfrm>
            <a:off x="5146203" y="5267627"/>
            <a:ext cx="1797588" cy="415498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s-MX" sz="2100" dirty="0" smtClean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Documento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0031944" y="5277932"/>
            <a:ext cx="1918513" cy="73866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s-MX" sz="2100" dirty="0" smtClean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Estructura del documento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7" y="780499"/>
            <a:ext cx="1801083" cy="49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59" y="0"/>
            <a:ext cx="12281096" cy="9164420"/>
          </a:xfr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3368" y="638355"/>
            <a:ext cx="10318631" cy="793631"/>
          </a:xfrm>
        </p:spPr>
        <p:txBody>
          <a:bodyPr>
            <a:normAutofit/>
          </a:bodyPr>
          <a:lstStyle/>
          <a:p>
            <a:r>
              <a:rPr lang="es-MX" sz="4900" b="1" dirty="0" smtClean="0">
                <a:solidFill>
                  <a:srgbClr val="C7133B"/>
                </a:solidFill>
                <a:latin typeface="Nunito Sans Black" charset="0"/>
                <a:ea typeface="Nunito Sans Black" charset="0"/>
                <a:cs typeface="Nunito Sans Black" charset="0"/>
              </a:rPr>
              <a:t>¿Cómo funciona el orquestador?</a:t>
            </a:r>
            <a:endParaRPr lang="es-ES_tradnl" sz="4900" b="1" dirty="0">
              <a:solidFill>
                <a:srgbClr val="C7133B"/>
              </a:solidFill>
              <a:latin typeface="Nunito Sans Black" charset="0"/>
              <a:ea typeface="Nunito Sans Black" charset="0"/>
              <a:cs typeface="Nunito Sans Black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3423">
            <a:off x="605766" y="457680"/>
            <a:ext cx="1080000" cy="1080000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1873370" y="1541465"/>
            <a:ext cx="756000" cy="0"/>
          </a:xfrm>
          <a:prstGeom prst="line">
            <a:avLst/>
          </a:prstGeom>
          <a:ln w="57150">
            <a:solidFill>
              <a:srgbClr val="C713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89" y="1809830"/>
            <a:ext cx="8781213" cy="299826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625751" y="5093706"/>
            <a:ext cx="4458418" cy="138499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s-MX" sz="2800" dirty="0" smtClean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La API crea una </a:t>
            </a:r>
            <a:r>
              <a:rPr lang="es-MX" sz="2800" dirty="0" smtClean="0">
                <a:solidFill>
                  <a:srgbClr val="29ABE2"/>
                </a:solidFill>
                <a:latin typeface="Nunito Sans ExtraBold" charset="0"/>
                <a:ea typeface="Nunito Sans ExtraBold" charset="0"/>
                <a:cs typeface="Nunito Sans ExtraBold" charset="0"/>
              </a:rPr>
              <a:t>abstracción</a:t>
            </a:r>
            <a:r>
              <a:rPr lang="es-MX" sz="2800" dirty="0" smtClean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 y envía a la </a:t>
            </a:r>
            <a:r>
              <a:rPr lang="es-MX" sz="2800" dirty="0" smtClean="0">
                <a:solidFill>
                  <a:srgbClr val="0000FC"/>
                </a:solidFill>
                <a:latin typeface="Nunito Sans ExtraBold" charset="0"/>
                <a:ea typeface="Nunito Sans ExtraBold" charset="0"/>
                <a:cs typeface="Nunito Sans ExtraBold" charset="0"/>
              </a:rPr>
              <a:t>blockchain</a:t>
            </a:r>
            <a:r>
              <a:rPr lang="es-MX" sz="2800" dirty="0" smtClean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.</a:t>
            </a:r>
            <a:endParaRPr lang="es-MX" sz="2400" dirty="0">
              <a:solidFill>
                <a:srgbClr val="2A313E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43096" y="5076453"/>
            <a:ext cx="6785839" cy="138499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s-MX" sz="2800" dirty="0" smtClean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La </a:t>
            </a:r>
            <a:r>
              <a:rPr lang="es-MX" sz="2800" dirty="0" smtClean="0">
                <a:solidFill>
                  <a:srgbClr val="00B050"/>
                </a:solidFill>
                <a:latin typeface="Nunito Sans ExtraBold" charset="0"/>
                <a:ea typeface="Nunito Sans ExtraBold" charset="0"/>
                <a:cs typeface="Nunito Sans ExtraBold" charset="0"/>
              </a:rPr>
              <a:t>plataforma web </a:t>
            </a:r>
            <a:r>
              <a:rPr lang="es-MX" sz="2800" dirty="0" smtClean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de cada entidad utiliza el </a:t>
            </a:r>
            <a:r>
              <a:rPr lang="es-MX" sz="2800" dirty="0" smtClean="0">
                <a:solidFill>
                  <a:srgbClr val="2A313E"/>
                </a:solidFill>
                <a:latin typeface="Nunito Sans ExtraBold" charset="0"/>
                <a:ea typeface="Nunito Sans ExtraBold" charset="0"/>
                <a:cs typeface="Nunito Sans ExtraBold" charset="0"/>
              </a:rPr>
              <a:t>API</a:t>
            </a:r>
            <a:r>
              <a:rPr lang="es-MX" sz="2800" dirty="0" smtClean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, enviando la </a:t>
            </a:r>
            <a:r>
              <a:rPr lang="es-MX" sz="2800" dirty="0" smtClean="0">
                <a:solidFill>
                  <a:srgbClr val="93278F"/>
                </a:solidFill>
                <a:latin typeface="Nunito Sans ExtraBold" charset="0"/>
                <a:ea typeface="Nunito Sans ExtraBold" charset="0"/>
                <a:cs typeface="Nunito Sans ExtraBold" charset="0"/>
              </a:rPr>
              <a:t>metadata</a:t>
            </a:r>
            <a:r>
              <a:rPr lang="es-MX" sz="2800" dirty="0" smtClean="0">
                <a:solidFill>
                  <a:srgbClr val="2A313E"/>
                </a:solidFill>
                <a:latin typeface="Nunito Sans" charset="0"/>
                <a:ea typeface="Nunito Sans" charset="0"/>
                <a:cs typeface="Nunito Sans" charset="0"/>
              </a:rPr>
              <a:t> en el momento de generación del certificado.</a:t>
            </a:r>
          </a:p>
        </p:txBody>
      </p:sp>
    </p:spTree>
    <p:extLst>
      <p:ext uri="{BB962C8B-B14F-4D97-AF65-F5344CB8AC3E}">
        <p14:creationId xmlns:p14="http://schemas.microsoft.com/office/powerpoint/2010/main" val="19613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59" y="0"/>
            <a:ext cx="12281096" cy="9164420"/>
          </a:xfr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3370" y="638355"/>
            <a:ext cx="5355566" cy="793631"/>
          </a:xfrm>
        </p:spPr>
        <p:txBody>
          <a:bodyPr>
            <a:normAutofit fontScale="90000"/>
          </a:bodyPr>
          <a:lstStyle/>
          <a:p>
            <a:r>
              <a:rPr lang="es-MX" sz="4900" b="1" dirty="0" smtClean="0">
                <a:solidFill>
                  <a:srgbClr val="C7133B"/>
                </a:solidFill>
                <a:latin typeface="Nunito Sans Black" charset="0"/>
                <a:ea typeface="Nunito Sans Black" charset="0"/>
                <a:cs typeface="Nunito Sans Black" charset="0"/>
              </a:rPr>
              <a:t>¿Cómo funciona?</a:t>
            </a:r>
            <a:endParaRPr lang="es-ES_tradnl" sz="4900" b="1" dirty="0">
              <a:solidFill>
                <a:srgbClr val="C7133B"/>
              </a:solidFill>
              <a:latin typeface="Nunito Sans Black" charset="0"/>
              <a:ea typeface="Nunito Sans Black" charset="0"/>
              <a:cs typeface="Nunito Sans Black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3423">
            <a:off x="605766" y="457680"/>
            <a:ext cx="1080000" cy="1080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595760" y="5193103"/>
            <a:ext cx="2122099" cy="914399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9"/>
          <p:cNvSpPr/>
          <p:nvPr/>
        </p:nvSpPr>
        <p:spPr>
          <a:xfrm>
            <a:off x="3864695" y="5193103"/>
            <a:ext cx="2122099" cy="914399"/>
          </a:xfrm>
          <a:prstGeom prst="rect">
            <a:avLst/>
          </a:prstGeom>
          <a:solidFill>
            <a:srgbClr val="93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93278F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436714" y="5336639"/>
            <a:ext cx="1797588" cy="73866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s-MX" sz="2100" dirty="0" smtClean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Metadata Certificado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893920" y="5346944"/>
            <a:ext cx="1918513" cy="73866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s-MX" sz="2100" dirty="0" smtClean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Abstracción Certificado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81" y="3793899"/>
            <a:ext cx="1192517" cy="119251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727" y="3754321"/>
            <a:ext cx="1232096" cy="1232096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810947" y="1944671"/>
            <a:ext cx="3592646" cy="4661246"/>
            <a:chOff x="2014989" y="2723469"/>
            <a:chExt cx="2992389" cy="3882448"/>
          </a:xfrm>
        </p:grpSpPr>
        <p:sp>
          <p:nvSpPr>
            <p:cNvPr id="3" name="Rectángulo 2"/>
            <p:cNvSpPr/>
            <p:nvPr/>
          </p:nvSpPr>
          <p:spPr>
            <a:xfrm>
              <a:off x="2014990" y="2723469"/>
              <a:ext cx="2992388" cy="3882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2014989" y="2831190"/>
              <a:ext cx="2992388" cy="3667005"/>
              <a:chOff x="2014989" y="2831190"/>
              <a:chExt cx="2992388" cy="3667005"/>
            </a:xfrm>
          </p:grpSpPr>
          <p:pic>
            <p:nvPicPr>
              <p:cNvPr id="7" name="Marcador de contenido 8" descr="Captura de pantalla de un celular&#10;&#10;Descripción generada automáticamente">
                <a:extLst>
                  <a:ext uri="{FF2B5EF4-FFF2-40B4-BE49-F238E27FC236}">
                    <a16:creationId xmlns:a16="http://schemas.microsoft.com/office/drawing/2014/main" xmlns="" id="{C5FC476D-AAED-4F57-8F74-CD44DF2D78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5286"/>
              <a:stretch/>
            </p:blipFill>
            <p:spPr>
              <a:xfrm>
                <a:off x="2014989" y="2831190"/>
                <a:ext cx="2992388" cy="3667005"/>
              </a:xfrm>
              <a:prstGeom prst="rect">
                <a:avLst/>
              </a:prstGeom>
            </p:spPr>
          </p:pic>
          <p:sp>
            <p:nvSpPr>
              <p:cNvPr id="17" name="Rectángulo 16"/>
              <p:cNvSpPr/>
              <p:nvPr/>
            </p:nvSpPr>
            <p:spPr>
              <a:xfrm>
                <a:off x="2984740" y="2831190"/>
                <a:ext cx="1566413" cy="2398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  <p:grpSp>
        <p:nvGrpSpPr>
          <p:cNvPr id="23" name="Agrupar 22"/>
          <p:cNvGrpSpPr/>
          <p:nvPr/>
        </p:nvGrpSpPr>
        <p:grpSpPr>
          <a:xfrm>
            <a:off x="6282161" y="1846361"/>
            <a:ext cx="3602202" cy="4759556"/>
            <a:chOff x="6891975" y="2723469"/>
            <a:chExt cx="2992388" cy="3882448"/>
          </a:xfrm>
        </p:grpSpPr>
        <p:sp>
          <p:nvSpPr>
            <p:cNvPr id="14" name="Rectángulo 13"/>
            <p:cNvSpPr/>
            <p:nvPr/>
          </p:nvSpPr>
          <p:spPr>
            <a:xfrm>
              <a:off x="6891975" y="2723469"/>
              <a:ext cx="2992388" cy="3882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0" name="Agrupar 19"/>
            <p:cNvGrpSpPr/>
            <p:nvPr/>
          </p:nvGrpSpPr>
          <p:grpSpPr>
            <a:xfrm>
              <a:off x="7137339" y="2831190"/>
              <a:ext cx="2501660" cy="3667005"/>
              <a:chOff x="7137339" y="2831190"/>
              <a:chExt cx="2501660" cy="3667005"/>
            </a:xfrm>
          </p:grpSpPr>
          <p:pic>
            <p:nvPicPr>
              <p:cNvPr id="8" name="Marcador de contenido 8" descr="Captura de pantalla de un celular&#10;&#10;Descripción generada automáticamente">
                <a:extLst>
                  <a:ext uri="{FF2B5EF4-FFF2-40B4-BE49-F238E27FC236}">
                    <a16:creationId xmlns:a16="http://schemas.microsoft.com/office/drawing/2014/main" xmlns="" id="{C5FC476D-AAED-4F57-8F74-CD44DF2D78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021" r="-762"/>
              <a:stretch/>
            </p:blipFill>
            <p:spPr>
              <a:xfrm>
                <a:off x="7137339" y="2831190"/>
                <a:ext cx="2501660" cy="3667005"/>
              </a:xfrm>
              <a:prstGeom prst="rect">
                <a:avLst/>
              </a:prstGeom>
            </p:spPr>
          </p:pic>
          <p:sp>
            <p:nvSpPr>
              <p:cNvPr id="19" name="Rectángulo 18"/>
              <p:cNvSpPr/>
              <p:nvPr/>
            </p:nvSpPr>
            <p:spPr>
              <a:xfrm>
                <a:off x="7384211" y="3347049"/>
                <a:ext cx="1003958" cy="569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  <p:pic>
        <p:nvPicPr>
          <p:cNvPr id="21" name="Imagen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7" y="780499"/>
            <a:ext cx="1801083" cy="497821"/>
          </a:xfrm>
          <a:prstGeom prst="rect">
            <a:avLst/>
          </a:prstGeom>
        </p:spPr>
      </p:pic>
      <p:cxnSp>
        <p:nvCxnSpPr>
          <p:cNvPr id="24" name="Conector recto 23"/>
          <p:cNvCxnSpPr/>
          <p:nvPr/>
        </p:nvCxnSpPr>
        <p:spPr>
          <a:xfrm>
            <a:off x="1873370" y="1541465"/>
            <a:ext cx="756000" cy="0"/>
          </a:xfrm>
          <a:prstGeom prst="line">
            <a:avLst/>
          </a:prstGeom>
          <a:ln w="57150">
            <a:solidFill>
              <a:srgbClr val="C713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1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59" y="0"/>
            <a:ext cx="12281096" cy="9164420"/>
          </a:xfr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9" y="468337"/>
            <a:ext cx="6754320" cy="1866900"/>
          </a:xfrm>
          <a:prstGeom prst="rect">
            <a:avLst/>
          </a:prstGeom>
        </p:spPr>
      </p:pic>
      <p:pic>
        <p:nvPicPr>
          <p:cNvPr id="8" name="Imagen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96" y="2757992"/>
            <a:ext cx="1595408" cy="158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378" y="4604721"/>
            <a:ext cx="1595408" cy="158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59" y="0"/>
            <a:ext cx="12281096" cy="9164420"/>
          </a:xfr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3370" y="638355"/>
            <a:ext cx="5355566" cy="793631"/>
          </a:xfrm>
        </p:spPr>
        <p:txBody>
          <a:bodyPr>
            <a:normAutofit/>
          </a:bodyPr>
          <a:lstStyle/>
          <a:p>
            <a:r>
              <a:rPr lang="es-MX" sz="4900" b="1" dirty="0" smtClean="0">
                <a:solidFill>
                  <a:srgbClr val="C7133B"/>
                </a:solidFill>
                <a:latin typeface="Nunito Sans Black" charset="0"/>
                <a:ea typeface="Nunito Sans Black" charset="0"/>
                <a:cs typeface="Nunito Sans Black" charset="0"/>
              </a:rPr>
              <a:t>Arquitectura</a:t>
            </a:r>
            <a:endParaRPr lang="es-ES_tradnl" sz="4900" b="1" dirty="0">
              <a:solidFill>
                <a:srgbClr val="C7133B"/>
              </a:solidFill>
              <a:latin typeface="Nunito Sans Black" charset="0"/>
              <a:ea typeface="Nunito Sans Black" charset="0"/>
              <a:cs typeface="Nunito Sans Black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6" y="457680"/>
            <a:ext cx="1080000" cy="1080000"/>
          </a:xfrm>
          <a:prstGeom prst="rect">
            <a:avLst/>
          </a:prstGeom>
        </p:spPr>
      </p:pic>
      <p:cxnSp>
        <p:nvCxnSpPr>
          <p:cNvPr id="18" name="Conector recto 17"/>
          <p:cNvCxnSpPr/>
          <p:nvPr/>
        </p:nvCxnSpPr>
        <p:spPr>
          <a:xfrm>
            <a:off x="1873370" y="1541465"/>
            <a:ext cx="756000" cy="0"/>
          </a:xfrm>
          <a:prstGeom prst="line">
            <a:avLst/>
          </a:prstGeom>
          <a:ln w="57150">
            <a:solidFill>
              <a:srgbClr val="C713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7" y="780499"/>
            <a:ext cx="1801083" cy="497821"/>
          </a:xfrm>
          <a:prstGeom prst="rect">
            <a:avLst/>
          </a:prstGeom>
        </p:spPr>
      </p:pic>
      <p:grpSp>
        <p:nvGrpSpPr>
          <p:cNvPr id="6" name="Agrupar 5"/>
          <p:cNvGrpSpPr/>
          <p:nvPr/>
        </p:nvGrpSpPr>
        <p:grpSpPr>
          <a:xfrm>
            <a:off x="1981200" y="1600201"/>
            <a:ext cx="8229600" cy="5077115"/>
            <a:chOff x="1981200" y="1600201"/>
            <a:chExt cx="8229600" cy="5077115"/>
          </a:xfrm>
        </p:grpSpPr>
        <p:sp>
          <p:nvSpPr>
            <p:cNvPr id="24" name="Marcador de contenido 2">
              <a:extLst>
                <a:ext uri="{FF2B5EF4-FFF2-40B4-BE49-F238E27FC236}">
                  <a16:creationId xmlns:a16="http://schemas.microsoft.com/office/drawing/2014/main" xmlns="" id="{BA2FD472-6B90-48A7-BFF3-E27E6D504DAD}"/>
                </a:ext>
              </a:extLst>
            </p:cNvPr>
            <p:cNvSpPr txBox="1">
              <a:spLocks/>
            </p:cNvSpPr>
            <p:nvPr/>
          </p:nvSpPr>
          <p:spPr>
            <a:xfrm>
              <a:off x="1981200" y="1600201"/>
              <a:ext cx="8229600" cy="452596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MX" smtClean="0">
                <a:cs typeface="Calibri"/>
              </a:endParaRPr>
            </a:p>
            <a:p>
              <a:pPr lvl="1"/>
              <a:endParaRPr lang="es-MX" smtClean="0"/>
            </a:p>
            <a:p>
              <a:pPr marL="0" indent="0">
                <a:buFont typeface="Arial"/>
                <a:buNone/>
              </a:pPr>
              <a:r>
                <a:rPr lang="es-MX" smtClean="0"/>
                <a:t> </a:t>
              </a:r>
            </a:p>
            <a:p>
              <a:endParaRPr lang="es-MX" dirty="0"/>
            </a:p>
          </p:txBody>
        </p:sp>
        <p:pic>
          <p:nvPicPr>
            <p:cNvPr id="25" name="Imagen 4">
              <a:extLst>
                <a:ext uri="{FF2B5EF4-FFF2-40B4-BE49-F238E27FC236}">
                  <a16:creationId xmlns:a16="http://schemas.microsoft.com/office/drawing/2014/main" xmlns="" id="{5A72EDC8-F2CC-4468-ADB9-EBCCD3341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47731" y="1939911"/>
              <a:ext cx="7096538" cy="4737405"/>
            </a:xfrm>
            <a:prstGeom prst="rect">
              <a:avLst/>
            </a:prstGeom>
          </p:spPr>
        </p:pic>
        <p:pic>
          <p:nvPicPr>
            <p:cNvPr id="26" name="Imagen 6">
              <a:extLst>
                <a:ext uri="{FF2B5EF4-FFF2-40B4-BE49-F238E27FC236}">
                  <a16:creationId xmlns:a16="http://schemas.microsoft.com/office/drawing/2014/main" xmlns="" id="{D1E5F0EC-45B1-4F80-94C1-528BFBFA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7767" y="5757656"/>
              <a:ext cx="853110" cy="719759"/>
            </a:xfrm>
            <a:prstGeom prst="rect">
              <a:avLst/>
            </a:prstGeom>
          </p:spPr>
        </p:pic>
        <p:pic>
          <p:nvPicPr>
            <p:cNvPr id="27" name="Imagen 8" descr="Imagen que contiene señal, exterior, texto&#10;&#10;Descripción generada con confianza muy alta">
              <a:extLst>
                <a:ext uri="{FF2B5EF4-FFF2-40B4-BE49-F238E27FC236}">
                  <a16:creationId xmlns:a16="http://schemas.microsoft.com/office/drawing/2014/main" xmlns="" id="{BA0580D9-E568-4742-945D-7553AE58F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92184" y="2695575"/>
              <a:ext cx="920198" cy="920198"/>
            </a:xfrm>
            <a:prstGeom prst="rect">
              <a:avLst/>
            </a:prstGeom>
          </p:spPr>
        </p:pic>
        <p:pic>
          <p:nvPicPr>
            <p:cNvPr id="28" name="Imagen 10" descr="Imagen que contiene texto&#10;&#10;Descripción generada con confianza alta">
              <a:extLst>
                <a:ext uri="{FF2B5EF4-FFF2-40B4-BE49-F238E27FC236}">
                  <a16:creationId xmlns:a16="http://schemas.microsoft.com/office/drawing/2014/main" xmlns="" id="{2B668731-1806-4BDB-BAEB-2B1B500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64358" y="5799180"/>
              <a:ext cx="1232453" cy="318659"/>
            </a:xfrm>
            <a:prstGeom prst="rect">
              <a:avLst/>
            </a:prstGeom>
          </p:spPr>
        </p:pic>
        <p:pic>
          <p:nvPicPr>
            <p:cNvPr id="29" name="Imagen 12">
              <a:extLst>
                <a:ext uri="{FF2B5EF4-FFF2-40B4-BE49-F238E27FC236}">
                  <a16:creationId xmlns:a16="http://schemas.microsoft.com/office/drawing/2014/main" xmlns="" id="{358C2F34-52EF-4E85-A6F5-FCE971904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82610" y="5486400"/>
              <a:ext cx="1093305" cy="1093305"/>
            </a:xfrm>
            <a:prstGeom prst="rect">
              <a:avLst/>
            </a:prstGeom>
          </p:spPr>
        </p:pic>
        <p:pic>
          <p:nvPicPr>
            <p:cNvPr id="30" name="Imagen 14">
              <a:extLst>
                <a:ext uri="{FF2B5EF4-FFF2-40B4-BE49-F238E27FC236}">
                  <a16:creationId xmlns:a16="http://schemas.microsoft.com/office/drawing/2014/main" xmlns="" id="{6A391888-6EFB-47E9-B2BD-867DDE6F1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19819" y="4172986"/>
              <a:ext cx="1402661" cy="559491"/>
            </a:xfrm>
            <a:prstGeom prst="rect">
              <a:avLst/>
            </a:prstGeom>
          </p:spPr>
        </p:pic>
        <p:pic>
          <p:nvPicPr>
            <p:cNvPr id="31" name="Imagen 16">
              <a:extLst>
                <a:ext uri="{FF2B5EF4-FFF2-40B4-BE49-F238E27FC236}">
                  <a16:creationId xmlns:a16="http://schemas.microsoft.com/office/drawing/2014/main" xmlns="" id="{2D314053-9BED-4286-964F-2CD37B85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56653" y="2379901"/>
              <a:ext cx="1133061" cy="1303069"/>
            </a:xfrm>
            <a:prstGeom prst="rect">
              <a:avLst/>
            </a:prstGeom>
          </p:spPr>
        </p:pic>
        <p:pic>
          <p:nvPicPr>
            <p:cNvPr id="32" name="Imagen 18">
              <a:extLst>
                <a:ext uri="{FF2B5EF4-FFF2-40B4-BE49-F238E27FC236}">
                  <a16:creationId xmlns:a16="http://schemas.microsoft.com/office/drawing/2014/main" xmlns="" id="{A42225E4-9DEE-43A1-8246-3BC7AE0E6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40017" y="3866322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59" y="365760"/>
            <a:ext cx="12281096" cy="9164420"/>
          </a:xfr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3370" y="638355"/>
            <a:ext cx="5355566" cy="793631"/>
          </a:xfrm>
        </p:spPr>
        <p:txBody>
          <a:bodyPr>
            <a:normAutofit/>
          </a:bodyPr>
          <a:lstStyle/>
          <a:p>
            <a:r>
              <a:rPr lang="es-MX" sz="4900" b="1" dirty="0" smtClean="0">
                <a:solidFill>
                  <a:srgbClr val="C7133B"/>
                </a:solidFill>
                <a:latin typeface="Nunito Sans Black" charset="0"/>
                <a:ea typeface="Nunito Sans Black" charset="0"/>
                <a:cs typeface="Nunito Sans Black" charset="0"/>
              </a:rPr>
              <a:t>El equipo</a:t>
            </a:r>
            <a:endParaRPr lang="es-ES_tradnl" sz="4900" b="1" dirty="0">
              <a:solidFill>
                <a:srgbClr val="C7133B"/>
              </a:solidFill>
              <a:latin typeface="Nunito Sans Black" charset="0"/>
              <a:ea typeface="Nunito Sans Black" charset="0"/>
              <a:cs typeface="Nunito Sans Black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4" b="21352"/>
          <a:stretch/>
        </p:blipFill>
        <p:spPr>
          <a:xfrm>
            <a:off x="-27214" y="5615796"/>
            <a:ext cx="12219214" cy="12594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3" y="896064"/>
            <a:ext cx="2059334" cy="15847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08" y="2663929"/>
            <a:ext cx="1673703" cy="16737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04" y="4520759"/>
            <a:ext cx="1733909" cy="5647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584" y="1272102"/>
            <a:ext cx="3096096" cy="83266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8" r="15388" b="26936"/>
          <a:stretch/>
        </p:blipFill>
        <p:spPr>
          <a:xfrm>
            <a:off x="8752691" y="2611289"/>
            <a:ext cx="3001993" cy="134548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873371" y="1890253"/>
            <a:ext cx="3901365" cy="52322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s-MX" sz="2800" b="1" dirty="0" smtClean="0">
                <a:solidFill>
                  <a:srgbClr val="0000FC"/>
                </a:solidFill>
                <a:latin typeface="Nunito Sans" charset="0"/>
                <a:ea typeface="Nunito Sans" charset="0"/>
                <a:cs typeface="Nunito Sans" charset="0"/>
              </a:rPr>
              <a:t>Carlos Castro</a:t>
            </a:r>
            <a:endParaRPr lang="es-MX" sz="2800" dirty="0" smtClean="0">
              <a:solidFill>
                <a:srgbClr val="2A313E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873371" y="2853671"/>
            <a:ext cx="3901365" cy="52322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s-MX" sz="2800" b="1" dirty="0" smtClean="0">
                <a:solidFill>
                  <a:srgbClr val="0000FC"/>
                </a:solidFill>
                <a:latin typeface="Nunito Sans" charset="0"/>
                <a:ea typeface="Nunito Sans" charset="0"/>
                <a:cs typeface="Nunito Sans" charset="0"/>
              </a:rPr>
              <a:t>Brayan Rodríguez</a:t>
            </a:r>
            <a:endParaRPr lang="es-MX" sz="2800" dirty="0" smtClean="0">
              <a:solidFill>
                <a:srgbClr val="2A313E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873371" y="3817089"/>
            <a:ext cx="3901365" cy="52322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s-MX" sz="2800" b="1" smtClean="0">
                <a:solidFill>
                  <a:srgbClr val="0000FC"/>
                </a:solidFill>
                <a:latin typeface="Nunito Sans" charset="0"/>
                <a:ea typeface="Nunito Sans" charset="0"/>
                <a:cs typeface="Nunito Sans" charset="0"/>
              </a:rPr>
              <a:t>Julián Ramírez</a:t>
            </a:r>
            <a:endParaRPr lang="es-MX" sz="2800" dirty="0" smtClean="0">
              <a:solidFill>
                <a:srgbClr val="2A313E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873371" y="4780507"/>
            <a:ext cx="3901365" cy="52322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s-MX" sz="2800" b="1" dirty="0" smtClean="0">
                <a:solidFill>
                  <a:srgbClr val="0000FC"/>
                </a:solidFill>
                <a:latin typeface="Nunito Sans" charset="0"/>
                <a:ea typeface="Nunito Sans" charset="0"/>
                <a:cs typeface="Nunito Sans" charset="0"/>
              </a:rPr>
              <a:t>David Huertas</a:t>
            </a:r>
            <a:endParaRPr lang="es-MX" sz="2800" dirty="0" smtClean="0">
              <a:solidFill>
                <a:srgbClr val="2A313E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pic>
        <p:nvPicPr>
          <p:cNvPr id="1026" name="Picture 2" descr="esultado de imagen para hyperledger global forum 2018 lo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442" y="4056415"/>
            <a:ext cx="2364379" cy="118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1" y="1747656"/>
            <a:ext cx="808413" cy="80841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1" y="2698497"/>
            <a:ext cx="808413" cy="80841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1" y="3644934"/>
            <a:ext cx="808413" cy="80841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1" y="4595859"/>
            <a:ext cx="808413" cy="80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126</Words>
  <Application>Microsoft Office PowerPoint</Application>
  <PresentationFormat>Personalizado</PresentationFormat>
  <Paragraphs>25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API y Verificador</vt:lpstr>
      <vt:lpstr>API y Verificador</vt:lpstr>
      <vt:lpstr>¿Cómo funciona el orquestador?</vt:lpstr>
      <vt:lpstr>¿Cómo funciona?</vt:lpstr>
      <vt:lpstr>Presentación de PowerPoint</vt:lpstr>
      <vt:lpstr>Presentación de PowerPoint</vt:lpstr>
      <vt:lpstr>Arquitectura</vt:lpstr>
      <vt:lpstr>El equipo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Carlos Alberto Castro Iragorri</cp:lastModifiedBy>
  <cp:revision>36</cp:revision>
  <dcterms:created xsi:type="dcterms:W3CDTF">2019-09-27T01:20:40Z</dcterms:created>
  <dcterms:modified xsi:type="dcterms:W3CDTF">2019-10-07T20:32:11Z</dcterms:modified>
</cp:coreProperties>
</file>