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92" r:id="rId4"/>
    <p:sldId id="286" r:id="rId5"/>
    <p:sldId id="287" r:id="rId6"/>
    <p:sldId id="278" r:id="rId7"/>
    <p:sldId id="289" r:id="rId8"/>
    <p:sldId id="293" r:id="rId9"/>
    <p:sldId id="294" r:id="rId10"/>
    <p:sldId id="285" r:id="rId11"/>
    <p:sldId id="29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53EF1-AD64-4E4C-B0C3-0E83960632E4}" v="660" dt="2019-09-27T02:01:01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56A9-ED41-4F15-AD1C-2E140AA93F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0FAB-100A-4B1C-9289-03E778BE5D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028700"/>
            <a:ext cx="7632700" cy="267297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650" y="3876361"/>
            <a:ext cx="7632700" cy="856891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9706" y="5758046"/>
            <a:ext cx="1001268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6B8B64E6-62CB-9040-9491-25AD3725E3D6}" type="datetimeFigureOut">
              <a:rPr lang="en-US" smtClean="0">
                <a:solidFill>
                  <a:srgbClr val="FFFFFF"/>
                </a:solidFill>
              </a:rPr>
              <a:pPr/>
              <a:t>9/26/2019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1474" y="5758046"/>
            <a:ext cx="4369526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472" y="5758046"/>
            <a:ext cx="468630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C07712DB-66E0-9F47-B89E-BC82C452AFCC}" type="slidenum">
              <a:rPr lang="en-US" smtClean="0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5" t="-29541" b="-1"/>
          <a:stretch/>
        </p:blipFill>
        <p:spPr>
          <a:xfrm>
            <a:off x="2219706" y="5877985"/>
            <a:ext cx="6924294" cy="6333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4905917"/>
            <a:ext cx="7632700" cy="593183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Info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6" y="6001014"/>
            <a:ext cx="1647760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ur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09431"/>
            <a:ext cx="3251796" cy="110205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Picture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7875" y="1028354"/>
            <a:ext cx="4240475" cy="48496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2252870"/>
            <a:ext cx="3251797" cy="3625113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0" u="none" strike="noStrike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z="1800" b="0" i="0" u="none" strike="noStrike" dirty="0">
                <a:solidFill>
                  <a:srgbClr val="414042"/>
                </a:solidFill>
                <a:effectLst/>
                <a:latin typeface="Proxima Nova" charset="0"/>
              </a:rPr>
              <a:t>Image description/slide text goes here. Text size can be 14 or 18 depending on length of content.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50403"/>
            <a:ext cx="7886700" cy="555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Content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4434"/>
            <a:ext cx="7808938" cy="4273551"/>
          </a:xfrm>
        </p:spPr>
        <p:txBody>
          <a:bodyPr anchor="ctr" anchorCtr="0">
            <a:normAutofit/>
          </a:bodyPr>
          <a:lstStyle>
            <a:lvl1pPr>
              <a:defRPr sz="1800">
                <a:solidFill>
                  <a:srgbClr val="414042"/>
                </a:solidFill>
              </a:defRPr>
            </a:lvl1pPr>
            <a:lvl2pPr>
              <a:defRPr sz="1800">
                <a:solidFill>
                  <a:srgbClr val="414042"/>
                </a:solidFill>
              </a:defRPr>
            </a:lvl2pPr>
            <a:lvl3pPr>
              <a:defRPr sz="1800">
                <a:solidFill>
                  <a:srgbClr val="414042"/>
                </a:solidFill>
              </a:defRPr>
            </a:lvl3pPr>
            <a:lvl4pPr>
              <a:defRPr sz="1800">
                <a:solidFill>
                  <a:srgbClr val="414042"/>
                </a:solidFill>
              </a:defRPr>
            </a:lvl4pPr>
            <a:lvl5pPr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2611382"/>
            <a:ext cx="5406887" cy="16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959722"/>
            <a:ext cx="7632700" cy="5551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604434"/>
            <a:ext cx="7632700" cy="42735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86" y="5898527"/>
            <a:ext cx="1095647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6B8B64E6-62CB-9040-9491-25AD3725E3D6}" type="datetimeFigureOut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9/26/2019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4873" y="5898527"/>
            <a:ext cx="4274274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8022" y="5898527"/>
            <a:ext cx="625385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C07712DB-66E0-9F47-B89E-BC82C452AFCC}" type="slidenum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-7251" b="2"/>
          <a:stretch/>
        </p:blipFill>
        <p:spPr>
          <a:xfrm>
            <a:off x="2146852" y="6001014"/>
            <a:ext cx="6997148" cy="497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8" y="6001014"/>
            <a:ext cx="1647757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77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orient="horz" pos="486" userDrawn="1">
          <p15:clr>
            <a:srgbClr val="F26B43"/>
          </p15:clr>
        </p15:guide>
        <p15:guide id="4" pos="5284" userDrawn="1">
          <p15:clr>
            <a:srgbClr val="F26B43"/>
          </p15:clr>
        </p15:guide>
        <p15:guide id="5" orient="horz" pos="7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90999"/>
            <a:ext cx="2796540" cy="1676400"/>
          </a:xfrm>
          <a:prstGeom prst="rect">
            <a:avLst/>
          </a:prstGeom>
        </p:spPr>
      </p:pic>
      <p:pic>
        <p:nvPicPr>
          <p:cNvPr id="4" name="Imagen 3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F0240D3A-336A-4287-AFC1-B9B899961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199498" cy="22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onitor, avión&#10;&#10;Descripción generada automáticamente">
            <a:extLst>
              <a:ext uri="{FF2B5EF4-FFF2-40B4-BE49-F238E27FC236}">
                <a16:creationId xmlns:a16="http://schemas.microsoft.com/office/drawing/2014/main" id="{23D9E62D-174F-4D2D-9BA6-6BF041BF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075"/>
            <a:ext cx="9144000" cy="48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Arquitectura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MX" dirty="0">
              <a:cs typeface="Calibri"/>
            </a:endParaRPr>
          </a:p>
          <a:p>
            <a:pPr lvl="1"/>
            <a:endParaRPr lang="es-MX" dirty="0"/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11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C4F3D-6694-4EA6-8DC5-C9E40C99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Equipo y experiencia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1EA4ED-65B5-4E07-A99D-6CD31D4C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David, Diseñador</a:t>
            </a:r>
          </a:p>
          <a:p>
            <a:r>
              <a:rPr lang="es-ES" dirty="0">
                <a:cs typeface="Calibri"/>
              </a:rPr>
              <a:t>Julián, Matemático</a:t>
            </a:r>
          </a:p>
          <a:p>
            <a:r>
              <a:rPr lang="es-ES" dirty="0">
                <a:cs typeface="Calibri"/>
              </a:rPr>
              <a:t>Brayan, Ingeniero</a:t>
            </a:r>
          </a:p>
          <a:p>
            <a:r>
              <a:rPr lang="es-ES" dirty="0">
                <a:cs typeface="Calibri"/>
              </a:rPr>
              <a:t>Carlos, Economista</a:t>
            </a:r>
          </a:p>
          <a:p>
            <a:endParaRPr lang="es-ES" dirty="0">
              <a:cs typeface="Calibri"/>
            </a:endParaRPr>
          </a:p>
          <a:p>
            <a:pPr marL="0" indent="0">
              <a:buNone/>
            </a:pPr>
            <a:r>
              <a:rPr lang="es-ES" dirty="0">
                <a:cs typeface="Calibri"/>
              </a:rPr>
              <a:t>Experiencia </a:t>
            </a:r>
            <a:r>
              <a:rPr lang="es-ES" dirty="0" err="1">
                <a:cs typeface="Calibri"/>
              </a:rPr>
              <a:t>Linking</a:t>
            </a:r>
            <a:r>
              <a:rPr lang="es-ES" dirty="0">
                <a:cs typeface="Calibri"/>
              </a:rPr>
              <a:t> Data</a:t>
            </a:r>
          </a:p>
        </p:txBody>
      </p:sp>
      <p:pic>
        <p:nvPicPr>
          <p:cNvPr id="4" name="Imagen 4" descr="Imagen que contiene paraguas&#10;&#10;Descripción generada con confianza alta">
            <a:extLst>
              <a:ext uri="{FF2B5EF4-FFF2-40B4-BE49-F238E27FC236}">
                <a16:creationId xmlns:a16="http://schemas.microsoft.com/office/drawing/2014/main" id="{F98DC816-77AA-40C5-BFCC-3631E6DD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61" y="4481879"/>
            <a:ext cx="2743200" cy="13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6A52-A823-4DEF-88CC-4EEEB144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API y Verificador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85F44-BA5D-48EB-84E2-D21D1903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s-MX" dirty="0"/>
              <a:t>Modelo de datos:</a:t>
            </a:r>
            <a:endParaRPr lang="es-ES"/>
          </a:p>
          <a:p>
            <a:pPr lvl="1"/>
            <a:r>
              <a:rPr lang="es-MX" dirty="0"/>
              <a:t>Diferentes tipos de certificados (personas, productos y servicios &amp; datos estructurados / no estructurados).</a:t>
            </a:r>
          </a:p>
          <a:p>
            <a:pPr lvl="1"/>
            <a:r>
              <a:rPr lang="es-MX" dirty="0"/>
              <a:t>Admite múltiples </a:t>
            </a:r>
            <a:r>
              <a:rPr lang="es-MX" dirty="0" err="1"/>
              <a:t>Blockchain</a:t>
            </a:r>
            <a:r>
              <a:rPr lang="es-MX" dirty="0"/>
              <a:t>.</a:t>
            </a:r>
          </a:p>
          <a:p>
            <a:r>
              <a:rPr lang="es-MX" dirty="0"/>
              <a:t>Abstracción de datos para garantizar la protección.</a:t>
            </a:r>
            <a:endParaRPr lang="es-MX" dirty="0">
              <a:cs typeface="Calibri"/>
            </a:endParaRPr>
          </a:p>
          <a:p>
            <a:r>
              <a:rPr lang="es-MX" dirty="0">
                <a:solidFill>
                  <a:schemeClr val="tx2"/>
                </a:solidFill>
              </a:rPr>
              <a:t>API permite la integración de los procesos de emisión de las entidades a un registro compartido de abstracciones.</a:t>
            </a:r>
          </a:p>
          <a:p>
            <a:pPr marL="0" indent="0">
              <a:buNone/>
            </a:pPr>
            <a:endParaRPr lang="es-MX" dirty="0">
              <a:cs typeface="Calibri"/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>
              <a:cs typeface="Calibri"/>
            </a:endParaRPr>
          </a:p>
        </p:txBody>
      </p:sp>
      <p:pic>
        <p:nvPicPr>
          <p:cNvPr id="5" name="Imagen 4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5C1AA1E3-2A18-4947-93B4-763D87B81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3021"/>
            <a:ext cx="4392488" cy="12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F6C541A-059D-43A5-8190-94EBC828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" y="548680"/>
            <a:ext cx="8964693" cy="5917904"/>
          </a:xfrm>
        </p:spPr>
      </p:pic>
    </p:spTree>
    <p:extLst>
      <p:ext uri="{BB962C8B-B14F-4D97-AF65-F5344CB8AC3E}">
        <p14:creationId xmlns:p14="http://schemas.microsoft.com/office/powerpoint/2010/main" val="286494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Cómo funciona el                             API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800" dirty="0"/>
              <a:t>La plataforma web de cada entidad utiliza el API, enviando la </a:t>
            </a:r>
            <a:r>
              <a:rPr lang="es-MX" sz="3800" dirty="0" err="1"/>
              <a:t>metadata</a:t>
            </a:r>
            <a:r>
              <a:rPr lang="es-MX" sz="3800" dirty="0"/>
              <a:t> en el momento de generación del certificado.</a:t>
            </a:r>
            <a:endParaRPr lang="es-MX" sz="3800">
              <a:cs typeface="Calibri"/>
            </a:endParaRPr>
          </a:p>
          <a:p>
            <a:pPr marL="514350" indent="-514350">
              <a:buAutoNum type="arabicPeriod"/>
            </a:pPr>
            <a:r>
              <a:rPr lang="es-MX" sz="3800" dirty="0"/>
              <a:t>La API crea una abstracción </a:t>
            </a:r>
            <a:r>
              <a:rPr lang="es-MX" sz="3800" dirty="0">
                <a:ea typeface="+mn-lt"/>
                <a:cs typeface="+mn-lt"/>
              </a:rPr>
              <a:t>mediante un contrato inteligente</a:t>
            </a:r>
            <a:r>
              <a:rPr lang="es-MX" sz="3800" dirty="0"/>
              <a:t> y envía a </a:t>
            </a:r>
            <a:r>
              <a:rPr lang="es-MX" sz="3800" dirty="0" err="1"/>
              <a:t>blockchain</a:t>
            </a:r>
            <a:r>
              <a:rPr lang="es-MX" sz="3800" dirty="0"/>
              <a:t> permisionada </a:t>
            </a:r>
            <a:endParaRPr lang="es-MX" sz="3800">
              <a:cs typeface="Calibri"/>
            </a:endParaRPr>
          </a:p>
        </p:txBody>
      </p:sp>
      <p:pic>
        <p:nvPicPr>
          <p:cNvPr id="5" name="Imagen 4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8CED696E-7545-4CC4-9AF9-1D93F2331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04664"/>
            <a:ext cx="3024336" cy="8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3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850C-317A-4BEC-9893-EEEE703D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Modelo de dato interoperable entre </a:t>
            </a:r>
            <a:r>
              <a:rPr lang="es-MX" dirty="0" err="1"/>
              <a:t>blockchain</a:t>
            </a:r>
            <a:r>
              <a:rPr lang="es-MX" dirty="0"/>
              <a:t>: certificado y abstracción</a:t>
            </a:r>
          </a:p>
        </p:txBody>
      </p:sp>
      <p:pic>
        <p:nvPicPr>
          <p:cNvPr id="9" name="Marcador de contenido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5FC476D-AAED-4F57-8F74-CD44DF2D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1383539"/>
            <a:ext cx="7920880" cy="5310901"/>
          </a:xfrm>
        </p:spPr>
      </p:pic>
    </p:spTree>
    <p:extLst>
      <p:ext uri="{BB962C8B-B14F-4D97-AF65-F5344CB8AC3E}">
        <p14:creationId xmlns:p14="http://schemas.microsoft.com/office/powerpoint/2010/main" val="366662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B23F2-8CA6-4E24-B70B-E2F906C1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Mockup servicio API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9972C-000A-4776-9F2E-CE55C960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Carlos lleva </a:t>
            </a:r>
            <a:r>
              <a:rPr lang="es-ES" dirty="0" err="1">
                <a:cs typeface="Calibri"/>
              </a:rPr>
              <a:t>Frame</a:t>
            </a:r>
            <a:r>
              <a:rPr lang="es-ES" dirty="0">
                <a:cs typeface="Calibri"/>
              </a:rPr>
              <a:t> mañana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56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63FB-9CC3-4F17-BA89-676121F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Video API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41C6A-3B31-4B01-829E-F32653F8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03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s-MX" dirty="0"/>
              <a:t>Cómo funciona                     Verificador?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04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600" dirty="0"/>
              <a:t>Verificador toma el certificado, que contiene la </a:t>
            </a:r>
            <a:r>
              <a:rPr lang="es-MX" sz="3600" dirty="0" err="1"/>
              <a:t>metadata</a:t>
            </a:r>
            <a:r>
              <a:rPr lang="es-MX" sz="3600" dirty="0"/>
              <a:t>  (</a:t>
            </a:r>
            <a:r>
              <a:rPr lang="es-MX" sz="3600" dirty="0" err="1"/>
              <a:t>p.e</a:t>
            </a:r>
            <a:r>
              <a:rPr lang="es-MX" sz="3600" dirty="0"/>
              <a:t>. QR)</a:t>
            </a:r>
          </a:p>
          <a:p>
            <a:pPr marL="571500" indent="-514350">
              <a:buFont typeface="+mj-lt"/>
              <a:buAutoNum type="arabicPeriod"/>
            </a:pPr>
            <a:r>
              <a:rPr lang="es-MX" sz="3600" dirty="0"/>
              <a:t>Genera el hash.</a:t>
            </a:r>
          </a:p>
          <a:p>
            <a:pPr marL="571500" indent="-514350">
              <a:buFont typeface="+mj-lt"/>
              <a:buAutoNum type="arabicPeriod"/>
            </a:pPr>
            <a:r>
              <a:rPr lang="es-MX" sz="3600" dirty="0"/>
              <a:t>Consulta el </a:t>
            </a:r>
            <a:r>
              <a:rPr lang="es-MX" sz="3600" dirty="0" err="1"/>
              <a:t>certHash</a:t>
            </a:r>
            <a:r>
              <a:rPr lang="es-MX" sz="3600" dirty="0"/>
              <a:t> contra la abstracción (en el </a:t>
            </a:r>
            <a:r>
              <a:rPr lang="es-MX" sz="3600" dirty="0" err="1"/>
              <a:t>blockchain</a:t>
            </a:r>
            <a:r>
              <a:rPr lang="es-MX" sz="3600" dirty="0"/>
              <a:t>) consultando la API.</a:t>
            </a:r>
          </a:p>
          <a:p>
            <a:pPr marL="571500" indent="-514350">
              <a:buFont typeface="+mj-lt"/>
              <a:buAutoNum type="arabicPeriod"/>
            </a:pPr>
            <a:r>
              <a:rPr lang="es-MX" sz="3600" dirty="0"/>
              <a:t>Reporta: el Certificado es valido, si y solo si hash = </a:t>
            </a:r>
            <a:r>
              <a:rPr lang="es-MX" sz="3600" dirty="0" err="1"/>
              <a:t>certHash</a:t>
            </a:r>
            <a:r>
              <a:rPr lang="es-MX" sz="3600" dirty="0"/>
              <a:t>.</a:t>
            </a:r>
          </a:p>
        </p:txBody>
      </p:sp>
      <p:pic>
        <p:nvPicPr>
          <p:cNvPr id="5" name="Imagen 4" descr="Imagen que contiene reloj, monitor&#10;&#10;Descripción generada automáticamente">
            <a:extLst>
              <a:ext uri="{FF2B5EF4-FFF2-40B4-BE49-F238E27FC236}">
                <a16:creationId xmlns:a16="http://schemas.microsoft.com/office/drawing/2014/main" id="{8459D222-54A2-485D-8544-F8B1CE9B5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92696"/>
            <a:ext cx="2160240" cy="5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0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rpl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B89C9"/>
      </a:hlink>
      <a:folHlink>
        <a:srgbClr val="2B89C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181</Words>
  <Application>Microsoft Office PowerPoint</Application>
  <PresentationFormat>Presentación en pantalla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Tema de Office</vt:lpstr>
      <vt:lpstr>Purple</vt:lpstr>
      <vt:lpstr>Presentación de PowerPoint</vt:lpstr>
      <vt:lpstr>Equipo y experiencia</vt:lpstr>
      <vt:lpstr>API y Verificador</vt:lpstr>
      <vt:lpstr>Presentación de PowerPoint</vt:lpstr>
      <vt:lpstr>Cómo funciona el                             API ?</vt:lpstr>
      <vt:lpstr>Modelo de dato interoperable entre blockchain: certificado y abstracción</vt:lpstr>
      <vt:lpstr>Mockup servicio API</vt:lpstr>
      <vt:lpstr>Video API</vt:lpstr>
      <vt:lpstr>Cómo funciona                     Verificador?</vt:lpstr>
      <vt:lpstr>Presentación de PowerPoint</vt:lpstr>
      <vt:lpstr>Arquitectura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Certificados Digitales para Entidades Publicas con Blockchain</dc:title>
  <dc:creator>Carlos Alberto Castro Iragorri</dc:creator>
  <cp:lastModifiedBy>Brayan Mauricio Rodriguez Rivera</cp:lastModifiedBy>
  <cp:revision>153</cp:revision>
  <dcterms:created xsi:type="dcterms:W3CDTF">2019-08-28T20:53:44Z</dcterms:created>
  <dcterms:modified xsi:type="dcterms:W3CDTF">2019-09-27T02:02:15Z</dcterms:modified>
</cp:coreProperties>
</file>