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86" r:id="rId5"/>
    <p:sldId id="274" r:id="rId6"/>
    <p:sldId id="287" r:id="rId7"/>
    <p:sldId id="288" r:id="rId8"/>
    <p:sldId id="278" r:id="rId9"/>
    <p:sldId id="277" r:id="rId10"/>
    <p:sldId id="285" r:id="rId11"/>
    <p:sldId id="281" r:id="rId12"/>
    <p:sldId id="282" r:id="rId13"/>
    <p:sldId id="283" r:id="rId14"/>
    <p:sldId id="28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56A9-ED41-4F15-AD1C-2E140AA93F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0FAB-100A-4B1C-9289-03E778BE5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028700"/>
            <a:ext cx="7632700" cy="267297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3876361"/>
            <a:ext cx="7632700" cy="856891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9706" y="5758046"/>
            <a:ext cx="1001268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6B8B64E6-62CB-9040-9491-25AD3725E3D6}" type="datetimeFigureOut">
              <a:rPr lang="en-US" smtClean="0">
                <a:solidFill>
                  <a:srgbClr val="FFFFFF"/>
                </a:solidFill>
              </a:rPr>
              <a:pPr/>
              <a:t>9/26/2019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474" y="5758046"/>
            <a:ext cx="4369526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472" y="5758046"/>
            <a:ext cx="468630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C07712DB-66E0-9F47-B89E-BC82C452AFCC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-29541" b="-1"/>
          <a:stretch/>
        </p:blipFill>
        <p:spPr>
          <a:xfrm>
            <a:off x="2219706" y="5877985"/>
            <a:ext cx="6924294" cy="6333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905917"/>
            <a:ext cx="7632700" cy="593183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Info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" y="6001014"/>
            <a:ext cx="1647760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ur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09431"/>
            <a:ext cx="3251796" cy="110205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Picture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7875" y="1028354"/>
            <a:ext cx="4240475" cy="4849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2252870"/>
            <a:ext cx="3251797" cy="3625113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z="1800" b="0" i="0" u="none" strike="noStrike" dirty="0">
                <a:solidFill>
                  <a:srgbClr val="414042"/>
                </a:solidFill>
                <a:effectLst/>
                <a:latin typeface="Proxima Nova" charset="0"/>
              </a:rPr>
              <a:t>Image description/slide text goes here. Text size can be 14 or 18 depending on length of content.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50403"/>
            <a:ext cx="7886700" cy="555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Content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4434"/>
            <a:ext cx="7808938" cy="4273551"/>
          </a:xfrm>
        </p:spPr>
        <p:txBody>
          <a:bodyPr anchor="ctr" anchorCtr="0">
            <a:normAutofit/>
          </a:bodyPr>
          <a:lstStyle>
            <a:lvl1pPr>
              <a:defRPr sz="1800">
                <a:solidFill>
                  <a:srgbClr val="414042"/>
                </a:solidFill>
              </a:defRPr>
            </a:lvl1pPr>
            <a:lvl2pPr>
              <a:defRPr sz="1800">
                <a:solidFill>
                  <a:srgbClr val="414042"/>
                </a:solidFill>
              </a:defRPr>
            </a:lvl2pPr>
            <a:lvl3pPr>
              <a:defRPr sz="1800">
                <a:solidFill>
                  <a:srgbClr val="414042"/>
                </a:solidFill>
              </a:defRPr>
            </a:lvl3pPr>
            <a:lvl4pPr>
              <a:defRPr sz="1800">
                <a:solidFill>
                  <a:srgbClr val="414042"/>
                </a:solidFill>
              </a:defRPr>
            </a:lvl4pPr>
            <a:lvl5pPr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611382"/>
            <a:ext cx="5406887" cy="16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959722"/>
            <a:ext cx="7632700" cy="5551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04434"/>
            <a:ext cx="7632700" cy="42735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86" y="5898527"/>
            <a:ext cx="1095647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6B8B64E6-62CB-9040-9491-25AD3725E3D6}" type="datetimeFigureOut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9/26/2019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873" y="5898527"/>
            <a:ext cx="4274274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8022" y="5898527"/>
            <a:ext cx="625385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C07712DB-66E0-9F47-B89E-BC82C452AFCC}" type="slidenum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-7251" b="2"/>
          <a:stretch/>
        </p:blipFill>
        <p:spPr>
          <a:xfrm>
            <a:off x="2146852" y="6001014"/>
            <a:ext cx="6997148" cy="497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" y="6001014"/>
            <a:ext cx="1647757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7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7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Sistema Nacional de Verificación de Certificados</a:t>
            </a:r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33056"/>
            <a:ext cx="279654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D86082-88A1-4F8E-8438-9CA1DB783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404664"/>
            <a:ext cx="8050085" cy="5721499"/>
          </a:xfrm>
        </p:spPr>
      </p:pic>
    </p:spTree>
    <p:extLst>
      <p:ext uri="{BB962C8B-B14F-4D97-AF65-F5344CB8AC3E}">
        <p14:creationId xmlns:p14="http://schemas.microsoft.com/office/powerpoint/2010/main" val="75346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2E837D1-8236-45C1-8221-0439D7C3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5" y="404664"/>
            <a:ext cx="8243125" cy="5400600"/>
          </a:xfrm>
        </p:spPr>
      </p:pic>
    </p:spTree>
    <p:extLst>
      <p:ext uri="{BB962C8B-B14F-4D97-AF65-F5344CB8AC3E}">
        <p14:creationId xmlns:p14="http://schemas.microsoft.com/office/powerpoint/2010/main" val="31083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87D2079-3B5B-40EF-923E-6AC88BBF7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4664"/>
            <a:ext cx="8229600" cy="5832648"/>
          </a:xfrm>
        </p:spPr>
      </p:pic>
    </p:spTree>
    <p:extLst>
      <p:ext uri="{BB962C8B-B14F-4D97-AF65-F5344CB8AC3E}">
        <p14:creationId xmlns:p14="http://schemas.microsoft.com/office/powerpoint/2010/main" val="412416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7B8CEDAA-C3BC-4CEF-924F-66796E2FE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8229600" cy="6264696"/>
          </a:xfrm>
        </p:spPr>
      </p:pic>
    </p:spTree>
    <p:extLst>
      <p:ext uri="{BB962C8B-B14F-4D97-AF65-F5344CB8AC3E}">
        <p14:creationId xmlns:p14="http://schemas.microsoft.com/office/powerpoint/2010/main" val="300563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Como utilizamos la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Definir un estándar de abstracción del certificado (interoperable </a:t>
            </a:r>
            <a:r>
              <a:rPr lang="es-MX" dirty="0" err="1"/>
              <a:t>blockchains</a:t>
            </a:r>
            <a:r>
              <a:rPr lang="es-MX" dirty="0"/>
              <a:t>). </a:t>
            </a:r>
          </a:p>
          <a:p>
            <a:r>
              <a:rPr lang="es-MX" dirty="0"/>
              <a:t>Contrato inteligente (</a:t>
            </a:r>
            <a:r>
              <a:rPr lang="es-MX" dirty="0" err="1"/>
              <a:t>Fabric</a:t>
            </a:r>
            <a:r>
              <a:rPr lang="es-MX" dirty="0"/>
              <a:t>) que genere la abstracción a partir de la información del certificado.</a:t>
            </a:r>
          </a:p>
          <a:p>
            <a:r>
              <a:rPr lang="es-MX" dirty="0"/>
              <a:t>Validador utiliza Python para verificar que los datos del certificado corresponden a la información registrada en la abstracción (hash).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974A687-3C7E-4B7A-BA54-29C671D54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92" y="5504974"/>
            <a:ext cx="927547" cy="923425"/>
          </a:xfrm>
          <a:prstGeom prst="rect">
            <a:avLst/>
          </a:prstGeom>
        </p:spPr>
      </p:pic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321CF236-A2A4-4B10-AA48-36BDB549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361068"/>
            <a:ext cx="2004192" cy="1233349"/>
          </a:xfrm>
          <a:prstGeom prst="rect">
            <a:avLst/>
          </a:prstGeom>
        </p:spPr>
      </p:pic>
      <p:pic>
        <p:nvPicPr>
          <p:cNvPr id="9" name="Imagen 8" descr="Imagen que contiene exterior, dibujo, firmar, rojo&#10;&#10;Descripción generada automáticamente">
            <a:extLst>
              <a:ext uri="{FF2B5EF4-FFF2-40B4-BE49-F238E27FC236}">
                <a16:creationId xmlns:a16="http://schemas.microsoft.com/office/drawing/2014/main" id="{A8A2EDE4-D7EE-4A77-A646-7B37B32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71" y="5371682"/>
            <a:ext cx="1247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y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Problema: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Cada entidad publica tiene una manera de emitir y verificar certificados.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No hay interoperabilidad (oportunidad de generación de valor).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Solución: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Orquestador genera una abstracción del certificado (interoperabilidad). Funciona por debajo del proceso existente de emisión.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Verificador universal.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s-CO" i="1" spc="-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C70A-A94A-433B-BC3A-390B90574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6A52-A823-4DEF-88CC-4EEEB144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Aspectos diferenciadores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85F44-BA5D-48EB-84E2-D21D190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Enfoca en la interoperabilidad.</a:t>
            </a:r>
          </a:p>
          <a:p>
            <a:r>
              <a:rPr lang="es-MX" dirty="0"/>
              <a:t>Estándar basado en </a:t>
            </a:r>
            <a:r>
              <a:rPr lang="es-MX" dirty="0" err="1"/>
              <a:t>Blockcert</a:t>
            </a:r>
            <a:r>
              <a:rPr lang="es-MX" dirty="0"/>
              <a:t> (campo que identifica la </a:t>
            </a:r>
            <a:r>
              <a:rPr lang="es-MX" dirty="0" err="1"/>
              <a:t>blockchain</a:t>
            </a:r>
            <a:r>
              <a:rPr lang="es-MX" dirty="0"/>
              <a:t>) pero afirmación/mensaje permite ajustarse a diferentes tipos de certificados.</a:t>
            </a:r>
          </a:p>
          <a:p>
            <a:r>
              <a:rPr lang="es-MX" dirty="0"/>
              <a:t>En el </a:t>
            </a:r>
            <a:r>
              <a:rPr lang="es-MX" dirty="0" err="1"/>
              <a:t>blockchain</a:t>
            </a:r>
            <a:r>
              <a:rPr lang="es-MX" dirty="0"/>
              <a:t> se comparte una abstracción (no la información del certificado) para garantizar la protección de los datos.</a:t>
            </a:r>
          </a:p>
          <a:p>
            <a:r>
              <a:rPr lang="es-MX" dirty="0"/>
              <a:t>La solución funciona sobre las aplicaciones web existentes de las entidades.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3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certificados sector publico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Productos, servicios y personas</a:t>
            </a:r>
          </a:p>
          <a:p>
            <a:r>
              <a:rPr lang="es-CO" sz="4000" dirty="0">
                <a:solidFill>
                  <a:schemeClr val="accent6">
                    <a:lumMod val="75000"/>
                  </a:schemeClr>
                </a:solidFill>
              </a:rPr>
              <a:t>Personas: Procuraduría Antecedentes Disciplinarios (no estructurado).</a:t>
            </a:r>
          </a:p>
          <a:p>
            <a:r>
              <a:rPr lang="es-CO" sz="4000" dirty="0">
                <a:solidFill>
                  <a:schemeClr val="accent6">
                    <a:lumMod val="75000"/>
                  </a:schemeClr>
                </a:solidFill>
              </a:rPr>
              <a:t>Productos: Invima Registro Sanitario (estructurado).</a:t>
            </a:r>
          </a:p>
          <a:p>
            <a:pPr marL="0" indent="0">
              <a:buNone/>
            </a:pP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F6C541A-059D-43A5-8190-94EBC828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" y="548680"/>
            <a:ext cx="8964693" cy="5917904"/>
          </a:xfrm>
        </p:spPr>
      </p:pic>
    </p:spTree>
    <p:extLst>
      <p:ext uri="{BB962C8B-B14F-4D97-AF65-F5344CB8AC3E}">
        <p14:creationId xmlns:p14="http://schemas.microsoft.com/office/powerpoint/2010/main" val="28649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C346CAA-18C7-4AD3-85F6-231489CA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" y="512676"/>
            <a:ext cx="8978798" cy="5832648"/>
          </a:xfrm>
        </p:spPr>
      </p:pic>
    </p:spTree>
    <p:extLst>
      <p:ext uri="{BB962C8B-B14F-4D97-AF65-F5344CB8AC3E}">
        <p14:creationId xmlns:p14="http://schemas.microsoft.com/office/powerpoint/2010/main" val="294849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Cómo funciona el orquestador?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600" dirty="0"/>
              <a:t>La plataforma web de cada entidad utiliza nuestro API enviando la </a:t>
            </a:r>
            <a:r>
              <a:rPr lang="es-MX" sz="3600" dirty="0" err="1"/>
              <a:t>metadata</a:t>
            </a:r>
            <a:r>
              <a:rPr lang="es-MX" sz="3600" dirty="0"/>
              <a:t> en el momento de generación del certificado.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600" dirty="0"/>
              <a:t>La API crea una abstracción y envía a la </a:t>
            </a:r>
            <a:r>
              <a:rPr lang="es-MX" sz="3600" dirty="0" err="1"/>
              <a:t>blockchain</a:t>
            </a:r>
            <a:r>
              <a:rPr lang="es-MX" sz="3600" dirty="0"/>
              <a:t> (</a:t>
            </a:r>
            <a:r>
              <a:rPr lang="es-MX" sz="3600" dirty="0" err="1"/>
              <a:t>p.e</a:t>
            </a:r>
            <a:r>
              <a:rPr lang="es-MX" sz="3600" dirty="0"/>
              <a:t>. un nodo de </a:t>
            </a:r>
            <a:r>
              <a:rPr lang="es-MX" sz="3600" dirty="0" err="1"/>
              <a:t>fabric</a:t>
            </a:r>
            <a:r>
              <a:rPr lang="es-MX" sz="3600" dirty="0"/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73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Proceso de abstracción del certificado mediante la API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5590"/>
            <a:ext cx="7776863" cy="4865089"/>
          </a:xfrm>
        </p:spPr>
      </p:pic>
    </p:spTree>
    <p:extLst>
      <p:ext uri="{BB962C8B-B14F-4D97-AF65-F5344CB8AC3E}">
        <p14:creationId xmlns:p14="http://schemas.microsoft.com/office/powerpoint/2010/main" val="331460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Cómo funciona el validador universal?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Validador toma el certificado (que contiene la </a:t>
            </a:r>
            <a:r>
              <a:rPr lang="es-MX" dirty="0" err="1"/>
              <a:t>metadata</a:t>
            </a:r>
            <a:r>
              <a:rPr lang="es-MX" dirty="0"/>
              <a:t> </a:t>
            </a:r>
            <a:r>
              <a:rPr lang="es-MX" dirty="0" err="1"/>
              <a:t>p.e</a:t>
            </a:r>
            <a:r>
              <a:rPr lang="es-MX" dirty="0"/>
              <a:t>. en un QR)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Genera el hash.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Consulta el hash contra la abstracción (en el </a:t>
            </a:r>
            <a:r>
              <a:rPr lang="es-MX" dirty="0" err="1"/>
              <a:t>blockchain</a:t>
            </a:r>
            <a:r>
              <a:rPr lang="es-MX" dirty="0"/>
              <a:t>) consultando la API.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Reporta si el certificado es valido.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3920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B89C9"/>
      </a:hlink>
      <a:folHlink>
        <a:srgbClr val="2B89C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303</Words>
  <Application>Microsoft Office PowerPoint</Application>
  <PresentationFormat>Presentación en pantalla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Proxima Nova</vt:lpstr>
      <vt:lpstr>Tema de Office</vt:lpstr>
      <vt:lpstr>Purple</vt:lpstr>
      <vt:lpstr>Sistema Nacional de Verificación de Certificados</vt:lpstr>
      <vt:lpstr>Problema y Solución</vt:lpstr>
      <vt:lpstr>Aspectos diferenciadores</vt:lpstr>
      <vt:lpstr>Tipos de certificados sector publico</vt:lpstr>
      <vt:lpstr>Presentación de PowerPoint</vt:lpstr>
      <vt:lpstr>Presentación de PowerPoint</vt:lpstr>
      <vt:lpstr>Cómo funciona el orquestador?</vt:lpstr>
      <vt:lpstr>Proceso de abstracción del certificado mediante la API</vt:lpstr>
      <vt:lpstr>Cómo funciona el validador universal?</vt:lpstr>
      <vt:lpstr>Presentación de PowerPoint</vt:lpstr>
      <vt:lpstr>Presentación de PowerPoint</vt:lpstr>
      <vt:lpstr>Presentación de PowerPoint</vt:lpstr>
      <vt:lpstr>Presentación de PowerPoint</vt:lpstr>
      <vt:lpstr>Como utilizamos la tecnología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Digitales para Entidades Publicas con Blockchain</dc:title>
  <dc:creator>Carlos Alberto Castro Iragorri</dc:creator>
  <cp:lastModifiedBy>Brayan Mauricio Rodriguez Rivera</cp:lastModifiedBy>
  <cp:revision>48</cp:revision>
  <dcterms:created xsi:type="dcterms:W3CDTF">2019-08-28T20:53:44Z</dcterms:created>
  <dcterms:modified xsi:type="dcterms:W3CDTF">2019-09-26T16:36:21Z</dcterms:modified>
</cp:coreProperties>
</file>