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74" r:id="rId5"/>
    <p:sldId id="278" r:id="rId6"/>
    <p:sldId id="281" r:id="rId7"/>
    <p:sldId id="282" r:id="rId8"/>
    <p:sldId id="283" r:id="rId9"/>
    <p:sldId id="284" r:id="rId10"/>
    <p:sldId id="277" r:id="rId11"/>
    <p:sldId id="276" r:id="rId12"/>
    <p:sldId id="279" r:id="rId13"/>
    <p:sldId id="280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656A9-ED41-4F15-AD1C-2E140AA93FB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50FAB-100A-4B1C-9289-03E778BE5D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2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1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5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86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8995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028700"/>
            <a:ext cx="7632700" cy="2672971"/>
          </a:xfrm>
        </p:spPr>
        <p:txBody>
          <a:bodyPr anchor="ctr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 </a:t>
            </a:r>
            <a:r>
              <a:rPr lang="mr-IN" dirty="0"/>
              <a:t>–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Your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650" y="3876361"/>
            <a:ext cx="7632700" cy="856891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Optional Subtitle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19706" y="5758046"/>
            <a:ext cx="1001268" cy="366183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6B8B64E6-62CB-9040-9491-25AD3725E3D6}" type="datetimeFigureOut">
              <a:rPr lang="en-US" smtClean="0">
                <a:solidFill>
                  <a:srgbClr val="FFFFFF"/>
                </a:solidFill>
              </a:rPr>
              <a:pPr/>
              <a:t>9/25/2019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1474" y="5758046"/>
            <a:ext cx="4369526" cy="366183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472" y="5758046"/>
            <a:ext cx="468630" cy="366183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C07712DB-66E0-9F47-B89E-BC82C452AFCC}" type="slidenum">
              <a:rPr lang="en-US" smtClean="0">
                <a:solidFill>
                  <a:srgbClr val="FFFFFF"/>
                </a:solidFill>
              </a:rPr>
              <a:pPr/>
              <a:t>‹Nº›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5" t="-29541" b="-1"/>
          <a:stretch/>
        </p:blipFill>
        <p:spPr>
          <a:xfrm>
            <a:off x="2219706" y="5877985"/>
            <a:ext cx="6924294" cy="633399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5650" y="4905917"/>
            <a:ext cx="7632700" cy="593183"/>
          </a:xfrm>
        </p:spPr>
        <p:txBody>
          <a:bodyPr>
            <a:noAutofit/>
          </a:bodyPr>
          <a:lstStyle>
            <a:lvl1pPr marL="0" indent="0" algn="ctr">
              <a:buNone/>
              <a:defRPr sz="1100" baseline="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Info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06" y="6001014"/>
            <a:ext cx="1647760" cy="49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27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ur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909431"/>
            <a:ext cx="3251796" cy="1102053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Picture Slide </a:t>
            </a:r>
            <a:r>
              <a:rPr lang="mr-IN" dirty="0"/>
              <a:t>–</a:t>
            </a:r>
            <a:r>
              <a:rPr lang="en-US" dirty="0"/>
              <a:t> Replace w/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47875" y="1028354"/>
            <a:ext cx="4240475" cy="48496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5650" y="2252870"/>
            <a:ext cx="3251797" cy="3625113"/>
          </a:xfrm>
        </p:spPr>
        <p:txBody>
          <a:bodyPr>
            <a:normAutofit/>
          </a:bodyPr>
          <a:lstStyle>
            <a:lvl1pPr marL="0" indent="0">
              <a:buNone/>
              <a:defRPr lang="en-US" sz="1800" b="0" i="0" u="none" strike="noStrike" smtClean="0"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z="1800" b="0" i="0" u="none" strike="noStrike" dirty="0">
                <a:solidFill>
                  <a:srgbClr val="414042"/>
                </a:solidFill>
                <a:effectLst/>
                <a:latin typeface="Proxima Nova" charset="0"/>
              </a:rPr>
              <a:t>Image description/slide text goes here. Text size can be 14 or 18 depending on length of content.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64E6-62CB-9040-9491-25AD3725E3D6}" type="datetimeFigureOut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9/25/2019</a:t>
            </a:fld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12DB-66E0-9F47-B89E-BC82C452AFCC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‹Nº›</a:t>
            </a:fld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2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950403"/>
            <a:ext cx="7886700" cy="55519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Basic Content Slide </a:t>
            </a:r>
            <a:r>
              <a:rPr lang="mr-IN" dirty="0"/>
              <a:t>–</a:t>
            </a:r>
            <a:r>
              <a:rPr lang="en-US" dirty="0"/>
              <a:t> Replace w/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604434"/>
            <a:ext cx="7808938" cy="4273551"/>
          </a:xfrm>
        </p:spPr>
        <p:txBody>
          <a:bodyPr anchor="ctr" anchorCtr="0">
            <a:normAutofit/>
          </a:bodyPr>
          <a:lstStyle>
            <a:lvl1pPr>
              <a:defRPr sz="1800">
                <a:solidFill>
                  <a:srgbClr val="414042"/>
                </a:solidFill>
              </a:defRPr>
            </a:lvl1pPr>
            <a:lvl2pPr>
              <a:defRPr sz="1800">
                <a:solidFill>
                  <a:srgbClr val="414042"/>
                </a:solidFill>
              </a:defRPr>
            </a:lvl2pPr>
            <a:lvl3pPr>
              <a:defRPr sz="1800">
                <a:solidFill>
                  <a:srgbClr val="414042"/>
                </a:solidFill>
              </a:defRPr>
            </a:lvl3pPr>
            <a:lvl4pPr>
              <a:defRPr sz="1800">
                <a:solidFill>
                  <a:srgbClr val="414042"/>
                </a:solidFill>
              </a:defRPr>
            </a:lvl4pPr>
            <a:lvl5pPr>
              <a:defRPr sz="1800"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64E6-62CB-9040-9491-25AD3725E3D6}" type="datetimeFigureOut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9/25/2019</a:t>
            </a:fld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12DB-66E0-9F47-B89E-BC82C452AFCC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‹Nº›</a:t>
            </a:fld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840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57" y="2611382"/>
            <a:ext cx="5406887" cy="16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4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7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5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1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9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7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2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0127-D4C1-418A-9636-137DE91EFE5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650" y="959722"/>
            <a:ext cx="7632700" cy="55519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650" y="1604434"/>
            <a:ext cx="7632700" cy="42735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01786" y="5898527"/>
            <a:ext cx="1095647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fld id="{6B8B64E6-62CB-9040-9491-25AD3725E3D6}" type="datetimeFigureOut">
              <a:rPr lang="en-US" kern="0" smtClean="0">
                <a:solidFill>
                  <a:srgbClr val="FFFFFF">
                    <a:lumMod val="75000"/>
                  </a:srgbClr>
                </a:solidFill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9/25/2019</a:t>
            </a:fld>
            <a:endParaRPr lang="en-US" kern="0">
              <a:solidFill>
                <a:srgbClr val="FFFFFF">
                  <a:lumMod val="75000"/>
                </a:srgbClr>
              </a:solidFill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4873" y="5898527"/>
            <a:ext cx="4274274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endParaRPr lang="en-US" kern="0">
              <a:solidFill>
                <a:srgbClr val="FFFFFF">
                  <a:lumMod val="75000"/>
                </a:srgbClr>
              </a:solidFill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8022" y="5898527"/>
            <a:ext cx="625385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fld id="{C07712DB-66E0-9F47-B89E-BC82C452AFCC}" type="slidenum">
              <a:rPr lang="en-US" kern="0" smtClean="0">
                <a:solidFill>
                  <a:srgbClr val="FFFFFF">
                    <a:lumMod val="75000"/>
                  </a:srgbClr>
                </a:solidFill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‹Nº›</a:t>
            </a:fld>
            <a:endParaRPr lang="en-US" kern="0">
              <a:solidFill>
                <a:srgbClr val="FFFFFF">
                  <a:lumMod val="75000"/>
                </a:srgbClr>
              </a:solidFill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8" t="-7251" b="2"/>
          <a:stretch/>
        </p:blipFill>
        <p:spPr>
          <a:xfrm>
            <a:off x="2146852" y="6001014"/>
            <a:ext cx="6997148" cy="4971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08" y="6001014"/>
            <a:ext cx="1647757" cy="49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9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14042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77" userDrawn="1">
          <p15:clr>
            <a:srgbClr val="F26B43"/>
          </p15:clr>
        </p15:guide>
        <p15:guide id="2" pos="476" userDrawn="1">
          <p15:clr>
            <a:srgbClr val="F26B43"/>
          </p15:clr>
        </p15:guide>
        <p15:guide id="3" orient="horz" pos="486" userDrawn="1">
          <p15:clr>
            <a:srgbClr val="F26B43"/>
          </p15:clr>
        </p15:guide>
        <p15:guide id="4" pos="5284" userDrawn="1">
          <p15:clr>
            <a:srgbClr val="F26B43"/>
          </p15:clr>
        </p15:guide>
        <p15:guide id="5" orient="horz" pos="75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Sistema Nacional de Verificación de Certificados</a:t>
            </a:r>
            <a:endParaRPr lang="en-U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933056"/>
            <a:ext cx="279654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54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2D042-4F32-4476-BAC2-5003ECB4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Como utilizamos la tecnología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FD472-6B90-48A7-BFF3-E27E6D504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MX" dirty="0"/>
              <a:t>Definir un estándar de abstracción del certificado (interoperable </a:t>
            </a:r>
            <a:r>
              <a:rPr lang="es-MX" dirty="0" err="1"/>
              <a:t>blockchains</a:t>
            </a:r>
            <a:r>
              <a:rPr lang="es-MX" dirty="0"/>
              <a:t>). </a:t>
            </a:r>
          </a:p>
          <a:p>
            <a:r>
              <a:rPr lang="es-MX" dirty="0"/>
              <a:t>Contrato inteligente (</a:t>
            </a:r>
            <a:r>
              <a:rPr lang="es-MX" dirty="0" err="1"/>
              <a:t>Fabric</a:t>
            </a:r>
            <a:r>
              <a:rPr lang="es-MX" dirty="0"/>
              <a:t>) que genere la abstracción a partir de la información del certificado.</a:t>
            </a:r>
          </a:p>
          <a:p>
            <a:r>
              <a:rPr lang="es-MX" dirty="0"/>
              <a:t>Validador utiliza Python para verificar que los datos del certificado corresponden a la información registrada en la abstracción (hash).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974A687-3C7E-4B7A-BA54-29C671D545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392" y="5504974"/>
            <a:ext cx="927547" cy="923425"/>
          </a:xfrm>
          <a:prstGeom prst="rect">
            <a:avLst/>
          </a:prstGeom>
        </p:spPr>
      </p:pic>
      <p:pic>
        <p:nvPicPr>
          <p:cNvPr id="7" name="Imagen 6" descr="Imagen que contiene tabla&#10;&#10;Descripción generada automáticamente">
            <a:extLst>
              <a:ext uri="{FF2B5EF4-FFF2-40B4-BE49-F238E27FC236}">
                <a16:creationId xmlns:a16="http://schemas.microsoft.com/office/drawing/2014/main" id="{321CF236-A2A4-4B10-AA48-36BDB5499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5361068"/>
            <a:ext cx="2004192" cy="1233349"/>
          </a:xfrm>
          <a:prstGeom prst="rect">
            <a:avLst/>
          </a:prstGeom>
        </p:spPr>
      </p:pic>
      <p:pic>
        <p:nvPicPr>
          <p:cNvPr id="9" name="Imagen 8" descr="Imagen que contiene exterior, dibujo, firmar, rojo&#10;&#10;Descripción generada automáticamente">
            <a:extLst>
              <a:ext uri="{FF2B5EF4-FFF2-40B4-BE49-F238E27FC236}">
                <a16:creationId xmlns:a16="http://schemas.microsoft.com/office/drawing/2014/main" id="{A8A2EDE4-D7EE-4A77-A646-7B37B32EC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771" y="5371682"/>
            <a:ext cx="12477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4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DF2B1-A8D2-4927-A4FB-A5AF055C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Certificado – Registro Sanitario Invima</a:t>
            </a: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4ED26D5-634C-4BC1-B884-6CBD4F83D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47" y="1268759"/>
            <a:ext cx="8661025" cy="5184577"/>
          </a:xfrm>
        </p:spPr>
      </p:pic>
    </p:spTree>
    <p:extLst>
      <p:ext uri="{BB962C8B-B14F-4D97-AF65-F5344CB8AC3E}">
        <p14:creationId xmlns:p14="http://schemas.microsoft.com/office/powerpoint/2010/main" val="621449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8185F-83B5-44EA-B02C-D6F6B2D7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Abstracción del Certificado </a:t>
            </a:r>
          </a:p>
        </p:txBody>
      </p:sp>
      <p:pic>
        <p:nvPicPr>
          <p:cNvPr id="5" name="Marcador de contenido 4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7D6059C7-AED8-4BD5-B466-41318D439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85" y="1556792"/>
            <a:ext cx="8679833" cy="4536504"/>
          </a:xfrm>
        </p:spPr>
      </p:pic>
    </p:spTree>
    <p:extLst>
      <p:ext uri="{BB962C8B-B14F-4D97-AF65-F5344CB8AC3E}">
        <p14:creationId xmlns:p14="http://schemas.microsoft.com/office/powerpoint/2010/main" val="122256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324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>
                <a:solidFill>
                  <a:srgbClr val="FF0000"/>
                </a:solidFill>
                <a:latin typeface="Arial"/>
              </a:rPr>
              <a:t>Business Network</a:t>
            </a:r>
            <a:r>
              <a:rPr lang="en-US" sz="4400" spc="-1" dirty="0">
                <a:latin typeface="Arial"/>
              </a:rPr>
              <a:t>, </a:t>
            </a:r>
          </a:p>
          <a:p>
            <a:pPr algn="ctr"/>
            <a:r>
              <a:rPr lang="en-US" sz="4400" spc="-1" dirty="0" err="1"/>
              <a:t>picert.bna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30524" y="2007360"/>
            <a:ext cx="1179596" cy="11448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spc="-1" dirty="0" err="1">
                <a:latin typeface="Arial"/>
              </a:rPr>
              <a:t>Creacion</a:t>
            </a:r>
            <a:r>
              <a:rPr lang="en-US" sz="1400" spc="-1" dirty="0">
                <a:latin typeface="Arial"/>
              </a:rPr>
              <a:t> de </a:t>
            </a:r>
          </a:p>
          <a:p>
            <a:pPr algn="ctr"/>
            <a:r>
              <a:rPr lang="en-US" sz="1400" spc="-1" dirty="0" err="1">
                <a:latin typeface="Arial"/>
              </a:rPr>
              <a:t>certificado</a:t>
            </a:r>
            <a:endParaRPr lang="en-US" sz="1400" spc="-1" dirty="0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2088470" y="2405520"/>
            <a:ext cx="3234960" cy="1244160"/>
          </a:xfrm>
          <a:custGeom>
            <a:avLst/>
            <a:gdLst/>
            <a:ahLst/>
            <a:cxnLst/>
            <a:rect l="0" t="0" r="r" b="b"/>
            <a:pathLst>
              <a:path w="8988" h="6913">
                <a:moveTo>
                  <a:pt x="2246" y="0"/>
                </a:moveTo>
                <a:lnTo>
                  <a:pt x="8987" y="0"/>
                </a:lnTo>
                <a:lnTo>
                  <a:pt x="6740" y="6912"/>
                </a:lnTo>
                <a:lnTo>
                  <a:pt x="0" y="6912"/>
                </a:lnTo>
                <a:lnTo>
                  <a:pt x="224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CO" sz="1600" spc="-1" dirty="0" err="1">
                <a:latin typeface="Arial"/>
              </a:rPr>
              <a:t>Issue</a:t>
            </a:r>
            <a:endParaRPr lang="es-CO" sz="1600" spc="-1" dirty="0">
              <a:latin typeface="Arial"/>
            </a:endParaRPr>
          </a:p>
          <a:p>
            <a:pPr algn="ctr"/>
            <a:r>
              <a:rPr lang="es-CO" sz="1600" b="0" strike="noStrike" spc="-1" dirty="0" err="1">
                <a:latin typeface="Arial"/>
              </a:rPr>
              <a:t>Abstract-Schema</a:t>
            </a:r>
            <a:endParaRPr lang="en-US" sz="1600" b="0" strike="noStrike" spc="-1" dirty="0">
              <a:latin typeface="Arial"/>
            </a:endParaRPr>
          </a:p>
          <a:p>
            <a:pPr algn="ctr"/>
            <a:r>
              <a:rPr lang="en-US" sz="1600" b="0" strike="noStrike" spc="-1" dirty="0">
                <a:latin typeface="Arial"/>
              </a:rPr>
              <a:t>       </a:t>
            </a:r>
            <a:r>
              <a:rPr lang="en-US" sz="1600" spc="-1" dirty="0">
                <a:latin typeface="Arial"/>
              </a:rPr>
              <a:t>      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46" name="TextShape 4"/>
          <p:cNvSpPr txBox="1"/>
          <p:nvPr/>
        </p:nvSpPr>
        <p:spPr>
          <a:xfrm>
            <a:off x="3234960" y="2073600"/>
            <a:ext cx="2156760" cy="32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40" b="0" strike="noStrike" spc="-1">
                <a:latin typeface="Arial"/>
              </a:rPr>
              <a:t>Smart Contracts</a:t>
            </a:r>
          </a:p>
        </p:txBody>
      </p:sp>
      <p:sp>
        <p:nvSpPr>
          <p:cNvPr id="147" name="CustomShape 5"/>
          <p:cNvSpPr/>
          <p:nvPr/>
        </p:nvSpPr>
        <p:spPr>
          <a:xfrm>
            <a:off x="3204859" y="4647640"/>
            <a:ext cx="414720" cy="414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6"/>
          <p:cNvSpPr/>
          <p:nvPr/>
        </p:nvSpPr>
        <p:spPr>
          <a:xfrm>
            <a:off x="3027600" y="4782420"/>
            <a:ext cx="414720" cy="414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7"/>
          <p:cNvSpPr/>
          <p:nvPr/>
        </p:nvSpPr>
        <p:spPr>
          <a:xfrm>
            <a:off x="2887896" y="4903588"/>
            <a:ext cx="414720" cy="414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8"/>
          <p:cNvSpPr/>
          <p:nvPr/>
        </p:nvSpPr>
        <p:spPr>
          <a:xfrm>
            <a:off x="2680536" y="5065062"/>
            <a:ext cx="414720" cy="414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TextShape 9"/>
          <p:cNvSpPr txBox="1"/>
          <p:nvPr/>
        </p:nvSpPr>
        <p:spPr>
          <a:xfrm>
            <a:off x="3467250" y="5623355"/>
            <a:ext cx="1410120" cy="32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40" b="0" strike="noStrike" spc="-1" dirty="0">
                <a:latin typeface="Arial"/>
              </a:rPr>
              <a:t>Ledger</a:t>
            </a:r>
          </a:p>
        </p:txBody>
      </p:sp>
      <p:sp>
        <p:nvSpPr>
          <p:cNvPr id="152" name="CustomShape 10"/>
          <p:cNvSpPr/>
          <p:nvPr/>
        </p:nvSpPr>
        <p:spPr>
          <a:xfrm>
            <a:off x="5391720" y="2505945"/>
            <a:ext cx="1753189" cy="2973837"/>
          </a:xfrm>
          <a:custGeom>
            <a:avLst/>
            <a:gdLst/>
            <a:ahLst/>
            <a:cxnLst/>
            <a:rect l="0" t="0" r="r" b="b"/>
            <a:pathLst>
              <a:path w="5300" h="4841">
                <a:moveTo>
                  <a:pt x="806" y="0"/>
                </a:moveTo>
                <a:cubicBezTo>
                  <a:pt x="403" y="0"/>
                  <a:pt x="0" y="403"/>
                  <a:pt x="0" y="806"/>
                </a:cubicBezTo>
                <a:lnTo>
                  <a:pt x="0" y="4033"/>
                </a:lnTo>
                <a:cubicBezTo>
                  <a:pt x="0" y="4436"/>
                  <a:pt x="403" y="4840"/>
                  <a:pt x="806" y="4840"/>
                </a:cubicBezTo>
                <a:lnTo>
                  <a:pt x="4493" y="4840"/>
                </a:lnTo>
                <a:cubicBezTo>
                  <a:pt x="4896" y="4840"/>
                  <a:pt x="5299" y="4436"/>
                  <a:pt x="5299" y="4033"/>
                </a:cubicBezTo>
                <a:lnTo>
                  <a:pt x="5299" y="806"/>
                </a:lnTo>
                <a:cubicBezTo>
                  <a:pt x="5299" y="403"/>
                  <a:pt x="4896" y="0"/>
                  <a:pt x="4493" y="0"/>
                </a:cubicBezTo>
                <a:lnTo>
                  <a:pt x="80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endParaRPr lang="en-US" sz="1600" b="0" strike="noStrike" spc="-1" dirty="0">
              <a:latin typeface="Arial"/>
            </a:endParaRPr>
          </a:p>
          <a:p>
            <a:pPr algn="ctr"/>
            <a:r>
              <a:rPr lang="en-US" sz="1600" spc="-1" dirty="0">
                <a:latin typeface="Arial"/>
              </a:rPr>
              <a:t>Cert-Schema</a:t>
            </a:r>
            <a:r>
              <a:rPr lang="en-US" sz="1600" b="0" strike="noStrike" spc="-1" dirty="0">
                <a:latin typeface="Arial"/>
              </a:rPr>
              <a:t> </a:t>
            </a:r>
          </a:p>
          <a:p>
            <a:pPr algn="ctr"/>
            <a:r>
              <a:rPr lang="en-US" sz="1600" b="0" strike="noStrike" spc="-1" dirty="0">
                <a:latin typeface="Arial"/>
              </a:rPr>
              <a:t>(asset 1)</a:t>
            </a:r>
          </a:p>
          <a:p>
            <a:pPr algn="ctr"/>
            <a:r>
              <a:rPr lang="en-US" sz="1600" spc="-1" dirty="0" err="1">
                <a:latin typeface="Arial"/>
              </a:rPr>
              <a:t>certId</a:t>
            </a:r>
            <a:r>
              <a:rPr lang="en-US" sz="1600" spc="-1" dirty="0">
                <a:latin typeface="Arial"/>
              </a:rPr>
              <a:t>,</a:t>
            </a:r>
          </a:p>
          <a:p>
            <a:pPr algn="ctr"/>
            <a:r>
              <a:rPr lang="en-US" sz="1600" spc="-1" dirty="0">
                <a:solidFill>
                  <a:schemeClr val="accent4">
                    <a:lumMod val="75000"/>
                  </a:schemeClr>
                </a:solidFill>
                <a:latin typeface="Arial"/>
              </a:rPr>
              <a:t>Admin,</a:t>
            </a:r>
            <a:endParaRPr lang="en-US" sz="1600" b="0" strike="noStrike" spc="-1" dirty="0">
              <a:solidFill>
                <a:schemeClr val="accent4">
                  <a:lumMod val="75000"/>
                </a:schemeClr>
              </a:solidFill>
              <a:latin typeface="Arial"/>
            </a:endParaRPr>
          </a:p>
          <a:p>
            <a:pPr algn="ctr"/>
            <a:r>
              <a:rPr lang="en-US" sz="1600" spc="-1" dirty="0">
                <a:solidFill>
                  <a:schemeClr val="accent4">
                    <a:lumMod val="75000"/>
                  </a:schemeClr>
                </a:solidFill>
                <a:latin typeface="Arial"/>
              </a:rPr>
              <a:t>message { no /</a:t>
            </a:r>
          </a:p>
          <a:p>
            <a:pPr algn="ctr"/>
            <a:r>
              <a:rPr lang="en-US" sz="1600" spc="-1" dirty="0" err="1">
                <a:solidFill>
                  <a:schemeClr val="accent4">
                    <a:lumMod val="75000"/>
                  </a:schemeClr>
                </a:solidFill>
                <a:latin typeface="Arial"/>
              </a:rPr>
              <a:t>estructurado</a:t>
            </a:r>
            <a:r>
              <a:rPr lang="en-US" sz="1600" spc="-1" dirty="0">
                <a:solidFill>
                  <a:schemeClr val="accent4">
                    <a:lumMod val="75000"/>
                  </a:schemeClr>
                </a:solidFill>
                <a:latin typeface="Arial"/>
              </a:rPr>
              <a:t>}, </a:t>
            </a:r>
          </a:p>
          <a:p>
            <a:pPr algn="ctr"/>
            <a:r>
              <a:rPr lang="en-US" sz="1600" spc="-1" dirty="0">
                <a:solidFill>
                  <a:srgbClr val="7030A0"/>
                </a:solidFill>
                <a:latin typeface="Arial"/>
              </a:rPr>
              <a:t>issuer{</a:t>
            </a:r>
            <a:r>
              <a:rPr lang="en-US" sz="1600" spc="-1" dirty="0" err="1">
                <a:solidFill>
                  <a:srgbClr val="7030A0"/>
                </a:solidFill>
                <a:latin typeface="Arial"/>
              </a:rPr>
              <a:t>id,type</a:t>
            </a:r>
            <a:r>
              <a:rPr lang="en-US" sz="1600" spc="-1" dirty="0">
                <a:solidFill>
                  <a:srgbClr val="7030A0"/>
                </a:solidFill>
                <a:latin typeface="Arial"/>
              </a:rPr>
              <a:t>.</a:t>
            </a:r>
          </a:p>
          <a:p>
            <a:pPr algn="ctr"/>
            <a:r>
              <a:rPr lang="en-US" sz="1600" spc="-1" dirty="0">
                <a:solidFill>
                  <a:srgbClr val="7030A0"/>
                </a:solidFill>
                <a:latin typeface="Arial"/>
              </a:rPr>
              <a:t>name, image </a:t>
            </a:r>
          </a:p>
          <a:p>
            <a:pPr algn="ctr"/>
            <a:r>
              <a:rPr lang="en-US" sz="1600" spc="-1" dirty="0" err="1">
                <a:solidFill>
                  <a:srgbClr val="7030A0"/>
                </a:solidFill>
                <a:latin typeface="Arial"/>
              </a:rPr>
              <a:t>signatureL</a:t>
            </a:r>
            <a:r>
              <a:rPr lang="en-US" sz="1600" spc="-1" dirty="0">
                <a:solidFill>
                  <a:srgbClr val="7030A0"/>
                </a:solidFill>
                <a:latin typeface="Arial"/>
              </a:rPr>
              <a:t>{..}},</a:t>
            </a:r>
          </a:p>
          <a:p>
            <a:pPr algn="ctr"/>
            <a:r>
              <a:rPr lang="en-US" sz="1600" spc="-1" dirty="0">
                <a:solidFill>
                  <a:schemeClr val="accent4">
                    <a:lumMod val="75000"/>
                  </a:schemeClr>
                </a:solidFill>
                <a:latin typeface="Arial"/>
              </a:rPr>
              <a:t>@context.</a:t>
            </a:r>
            <a:endParaRPr lang="en-US" sz="1600" b="0" strike="noStrike" spc="-1" dirty="0">
              <a:solidFill>
                <a:schemeClr val="accent4">
                  <a:lumMod val="75000"/>
                </a:schemeClr>
              </a:solidFill>
              <a:latin typeface="Arial"/>
            </a:endParaRPr>
          </a:p>
          <a:p>
            <a:pPr algn="ctr"/>
            <a:endParaRPr lang="en-US" sz="16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54" name="Line 12"/>
          <p:cNvSpPr/>
          <p:nvPr/>
        </p:nvSpPr>
        <p:spPr>
          <a:xfrm>
            <a:off x="3412219" y="3815279"/>
            <a:ext cx="0" cy="785501"/>
          </a:xfrm>
          <a:prstGeom prst="line">
            <a:avLst/>
          </a:prstGeom>
          <a:ln w="31750">
            <a:solidFill>
              <a:schemeClr val="tx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14"/>
          <p:cNvSpPr/>
          <p:nvPr/>
        </p:nvSpPr>
        <p:spPr>
          <a:xfrm>
            <a:off x="107504" y="4395960"/>
            <a:ext cx="1219816" cy="772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0" strike="noStrike" spc="-1" dirty="0">
                <a:latin typeface="Arial"/>
              </a:rPr>
              <a:t>User</a:t>
            </a:r>
          </a:p>
        </p:txBody>
      </p:sp>
      <p:sp>
        <p:nvSpPr>
          <p:cNvPr id="157" name="Line 15"/>
          <p:cNvSpPr/>
          <p:nvPr/>
        </p:nvSpPr>
        <p:spPr>
          <a:xfrm>
            <a:off x="1378098" y="2654280"/>
            <a:ext cx="1537718" cy="1659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Line 17"/>
          <p:cNvSpPr/>
          <p:nvPr/>
        </p:nvSpPr>
        <p:spPr>
          <a:xfrm>
            <a:off x="1259632" y="4600781"/>
            <a:ext cx="1279380" cy="717527"/>
          </a:xfrm>
          <a:prstGeom prst="line">
            <a:avLst/>
          </a:prstGeom>
          <a:ln w="31750">
            <a:solidFill>
              <a:schemeClr val="accent3">
                <a:lumMod val="75000"/>
              </a:schemeClr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1 CuadroTexto"/>
          <p:cNvSpPr txBox="1"/>
          <p:nvPr/>
        </p:nvSpPr>
        <p:spPr>
          <a:xfrm>
            <a:off x="976309" y="6469616"/>
            <a:ext cx="186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accent4">
                    <a:lumMod val="75000"/>
                  </a:schemeClr>
                </a:solidFill>
              </a:rPr>
              <a:t>Open </a:t>
            </a:r>
            <a:r>
              <a:rPr lang="es-CO" dirty="0" err="1">
                <a:solidFill>
                  <a:schemeClr val="accent4">
                    <a:lumMod val="75000"/>
                  </a:schemeClr>
                </a:solidFill>
              </a:rPr>
              <a:t>Badges</a:t>
            </a:r>
            <a:r>
              <a:rPr lang="es-CO" dirty="0">
                <a:solidFill>
                  <a:schemeClr val="accent4">
                    <a:lumMod val="75000"/>
                  </a:schemeClr>
                </a:solidFill>
              </a:rPr>
              <a:t> v2.0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3131290" y="6469616"/>
            <a:ext cx="21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>
                <a:solidFill>
                  <a:schemeClr val="accent2">
                    <a:lumMod val="75000"/>
                  </a:schemeClr>
                </a:solidFill>
              </a:rPr>
              <a:t>Blockcerts-Extension</a:t>
            </a:r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3390" y="5344678"/>
            <a:ext cx="2246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-1" dirty="0">
                <a:latin typeface="Arial"/>
              </a:rPr>
              <a:t>Verify certificate</a:t>
            </a:r>
          </a:p>
          <a:p>
            <a:pPr algn="ctr"/>
            <a:r>
              <a:rPr lang="en-US" spc="-1" dirty="0">
                <a:latin typeface="Arial"/>
              </a:rPr>
              <a:t>Query All/Specific</a:t>
            </a:r>
          </a:p>
          <a:p>
            <a:pPr algn="ctr"/>
            <a:r>
              <a:rPr lang="en-US" spc="-1" dirty="0">
                <a:latin typeface="Arial"/>
              </a:rPr>
              <a:t>       (queries ledger)</a:t>
            </a:r>
          </a:p>
          <a:p>
            <a:endParaRPr lang="es-CO" dirty="0"/>
          </a:p>
        </p:txBody>
      </p:sp>
      <p:sp>
        <p:nvSpPr>
          <p:cNvPr id="161" name="CustomShape 19"/>
          <p:cNvSpPr/>
          <p:nvPr/>
        </p:nvSpPr>
        <p:spPr>
          <a:xfrm>
            <a:off x="7308304" y="2531475"/>
            <a:ext cx="1605172" cy="2579473"/>
          </a:xfrm>
          <a:custGeom>
            <a:avLst/>
            <a:gdLst/>
            <a:ahLst/>
            <a:cxnLst/>
            <a:rect l="0" t="0" r="r" b="b"/>
            <a:pathLst>
              <a:path w="5301" h="5301">
                <a:moveTo>
                  <a:pt x="883" y="0"/>
                </a:moveTo>
                <a:cubicBezTo>
                  <a:pt x="441" y="0"/>
                  <a:pt x="0" y="441"/>
                  <a:pt x="0" y="883"/>
                </a:cubicBezTo>
                <a:lnTo>
                  <a:pt x="0" y="4416"/>
                </a:lnTo>
                <a:cubicBezTo>
                  <a:pt x="0" y="4858"/>
                  <a:pt x="441" y="5300"/>
                  <a:pt x="883" y="5300"/>
                </a:cubicBezTo>
                <a:lnTo>
                  <a:pt x="4416" y="5300"/>
                </a:lnTo>
                <a:cubicBezTo>
                  <a:pt x="4858" y="5300"/>
                  <a:pt x="5300" y="4858"/>
                  <a:pt x="5300" y="4416"/>
                </a:cubicBezTo>
                <a:lnTo>
                  <a:pt x="5300" y="883"/>
                </a:lnTo>
                <a:cubicBezTo>
                  <a:pt x="5300" y="441"/>
                  <a:pt x="4858" y="0"/>
                  <a:pt x="4416" y="0"/>
                </a:cubicBezTo>
                <a:lnTo>
                  <a:pt x="88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600" b="0" strike="noStrike" spc="-1" dirty="0">
                <a:latin typeface="Arial"/>
              </a:rPr>
              <a:t>Abstract-Schema</a:t>
            </a:r>
          </a:p>
          <a:p>
            <a:pPr algn="ctr"/>
            <a:r>
              <a:rPr lang="es-CO" sz="1600" spc="-1" dirty="0">
                <a:latin typeface="Arial"/>
              </a:rPr>
              <a:t>(</a:t>
            </a:r>
            <a:r>
              <a:rPr lang="es-CO" sz="1600" spc="-1" dirty="0" err="1">
                <a:latin typeface="Arial"/>
              </a:rPr>
              <a:t>asset</a:t>
            </a:r>
            <a:r>
              <a:rPr lang="es-CO" sz="1600" spc="-1" dirty="0">
                <a:latin typeface="Arial"/>
              </a:rPr>
              <a:t> 2)</a:t>
            </a:r>
          </a:p>
          <a:p>
            <a:pPr algn="ctr"/>
            <a:r>
              <a:rPr lang="es-CO" sz="1600" b="0" strike="noStrike" spc="-1" dirty="0" err="1">
                <a:latin typeface="Arial"/>
              </a:rPr>
              <a:t>absId</a:t>
            </a:r>
            <a:r>
              <a:rPr lang="es-CO" sz="1600" spc="-1" dirty="0">
                <a:latin typeface="Arial"/>
              </a:rPr>
              <a:t>,</a:t>
            </a:r>
          </a:p>
          <a:p>
            <a:pPr algn="ctr"/>
            <a:r>
              <a:rPr lang="es-CO" sz="1600" b="0" strike="noStrike" spc="-1" dirty="0" err="1">
                <a:latin typeface="Arial"/>
              </a:rPr>
              <a:t>certId</a:t>
            </a:r>
            <a:r>
              <a:rPr lang="es-CO" sz="1600" b="0" strike="noStrike" spc="-1" dirty="0">
                <a:latin typeface="Arial"/>
              </a:rPr>
              <a:t>,</a:t>
            </a:r>
          </a:p>
          <a:p>
            <a:pPr algn="ctr"/>
            <a:r>
              <a:rPr lang="es-CO" sz="1600" spc="-1" dirty="0" err="1">
                <a:latin typeface="Arial"/>
              </a:rPr>
              <a:t>certHash</a:t>
            </a:r>
            <a:r>
              <a:rPr lang="es-CO" sz="1600" spc="-1" dirty="0">
                <a:latin typeface="Arial"/>
              </a:rPr>
              <a:t>,</a:t>
            </a:r>
          </a:p>
          <a:p>
            <a:pPr algn="ctr"/>
            <a:r>
              <a:rPr lang="es-CO" sz="1600" b="0" strike="noStrike" spc="-1" dirty="0" err="1">
                <a:latin typeface="Arial"/>
              </a:rPr>
              <a:t>uri</a:t>
            </a:r>
            <a:r>
              <a:rPr lang="es-CO" sz="1600" b="0" strike="noStrike" spc="-1" dirty="0">
                <a:latin typeface="Arial"/>
              </a:rPr>
              <a:t>,</a:t>
            </a:r>
          </a:p>
          <a:p>
            <a:pPr algn="ctr"/>
            <a:r>
              <a:rPr lang="es-CO" sz="1600" spc="-1" dirty="0" err="1">
                <a:latin typeface="Arial"/>
              </a:rPr>
              <a:t>blockchain</a:t>
            </a:r>
            <a:r>
              <a:rPr lang="es-CO" sz="1600" spc="-1" dirty="0">
                <a:latin typeface="Arial"/>
              </a:rPr>
              <a:t>,</a:t>
            </a:r>
          </a:p>
          <a:p>
            <a:pPr algn="ctr"/>
            <a:r>
              <a:rPr lang="es-CO" sz="1600" spc="-1" dirty="0" err="1">
                <a:latin typeface="Arial"/>
              </a:rPr>
              <a:t>receipt</a:t>
            </a:r>
            <a:endParaRPr lang="es-CO" sz="1600" spc="-1" dirty="0">
              <a:latin typeface="Arial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1562653" y="3884863"/>
            <a:ext cx="129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err="1">
                <a:solidFill>
                  <a:srgbClr val="0070C0"/>
                </a:solidFill>
              </a:rPr>
              <a:t>Write</a:t>
            </a:r>
            <a:endParaRPr lang="es-CO" sz="1200" b="1" dirty="0">
              <a:solidFill>
                <a:srgbClr val="0070C0"/>
              </a:solidFill>
            </a:endParaRPr>
          </a:p>
          <a:p>
            <a:endParaRPr lang="es-CO" sz="1200" b="1" dirty="0"/>
          </a:p>
          <a:p>
            <a:r>
              <a:rPr lang="es-CO" sz="1200" b="1" dirty="0" err="1">
                <a:solidFill>
                  <a:schemeClr val="accent3">
                    <a:lumMod val="75000"/>
                  </a:schemeClr>
                </a:solidFill>
              </a:rPr>
              <a:t>Read</a:t>
            </a:r>
            <a:endParaRPr lang="es-CO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4" name="23 Conector recto de flecha"/>
          <p:cNvCxnSpPr/>
          <p:nvPr/>
        </p:nvCxnSpPr>
        <p:spPr>
          <a:xfrm>
            <a:off x="2135670" y="4052060"/>
            <a:ext cx="36033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V="1">
            <a:off x="2135670" y="4395959"/>
            <a:ext cx="360338" cy="1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6444208" y="6308284"/>
            <a:ext cx="19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FF0000"/>
                </a:solidFill>
                <a:latin typeface="Arial"/>
              </a:rPr>
              <a:t>JSON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75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Problema y Solución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CO" spc="-1" dirty="0">
                <a:solidFill>
                  <a:srgbClr val="000000"/>
                </a:solidFill>
              </a:rPr>
              <a:t>Problema:</a:t>
            </a:r>
          </a:p>
          <a:p>
            <a:pPr marL="74313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CO" spc="-1" dirty="0">
                <a:solidFill>
                  <a:srgbClr val="000000"/>
                </a:solidFill>
              </a:rPr>
              <a:t>Cada entidad publica tiene una manera de emitir y verificar certificados.</a:t>
            </a:r>
          </a:p>
          <a:p>
            <a:pPr marL="74313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CO" spc="-1" dirty="0">
                <a:solidFill>
                  <a:srgbClr val="000000"/>
                </a:solidFill>
              </a:rPr>
              <a:t>No hay interoperabilidad (oportunidad de generación de valor).</a:t>
            </a:r>
          </a:p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CO" spc="-1" dirty="0">
                <a:solidFill>
                  <a:srgbClr val="000000"/>
                </a:solidFill>
              </a:rPr>
              <a:t>Solución:</a:t>
            </a:r>
          </a:p>
          <a:p>
            <a:pPr marL="74313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CO" spc="-1" dirty="0">
                <a:solidFill>
                  <a:srgbClr val="000000"/>
                </a:solidFill>
              </a:rPr>
              <a:t>Orquestador genera una abstracción del certificado (interoperabilidad). Funciona por debajo del proceso existente de emisión.</a:t>
            </a:r>
          </a:p>
          <a:p>
            <a:pPr marL="74313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CO" spc="-1" dirty="0">
                <a:solidFill>
                  <a:srgbClr val="000000"/>
                </a:solidFill>
              </a:rPr>
              <a:t>Verificador universal.</a:t>
            </a:r>
          </a:p>
          <a:p>
            <a:pPr marL="74313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s-CO" i="1" spc="-1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C70A-A94A-433B-BC3A-390B90574E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6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certificados sector publico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4000" dirty="0"/>
              <a:t>Procuraduría Antecedentes Disciplinarios.</a:t>
            </a:r>
          </a:p>
          <a:p>
            <a:r>
              <a:rPr lang="es-CO" sz="4000" dirty="0" err="1"/>
              <a:t>Invima</a:t>
            </a:r>
            <a:r>
              <a:rPr lang="es-CO" sz="4000" dirty="0"/>
              <a:t> Registro Sanitario.</a:t>
            </a:r>
          </a:p>
          <a:p>
            <a:r>
              <a:rPr lang="es-CO" sz="4000" dirty="0"/>
              <a:t>Certificado de la TRM </a:t>
            </a:r>
            <a:r>
              <a:rPr lang="es-CO" sz="4000" dirty="0" err="1"/>
              <a:t>Superfinanciera</a:t>
            </a:r>
            <a:r>
              <a:rPr lang="es-CO" sz="4000" dirty="0"/>
              <a:t> (validador).</a:t>
            </a:r>
          </a:p>
          <a:p>
            <a:r>
              <a:rPr lang="es-CO" sz="4000" dirty="0"/>
              <a:t>Contratos </a:t>
            </a:r>
            <a:r>
              <a:rPr lang="es-CO" sz="4000" dirty="0" err="1"/>
              <a:t>MinSalud</a:t>
            </a:r>
            <a:r>
              <a:rPr lang="es-CO" sz="4000" dirty="0"/>
              <a:t> (validador)</a:t>
            </a:r>
          </a:p>
          <a:p>
            <a:endParaRPr lang="es-C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6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2D042-4F32-4476-BAC2-5003ECB4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Cómo funciona?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FD472-6B90-48A7-BFF3-E27E6D504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dirty="0"/>
              <a:t>Las entidades utilizan la aplicación dentro de su sistema de generación de certificados para generar la abstracción. 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La abstracción queda guardada en </a:t>
            </a:r>
            <a:r>
              <a:rPr lang="es-MX" dirty="0" err="1"/>
              <a:t>blockchain</a:t>
            </a:r>
            <a:r>
              <a:rPr lang="es-MX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Validador toma el certificado (contiene la </a:t>
            </a:r>
            <a:r>
              <a:rPr lang="es-MX" dirty="0" err="1"/>
              <a:t>metadata</a:t>
            </a:r>
            <a:r>
              <a:rPr lang="es-MX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MX" dirty="0"/>
              <a:t>Genera el hash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MX" dirty="0"/>
              <a:t>Consulta el hash contra la abstracción (en el </a:t>
            </a:r>
            <a:r>
              <a:rPr lang="es-MX" dirty="0" err="1"/>
              <a:t>blockchain</a:t>
            </a:r>
            <a:r>
              <a:rPr lang="es-MX" dirty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MX" dirty="0"/>
              <a:t>Reporta si el certificado es valido.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373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4D86082-88A1-4F8E-8438-9CA1DB783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404664"/>
            <a:ext cx="8050085" cy="5721499"/>
          </a:xfrm>
        </p:spPr>
      </p:pic>
    </p:spTree>
    <p:extLst>
      <p:ext uri="{BB962C8B-B14F-4D97-AF65-F5344CB8AC3E}">
        <p14:creationId xmlns:p14="http://schemas.microsoft.com/office/powerpoint/2010/main" val="75346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A2E837D1-8236-45C1-8221-0439D7C30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5" y="404664"/>
            <a:ext cx="8243125" cy="5400600"/>
          </a:xfrm>
        </p:spPr>
      </p:pic>
    </p:spTree>
    <p:extLst>
      <p:ext uri="{BB962C8B-B14F-4D97-AF65-F5344CB8AC3E}">
        <p14:creationId xmlns:p14="http://schemas.microsoft.com/office/powerpoint/2010/main" val="310833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87D2079-3B5B-40EF-923E-6AC88BBF7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4664"/>
            <a:ext cx="8229600" cy="5832648"/>
          </a:xfrm>
        </p:spPr>
      </p:pic>
    </p:spTree>
    <p:extLst>
      <p:ext uri="{BB962C8B-B14F-4D97-AF65-F5344CB8AC3E}">
        <p14:creationId xmlns:p14="http://schemas.microsoft.com/office/powerpoint/2010/main" val="412416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7B8CEDAA-C3BC-4CEF-924F-66796E2FE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648"/>
            <a:ext cx="8229600" cy="6264696"/>
          </a:xfrm>
        </p:spPr>
      </p:pic>
    </p:spTree>
    <p:extLst>
      <p:ext uri="{BB962C8B-B14F-4D97-AF65-F5344CB8AC3E}">
        <p14:creationId xmlns:p14="http://schemas.microsoft.com/office/powerpoint/2010/main" val="300563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Proceso de emisión de un certificado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85590"/>
            <a:ext cx="7776863" cy="4865089"/>
          </a:xfrm>
        </p:spPr>
      </p:pic>
    </p:spTree>
    <p:extLst>
      <p:ext uri="{BB962C8B-B14F-4D97-AF65-F5344CB8AC3E}">
        <p14:creationId xmlns:p14="http://schemas.microsoft.com/office/powerpoint/2010/main" val="3314601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urple">
  <a:themeElements>
    <a:clrScheme name="Custom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B89C9"/>
      </a:hlink>
      <a:folHlink>
        <a:srgbClr val="2B89C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288</Words>
  <Application>Microsoft Office PowerPoint</Application>
  <PresentationFormat>Presentación en pantalla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Proxima Nova</vt:lpstr>
      <vt:lpstr>Tema de Office</vt:lpstr>
      <vt:lpstr>Purple</vt:lpstr>
      <vt:lpstr>Sistema Nacional de Verificación de Certificados</vt:lpstr>
      <vt:lpstr>Problema y Solución</vt:lpstr>
      <vt:lpstr>Tipos de certificados sector publico</vt:lpstr>
      <vt:lpstr>Cómo funciona?</vt:lpstr>
      <vt:lpstr>Presentación de PowerPoint</vt:lpstr>
      <vt:lpstr>Presentación de PowerPoint</vt:lpstr>
      <vt:lpstr>Presentación de PowerPoint</vt:lpstr>
      <vt:lpstr>Presentación de PowerPoint</vt:lpstr>
      <vt:lpstr>Proceso de emisión de un certificado</vt:lpstr>
      <vt:lpstr>Como utilizamos la tecnología</vt:lpstr>
      <vt:lpstr>Certificado – Registro Sanitario Invima</vt:lpstr>
      <vt:lpstr>Abstracción del Certificado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Certificados Digitales para Entidades Publicas con Blockchain</dc:title>
  <dc:creator>Carlos Alberto Castro Iragorri</dc:creator>
  <cp:lastModifiedBy>Brayan Mauricio Rodriguez Rivera</cp:lastModifiedBy>
  <cp:revision>42</cp:revision>
  <dcterms:created xsi:type="dcterms:W3CDTF">2019-08-28T20:53:44Z</dcterms:created>
  <dcterms:modified xsi:type="dcterms:W3CDTF">2019-09-25T21:47:16Z</dcterms:modified>
</cp:coreProperties>
</file>