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2" r:id="rId11"/>
    <p:sldId id="266" r:id="rId12"/>
    <p:sldId id="273" r:id="rId13"/>
    <p:sldId id="272" r:id="rId14"/>
    <p:sldId id="268" r:id="rId15"/>
    <p:sldId id="270" r:id="rId16"/>
    <p:sldId id="269" r:id="rId17"/>
    <p:sldId id="271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656A9-ED41-4F15-AD1C-2E140AA93FB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50FAB-100A-4B1C-9289-03E778BE5D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2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https://www.blockcerts.org/guide/quick-start.html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D148F-7704-45A7-B2AE-A8F6D8D3BDA2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8416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1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5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8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8995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028700"/>
            <a:ext cx="7632700" cy="2672971"/>
          </a:xfrm>
        </p:spPr>
        <p:txBody>
          <a:bodyPr anchor="ctr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 </a:t>
            </a:r>
            <a:r>
              <a:rPr lang="mr-IN" dirty="0"/>
              <a:t>–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Your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650" y="3876361"/>
            <a:ext cx="7632700" cy="856891"/>
          </a:xfr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Optional Subtitle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19706" y="5758046"/>
            <a:ext cx="1001268" cy="366183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6B8B64E6-62CB-9040-9491-25AD3725E3D6}" type="datetimeFigureOut">
              <a:rPr lang="en-US" smtClean="0">
                <a:solidFill>
                  <a:srgbClr val="FFFFFF"/>
                </a:solidFill>
              </a:rPr>
              <a:pPr/>
              <a:t>9/23/2019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1474" y="5758046"/>
            <a:ext cx="4369526" cy="366183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472" y="5758046"/>
            <a:ext cx="468630" cy="366183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C07712DB-66E0-9F47-B89E-BC82C452AFCC}" type="slidenum">
              <a:rPr lang="en-US" smtClean="0">
                <a:solidFill>
                  <a:srgbClr val="FFFFFF"/>
                </a:solidFill>
              </a:rPr>
              <a:pPr/>
              <a:t>‹Nº›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5" t="-29541" b="-1"/>
          <a:stretch/>
        </p:blipFill>
        <p:spPr>
          <a:xfrm>
            <a:off x="2219706" y="5877985"/>
            <a:ext cx="6924294" cy="633399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5650" y="4905917"/>
            <a:ext cx="7632700" cy="593183"/>
          </a:xfrm>
        </p:spPr>
        <p:txBody>
          <a:bodyPr>
            <a:noAutofit/>
          </a:bodyPr>
          <a:lstStyle>
            <a:lvl1pPr marL="0" indent="0" algn="ctr">
              <a:buNone/>
              <a:defRPr sz="1100" baseline="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Info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06" y="6001014"/>
            <a:ext cx="1647760" cy="49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27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ur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909431"/>
            <a:ext cx="3251796" cy="1102053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Picture Slide </a:t>
            </a:r>
            <a:r>
              <a:rPr lang="mr-IN" dirty="0"/>
              <a:t>–</a:t>
            </a:r>
            <a:r>
              <a:rPr lang="en-US" dirty="0"/>
              <a:t> Replace w/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47875" y="1028354"/>
            <a:ext cx="4240475" cy="48496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5650" y="2252870"/>
            <a:ext cx="3251797" cy="3625113"/>
          </a:xfrm>
        </p:spPr>
        <p:txBody>
          <a:bodyPr>
            <a:normAutofit/>
          </a:bodyPr>
          <a:lstStyle>
            <a:lvl1pPr marL="0" indent="0">
              <a:buNone/>
              <a:defRPr lang="en-US" sz="1800" b="0" i="0" u="none" strike="noStrike" smtClean="0"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z="1800" b="0" i="0" u="none" strike="noStrike" dirty="0">
                <a:solidFill>
                  <a:srgbClr val="414042"/>
                </a:solidFill>
                <a:effectLst/>
                <a:latin typeface="Proxima Nova" charset="0"/>
              </a:rPr>
              <a:t>Image description/slide text goes here. Text size can be 14 or 18 depending on length of content.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64E6-62CB-9040-9491-25AD3725E3D6}" type="datetimeFigureOut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9/23/2019</a:t>
            </a:fld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12DB-66E0-9F47-B89E-BC82C452AFCC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‹Nº›</a:t>
            </a:fld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2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950403"/>
            <a:ext cx="7886700" cy="55519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Basic Content Slide </a:t>
            </a:r>
            <a:r>
              <a:rPr lang="mr-IN" dirty="0"/>
              <a:t>–</a:t>
            </a:r>
            <a:r>
              <a:rPr lang="en-US" dirty="0"/>
              <a:t> Replace w/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604434"/>
            <a:ext cx="7808938" cy="4273551"/>
          </a:xfrm>
        </p:spPr>
        <p:txBody>
          <a:bodyPr anchor="ctr" anchorCtr="0">
            <a:normAutofit/>
          </a:bodyPr>
          <a:lstStyle>
            <a:lvl1pPr>
              <a:defRPr sz="1800">
                <a:solidFill>
                  <a:srgbClr val="414042"/>
                </a:solidFill>
              </a:defRPr>
            </a:lvl1pPr>
            <a:lvl2pPr>
              <a:defRPr sz="1800">
                <a:solidFill>
                  <a:srgbClr val="414042"/>
                </a:solidFill>
              </a:defRPr>
            </a:lvl2pPr>
            <a:lvl3pPr>
              <a:defRPr sz="1800">
                <a:solidFill>
                  <a:srgbClr val="414042"/>
                </a:solidFill>
              </a:defRPr>
            </a:lvl3pPr>
            <a:lvl4pPr>
              <a:defRPr sz="1800">
                <a:solidFill>
                  <a:srgbClr val="414042"/>
                </a:solidFill>
              </a:defRPr>
            </a:lvl4pPr>
            <a:lvl5pPr>
              <a:defRPr sz="1800"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64E6-62CB-9040-9491-25AD3725E3D6}" type="datetimeFigureOut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9/23/2019</a:t>
            </a:fld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12DB-66E0-9F47-B89E-BC82C452AFCC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‹Nº›</a:t>
            </a:fld>
            <a:endParaRPr lang="en-US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840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57" y="2611382"/>
            <a:ext cx="5406887" cy="16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4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7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5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1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9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7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0127-D4C1-418A-9636-137DE91EFE5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2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0127-D4C1-418A-9636-137DE91EFE5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D972-AA09-456C-957A-D5AC3644E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650" y="959722"/>
            <a:ext cx="7632700" cy="55519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650" y="1604434"/>
            <a:ext cx="7632700" cy="42735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01786" y="5898527"/>
            <a:ext cx="1095647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fld id="{6B8B64E6-62CB-9040-9491-25AD3725E3D6}" type="datetimeFigureOut">
              <a:rPr lang="en-US" kern="0" smtClean="0">
                <a:solidFill>
                  <a:srgbClr val="FFFFFF">
                    <a:lumMod val="75000"/>
                  </a:srgbClr>
                </a:solidFill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9/23/2019</a:t>
            </a:fld>
            <a:endParaRPr lang="en-US" kern="0">
              <a:solidFill>
                <a:srgbClr val="FFFFFF">
                  <a:lumMod val="75000"/>
                </a:srgbClr>
              </a:solidFill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4873" y="5898527"/>
            <a:ext cx="4274274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endParaRPr lang="en-US" kern="0">
              <a:solidFill>
                <a:srgbClr val="FFFFFF">
                  <a:lumMod val="75000"/>
                </a:srgbClr>
              </a:solidFill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8022" y="5898527"/>
            <a:ext cx="625385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fld id="{C07712DB-66E0-9F47-B89E-BC82C452AFCC}" type="slidenum">
              <a:rPr lang="en-US" kern="0" smtClean="0">
                <a:solidFill>
                  <a:srgbClr val="FFFFFF">
                    <a:lumMod val="75000"/>
                  </a:srgbClr>
                </a:solidFill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‹Nº›</a:t>
            </a:fld>
            <a:endParaRPr lang="en-US" kern="0">
              <a:solidFill>
                <a:srgbClr val="FFFFFF">
                  <a:lumMod val="75000"/>
                </a:srgbClr>
              </a:solidFill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8" t="-7251" b="2"/>
          <a:stretch/>
        </p:blipFill>
        <p:spPr>
          <a:xfrm>
            <a:off x="2146852" y="6001014"/>
            <a:ext cx="6997148" cy="4971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08" y="6001014"/>
            <a:ext cx="1647757" cy="49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9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14042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414042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777" userDrawn="1">
          <p15:clr>
            <a:srgbClr val="F26B43"/>
          </p15:clr>
        </p15:guide>
        <p15:guide id="2" pos="476" userDrawn="1">
          <p15:clr>
            <a:srgbClr val="F26B43"/>
          </p15:clr>
        </p15:guide>
        <p15:guide id="3" orient="horz" pos="486" userDrawn="1">
          <p15:clr>
            <a:srgbClr val="F26B43"/>
          </p15:clr>
        </p15:guide>
        <p15:guide id="4" pos="5284" userDrawn="1">
          <p15:clr>
            <a:srgbClr val="F26B43"/>
          </p15:clr>
        </p15:guide>
        <p15:guide id="5" orient="horz" pos="75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credentials.mit.edu/" TargetMode="External"/><Relationship Id="rId2" Type="http://schemas.openxmlformats.org/officeDocument/2006/relationships/hyperlink" Target="https://www.blockcerts.org/gui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badges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ckcerts.org/guide/quick-star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erts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Certificados Digitales para Entidades Publicas con </a:t>
            </a:r>
            <a:r>
              <a:rPr lang="es-CO" dirty="0" err="1" smtClean="0"/>
              <a:t>Blockchain</a:t>
            </a:r>
            <a:endParaRPr lang="en-U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933056"/>
            <a:ext cx="279654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5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Estructura del proyecto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dirty="0" smtClean="0"/>
              <a:t>Explorar </a:t>
            </a:r>
            <a:r>
              <a:rPr lang="es-CO" dirty="0"/>
              <a:t>el tipo de certificados emitidos por entidades públicas para tener unos marcos de referencia.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 smtClean="0"/>
              <a:t>Definir </a:t>
            </a:r>
            <a:r>
              <a:rPr lang="es-CO" dirty="0" smtClean="0"/>
              <a:t>Estándar (</a:t>
            </a:r>
            <a:r>
              <a:rPr lang="es-CO" dirty="0" err="1" smtClean="0"/>
              <a:t>Cert-Schema</a:t>
            </a:r>
            <a:r>
              <a:rPr lang="es-CO" dirty="0" smtClean="0"/>
              <a:t>) con identificador único para diferentes </a:t>
            </a:r>
            <a:r>
              <a:rPr lang="es-CO" dirty="0" err="1" smtClean="0"/>
              <a:t>blockchain</a:t>
            </a:r>
            <a:r>
              <a:rPr lang="es-CO" dirty="0" smtClean="0"/>
              <a:t> (</a:t>
            </a:r>
            <a:r>
              <a:rPr lang="es-CO" dirty="0" err="1" smtClean="0"/>
              <a:t>Abstraction-Schema</a:t>
            </a:r>
            <a:r>
              <a:rPr lang="es-CO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 smtClean="0"/>
              <a:t>POC, </a:t>
            </a:r>
            <a:r>
              <a:rPr lang="es-CO" dirty="0" err="1" smtClean="0"/>
              <a:t>Composer</a:t>
            </a:r>
            <a:r>
              <a:rPr lang="es-CO" dirty="0" smtClean="0"/>
              <a:t> Business Network </a:t>
            </a:r>
            <a:r>
              <a:rPr lang="es-CO" dirty="0" err="1" smtClean="0"/>
              <a:t>Application</a:t>
            </a:r>
            <a:r>
              <a:rPr lang="es-CO" dirty="0" smtClean="0"/>
              <a:t> </a:t>
            </a:r>
            <a:r>
              <a:rPr lang="es-CO" dirty="0" smtClean="0"/>
              <a:t>(emisión </a:t>
            </a:r>
            <a:r>
              <a:rPr lang="es-CO" dirty="0" smtClean="0"/>
              <a:t>y </a:t>
            </a:r>
            <a:r>
              <a:rPr lang="es-CO" dirty="0" smtClean="0"/>
              <a:t>validación) </a:t>
            </a:r>
            <a:r>
              <a:rPr lang="es-CO" dirty="0" smtClean="0"/>
              <a:t>para </a:t>
            </a:r>
            <a:r>
              <a:rPr lang="es-CO" dirty="0" err="1" smtClean="0"/>
              <a:t>Blockchain</a:t>
            </a:r>
            <a:r>
              <a:rPr lang="es-CO" dirty="0" smtClean="0"/>
              <a:t> </a:t>
            </a:r>
            <a:r>
              <a:rPr lang="es-CO" dirty="0" err="1" smtClean="0"/>
              <a:t>permisionada</a:t>
            </a:r>
            <a:r>
              <a:rPr lang="es-CO" dirty="0" smtClean="0"/>
              <a:t>. Cerrado, pero una primera aproximación al proceso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 smtClean="0"/>
              <a:t>Experiencia de usuario y diseño de interfaces para la emisión y el validador universal.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 smtClean="0"/>
              <a:t>Aplicación </a:t>
            </a:r>
            <a:r>
              <a:rPr lang="es-CO" dirty="0" err="1" smtClean="0"/>
              <a:t>Frontend</a:t>
            </a:r>
            <a:r>
              <a:rPr lang="es-CO" dirty="0" smtClean="0"/>
              <a:t> basada en </a:t>
            </a:r>
            <a:r>
              <a:rPr lang="es-CO" dirty="0" err="1" smtClean="0"/>
              <a:t>Composer</a:t>
            </a:r>
            <a:r>
              <a:rPr lang="es-CO" dirty="0" smtClean="0"/>
              <a:t> y </a:t>
            </a:r>
            <a:r>
              <a:rPr lang="es-CO" dirty="0" err="1" smtClean="0"/>
              <a:t>Fabric</a:t>
            </a:r>
            <a:r>
              <a:rPr lang="es-CO" dirty="0" smtClean="0"/>
              <a:t> para emisión.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 smtClean="0"/>
              <a:t>Propuesta de red </a:t>
            </a:r>
            <a:r>
              <a:rPr lang="es-CO" dirty="0" err="1" smtClean="0"/>
              <a:t>permisionada</a:t>
            </a:r>
            <a:r>
              <a:rPr lang="es-CO" dirty="0" smtClean="0"/>
              <a:t> </a:t>
            </a:r>
            <a:r>
              <a:rPr lang="es-CO" dirty="0" err="1" smtClean="0"/>
              <a:t>Hyperledger</a:t>
            </a:r>
            <a:r>
              <a:rPr lang="es-CO" dirty="0" smtClean="0"/>
              <a:t> </a:t>
            </a:r>
            <a:r>
              <a:rPr lang="es-CO" dirty="0" err="1" smtClean="0"/>
              <a:t>Fabric</a:t>
            </a:r>
            <a:r>
              <a:rPr lang="es-CO" dirty="0" smtClean="0"/>
              <a:t> para entidades publicas, </a:t>
            </a:r>
            <a:r>
              <a:rPr lang="es-CO" dirty="0" err="1" smtClean="0"/>
              <a:t>testnet</a:t>
            </a:r>
            <a:r>
              <a:rPr lang="es-CO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 smtClean="0"/>
              <a:t>Validador universal en </a:t>
            </a:r>
            <a:r>
              <a:rPr lang="es-CO" dirty="0" err="1" smtClean="0"/>
              <a:t>python</a:t>
            </a:r>
            <a:r>
              <a:rPr lang="es-CO" dirty="0" smtClean="0"/>
              <a:t> (BTC, ETH, </a:t>
            </a:r>
            <a:r>
              <a:rPr lang="es-CO" dirty="0" err="1" smtClean="0"/>
              <a:t>Hyperledger</a:t>
            </a:r>
            <a:r>
              <a:rPr lang="es-CO" dirty="0" smtClean="0"/>
              <a:t> </a:t>
            </a:r>
            <a:r>
              <a:rPr lang="es-CO" dirty="0" err="1" smtClean="0"/>
              <a:t>Fabric</a:t>
            </a:r>
            <a:r>
              <a:rPr lang="es-CO" dirty="0" smtClean="0"/>
              <a:t>, </a:t>
            </a:r>
            <a:r>
              <a:rPr lang="es-CO" dirty="0" err="1" smtClean="0"/>
              <a:t>Sawthooth</a:t>
            </a:r>
            <a:r>
              <a:rPr lang="es-CO" dirty="0" smtClean="0"/>
              <a:t>,…)</a:t>
            </a:r>
          </a:p>
          <a:p>
            <a:pPr marL="514350" indent="-514350">
              <a:buFont typeface="+mj-lt"/>
              <a:buAutoNum type="arabicPeriod"/>
            </a:pPr>
            <a:endParaRPr lang="es-CO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9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Proceso de emisión de un certificado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85590"/>
            <a:ext cx="7776863" cy="4865089"/>
          </a:xfrm>
        </p:spPr>
      </p:pic>
    </p:spTree>
    <p:extLst>
      <p:ext uri="{BB962C8B-B14F-4D97-AF65-F5344CB8AC3E}">
        <p14:creationId xmlns:p14="http://schemas.microsoft.com/office/powerpoint/2010/main" val="163324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Experiencia de </a:t>
            </a:r>
            <a:r>
              <a:rPr lang="es-CO" dirty="0" smtClean="0"/>
              <a:t>Usuario y diseño de las interfaces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Diseño </a:t>
            </a:r>
            <a:r>
              <a:rPr lang="es-CO" dirty="0"/>
              <a:t>limpio, con tipografía y elementos visuales que </a:t>
            </a:r>
            <a:r>
              <a:rPr lang="es-CO" dirty="0" smtClean="0"/>
              <a:t>se complementan </a:t>
            </a:r>
            <a:r>
              <a:rPr lang="es-CO" dirty="0"/>
              <a:t>y responden a los parámetros visuales dispuestos por </a:t>
            </a:r>
            <a:r>
              <a:rPr lang="es-CO" dirty="0" smtClean="0"/>
              <a:t>las entidades </a:t>
            </a:r>
            <a:r>
              <a:rPr lang="es-CO" dirty="0"/>
              <a:t>para formularios que recolectan información y </a:t>
            </a:r>
            <a:r>
              <a:rPr lang="es-CO" dirty="0" smtClean="0"/>
              <a:t>adaptable a </a:t>
            </a:r>
            <a:r>
              <a:rPr lang="es-CO" dirty="0"/>
              <a:t>la </a:t>
            </a:r>
            <a:r>
              <a:rPr lang="es-CO" dirty="0" smtClean="0"/>
              <a:t>identidad visual </a:t>
            </a:r>
            <a:r>
              <a:rPr lang="es-CO" dirty="0"/>
              <a:t>de las mismas</a:t>
            </a:r>
            <a:r>
              <a:rPr lang="es-CO" dirty="0" smtClean="0"/>
              <a:t>.</a:t>
            </a:r>
          </a:p>
          <a:p>
            <a:r>
              <a:rPr lang="es-CO" dirty="0" smtClean="0"/>
              <a:t>Emisión</a:t>
            </a:r>
            <a:r>
              <a:rPr lang="es-CO" dirty="0" smtClean="0"/>
              <a:t>: </a:t>
            </a:r>
            <a:r>
              <a:rPr lang="es-CO" dirty="0"/>
              <a:t>enfoque en equipos </a:t>
            </a:r>
            <a:r>
              <a:rPr lang="es-CO" dirty="0" smtClean="0"/>
              <a:t>de escritorio </a:t>
            </a:r>
            <a:r>
              <a:rPr lang="es-CO" dirty="0"/>
              <a:t>(desktop</a:t>
            </a:r>
            <a:r>
              <a:rPr lang="es-CO" dirty="0" smtClean="0"/>
              <a:t>).</a:t>
            </a:r>
          </a:p>
          <a:p>
            <a:r>
              <a:rPr lang="es-CO" dirty="0" smtClean="0"/>
              <a:t>Verificación</a:t>
            </a:r>
            <a:r>
              <a:rPr lang="es-CO" dirty="0" smtClean="0"/>
              <a:t>: </a:t>
            </a:r>
            <a:r>
              <a:rPr lang="es-CO" i="1" dirty="0" err="1"/>
              <a:t>first</a:t>
            </a:r>
            <a:r>
              <a:rPr lang="es-CO" i="1" dirty="0"/>
              <a:t> </a:t>
            </a:r>
            <a:r>
              <a:rPr lang="es-CO" i="1" dirty="0" err="1"/>
              <a:t>mobile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1198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Arquitectura aplicación Emisor red </a:t>
            </a:r>
            <a:r>
              <a:rPr lang="es-CO" dirty="0" err="1" smtClean="0"/>
              <a:t>permisionada</a:t>
            </a:r>
            <a:endParaRPr lang="en-U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8193638" cy="4320480"/>
          </a:xfrm>
        </p:spPr>
      </p:pic>
    </p:spTree>
    <p:extLst>
      <p:ext uri="{BB962C8B-B14F-4D97-AF65-F5344CB8AC3E}">
        <p14:creationId xmlns:p14="http://schemas.microsoft.com/office/powerpoint/2010/main" val="293647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Arquitectura aplicación Validador General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62" y="1600200"/>
            <a:ext cx="4894676" cy="4525963"/>
          </a:xfrm>
        </p:spPr>
      </p:pic>
    </p:spTree>
    <p:extLst>
      <p:ext uri="{BB962C8B-B14F-4D97-AF65-F5344CB8AC3E}">
        <p14:creationId xmlns:p14="http://schemas.microsoft.com/office/powerpoint/2010/main" val="106946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Arquitectura red </a:t>
            </a:r>
            <a:r>
              <a:rPr lang="es-CO" dirty="0" err="1" smtClean="0"/>
              <a:t>permisionada</a:t>
            </a:r>
            <a:r>
              <a:rPr lang="es-CO" dirty="0" smtClean="0"/>
              <a:t> entidades publicas (escalable)</a:t>
            </a:r>
            <a:endParaRPr lang="en-U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29600" cy="5325071"/>
          </a:xfrm>
        </p:spPr>
      </p:pic>
    </p:spTree>
    <p:extLst>
      <p:ext uri="{BB962C8B-B14F-4D97-AF65-F5344CB8AC3E}">
        <p14:creationId xmlns:p14="http://schemas.microsoft.com/office/powerpoint/2010/main" val="67715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Componentes </a:t>
            </a:r>
            <a:r>
              <a:rPr lang="es-CO" dirty="0" smtClean="0"/>
              <a:t>de </a:t>
            </a:r>
            <a:r>
              <a:rPr lang="es-CO" dirty="0" smtClean="0"/>
              <a:t>proyectos anteriores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err="1" smtClean="0"/>
              <a:t>Schema</a:t>
            </a:r>
            <a:r>
              <a:rPr lang="es-CO" dirty="0" smtClean="0"/>
              <a:t> </a:t>
            </a:r>
            <a:r>
              <a:rPr lang="es-CO" dirty="0" err="1" smtClean="0"/>
              <a:t>Blockcert</a:t>
            </a:r>
            <a:endParaRPr lang="es-CO" dirty="0" smtClean="0"/>
          </a:p>
          <a:p>
            <a:r>
              <a:rPr lang="es-CO" dirty="0" err="1" smtClean="0"/>
              <a:t>Emision</a:t>
            </a:r>
            <a:r>
              <a:rPr lang="es-CO" dirty="0" smtClean="0"/>
              <a:t> (</a:t>
            </a:r>
            <a:r>
              <a:rPr lang="es-CO" dirty="0" err="1" smtClean="0"/>
              <a:t>Hyperledger</a:t>
            </a:r>
            <a:r>
              <a:rPr lang="es-CO" dirty="0" smtClean="0"/>
              <a:t>), </a:t>
            </a:r>
            <a:r>
              <a:rPr lang="es-CO" dirty="0" err="1" smtClean="0"/>
              <a:t>Js</a:t>
            </a:r>
            <a:r>
              <a:rPr lang="es-CO" dirty="0" smtClean="0"/>
              <a:t> </a:t>
            </a:r>
          </a:p>
          <a:p>
            <a:r>
              <a:rPr lang="es-CO" dirty="0" err="1" smtClean="0"/>
              <a:t>Validacion</a:t>
            </a:r>
            <a:r>
              <a:rPr lang="es-CO" dirty="0" smtClean="0"/>
              <a:t> (</a:t>
            </a:r>
            <a:r>
              <a:rPr lang="es-CO" dirty="0" err="1" smtClean="0"/>
              <a:t>Hyperledger</a:t>
            </a:r>
            <a:r>
              <a:rPr lang="es-CO" dirty="0" smtClean="0"/>
              <a:t>), </a:t>
            </a:r>
            <a:r>
              <a:rPr lang="es-CO" dirty="0" err="1" smtClean="0"/>
              <a:t>Js</a:t>
            </a:r>
            <a:endParaRPr lang="es-CO" dirty="0" smtClean="0"/>
          </a:p>
          <a:p>
            <a:r>
              <a:rPr lang="es-CO" dirty="0" smtClean="0"/>
              <a:t>Repositorios</a:t>
            </a:r>
          </a:p>
          <a:p>
            <a:pPr lvl="1"/>
            <a:r>
              <a:rPr lang="es-CO" dirty="0" smtClean="0"/>
              <a:t>BNA: </a:t>
            </a:r>
            <a:r>
              <a:rPr lang="es-CO" dirty="0" err="1" smtClean="0"/>
              <a:t>blockdegree</a:t>
            </a:r>
            <a:r>
              <a:rPr lang="es-CO" dirty="0" smtClean="0"/>
              <a:t>, </a:t>
            </a:r>
            <a:r>
              <a:rPr lang="es-CO" dirty="0" err="1" smtClean="0"/>
              <a:t>casaur</a:t>
            </a:r>
            <a:endParaRPr lang="es-CO" dirty="0" smtClean="0"/>
          </a:p>
          <a:p>
            <a:pPr lvl="1"/>
            <a:r>
              <a:rPr lang="es-CO" dirty="0" err="1" smtClean="0"/>
              <a:t>Frontend</a:t>
            </a:r>
            <a:r>
              <a:rPr lang="es-CO" dirty="0" smtClean="0"/>
              <a:t>: </a:t>
            </a:r>
            <a:r>
              <a:rPr lang="es-CO" dirty="0" err="1" smtClean="0"/>
              <a:t>blockdegree-frontend</a:t>
            </a:r>
            <a:r>
              <a:rPr lang="es-CO" dirty="0" smtClean="0"/>
              <a:t>, </a:t>
            </a:r>
            <a:r>
              <a:rPr lang="es-CO" dirty="0" err="1" smtClean="0"/>
              <a:t>casaur-frontend</a:t>
            </a:r>
            <a:endParaRPr lang="es-CO" dirty="0" smtClean="0"/>
          </a:p>
          <a:p>
            <a:r>
              <a:rPr lang="es-CO" dirty="0" smtClean="0"/>
              <a:t>Validador general posibles ideas (Python)</a:t>
            </a:r>
          </a:p>
          <a:p>
            <a:pPr lvl="1"/>
            <a:r>
              <a:rPr lang="es-CO" dirty="0" err="1" smtClean="0"/>
              <a:t>blockchain-certificates</a:t>
            </a:r>
            <a:r>
              <a:rPr lang="es-CO" dirty="0" smtClean="0"/>
              <a:t>/</a:t>
            </a:r>
            <a:r>
              <a:rPr lang="es-CO" dirty="0" err="1" smtClean="0"/>
              <a:t>cert-verifier</a:t>
            </a:r>
            <a:r>
              <a:rPr lang="es-CO" dirty="0" smtClean="0"/>
              <a:t>, </a:t>
            </a:r>
            <a:r>
              <a:rPr lang="es-CO" dirty="0" err="1" smtClean="0"/>
              <a:t>bforos-wrapper</a:t>
            </a:r>
            <a:r>
              <a:rPr lang="es-CO" dirty="0" smtClean="0"/>
              <a:t>, IPFS-</a:t>
            </a:r>
            <a:r>
              <a:rPr lang="es-CO" dirty="0" err="1" smtClean="0"/>
              <a:t>Hyperledger</a:t>
            </a:r>
            <a:r>
              <a:rPr lang="es-CO" dirty="0" smtClean="0"/>
              <a:t>-</a:t>
            </a:r>
            <a:r>
              <a:rPr lang="es-CO" dirty="0" err="1" smtClean="0"/>
              <a:t>Integration</a:t>
            </a:r>
            <a:r>
              <a:rPr lang="es-CO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4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Tipos de certificados sector publico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4000" dirty="0" smtClean="0"/>
              <a:t>Procuraduría Antecedentes Disciplinarios.</a:t>
            </a:r>
          </a:p>
          <a:p>
            <a:r>
              <a:rPr lang="es-CO" sz="4000" dirty="0" err="1" smtClean="0"/>
              <a:t>Invima</a:t>
            </a:r>
            <a:r>
              <a:rPr lang="es-CO" sz="4000" dirty="0" smtClean="0"/>
              <a:t> Registro Sanitario.</a:t>
            </a:r>
          </a:p>
          <a:p>
            <a:r>
              <a:rPr lang="es-CO" sz="4000" dirty="0" smtClean="0"/>
              <a:t>Certificado de la TRM </a:t>
            </a:r>
            <a:r>
              <a:rPr lang="es-CO" sz="4000" dirty="0" err="1" smtClean="0"/>
              <a:t>Superfinanciera</a:t>
            </a:r>
            <a:r>
              <a:rPr lang="es-CO" sz="4000" dirty="0" smtClean="0"/>
              <a:t> (validador).</a:t>
            </a:r>
          </a:p>
          <a:p>
            <a:r>
              <a:rPr lang="es-CO" sz="4000" dirty="0" smtClean="0"/>
              <a:t>Contratos </a:t>
            </a:r>
            <a:r>
              <a:rPr lang="es-CO" sz="4000" dirty="0" err="1" smtClean="0"/>
              <a:t>MinSalud</a:t>
            </a:r>
            <a:r>
              <a:rPr lang="es-CO" sz="4000" dirty="0" smtClean="0"/>
              <a:t> (validador)</a:t>
            </a:r>
          </a:p>
          <a:p>
            <a:endParaRPr lang="es-CO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324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 smtClean="0">
                <a:solidFill>
                  <a:srgbClr val="FF0000"/>
                </a:solidFill>
                <a:latin typeface="Arial"/>
              </a:rPr>
              <a:t>Business Network</a:t>
            </a:r>
            <a:r>
              <a:rPr lang="en-US" sz="4400" spc="-1" dirty="0" smtClean="0">
                <a:latin typeface="Arial"/>
              </a:rPr>
              <a:t>, </a:t>
            </a:r>
          </a:p>
          <a:p>
            <a:pPr algn="ctr"/>
            <a:r>
              <a:rPr lang="en-US" sz="4400" spc="-1" dirty="0" err="1" smtClean="0"/>
              <a:t>picert.bna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97520" y="2405520"/>
            <a:ext cx="912600" cy="746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spc="-1" dirty="0" smtClean="0">
                <a:latin typeface="Arial"/>
              </a:rPr>
              <a:t>admin</a:t>
            </a:r>
            <a:endParaRPr lang="en-US" sz="1400" spc="-1" dirty="0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2088470" y="2405520"/>
            <a:ext cx="3234960" cy="1244160"/>
          </a:xfrm>
          <a:custGeom>
            <a:avLst/>
            <a:gdLst/>
            <a:ahLst/>
            <a:cxnLst/>
            <a:rect l="0" t="0" r="r" b="b"/>
            <a:pathLst>
              <a:path w="8988" h="6913">
                <a:moveTo>
                  <a:pt x="2246" y="0"/>
                </a:moveTo>
                <a:lnTo>
                  <a:pt x="8987" y="0"/>
                </a:lnTo>
                <a:lnTo>
                  <a:pt x="6740" y="6912"/>
                </a:lnTo>
                <a:lnTo>
                  <a:pt x="0" y="6912"/>
                </a:lnTo>
                <a:lnTo>
                  <a:pt x="224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s-CO" sz="1600" spc="-1" dirty="0" err="1" smtClean="0">
                <a:latin typeface="Arial"/>
              </a:rPr>
              <a:t>issue</a:t>
            </a:r>
            <a:endParaRPr lang="en-US" sz="1600" b="0" strike="noStrike" spc="-1" dirty="0">
              <a:latin typeface="Arial"/>
            </a:endParaRPr>
          </a:p>
          <a:p>
            <a:pPr algn="ctr"/>
            <a:r>
              <a:rPr lang="en-US" sz="1600" b="0" strike="noStrike" spc="-1" dirty="0" smtClean="0">
                <a:latin typeface="Arial"/>
              </a:rPr>
              <a:t>       </a:t>
            </a:r>
            <a:r>
              <a:rPr lang="en-US" sz="1600" spc="-1" dirty="0" smtClean="0">
                <a:latin typeface="Arial"/>
              </a:rPr>
              <a:t> verify     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46" name="TextShape 4"/>
          <p:cNvSpPr txBox="1"/>
          <p:nvPr/>
        </p:nvSpPr>
        <p:spPr>
          <a:xfrm>
            <a:off x="3234960" y="2073600"/>
            <a:ext cx="2156760" cy="32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40" b="0" strike="noStrike" spc="-1">
                <a:latin typeface="Arial"/>
              </a:rPr>
              <a:t>Smart Contracts</a:t>
            </a:r>
          </a:p>
        </p:txBody>
      </p:sp>
      <p:sp>
        <p:nvSpPr>
          <p:cNvPr id="147" name="CustomShape 5"/>
          <p:cNvSpPr/>
          <p:nvPr/>
        </p:nvSpPr>
        <p:spPr>
          <a:xfrm>
            <a:off x="3204859" y="4647640"/>
            <a:ext cx="414720" cy="414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6"/>
          <p:cNvSpPr/>
          <p:nvPr/>
        </p:nvSpPr>
        <p:spPr>
          <a:xfrm>
            <a:off x="3027600" y="4782420"/>
            <a:ext cx="414720" cy="414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7"/>
          <p:cNvSpPr/>
          <p:nvPr/>
        </p:nvSpPr>
        <p:spPr>
          <a:xfrm>
            <a:off x="2887896" y="4903588"/>
            <a:ext cx="414720" cy="414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8"/>
          <p:cNvSpPr/>
          <p:nvPr/>
        </p:nvSpPr>
        <p:spPr>
          <a:xfrm>
            <a:off x="2680536" y="5065062"/>
            <a:ext cx="414720" cy="414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TextShape 9"/>
          <p:cNvSpPr txBox="1"/>
          <p:nvPr/>
        </p:nvSpPr>
        <p:spPr>
          <a:xfrm>
            <a:off x="3467250" y="5623355"/>
            <a:ext cx="1410120" cy="32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40" b="0" strike="noStrike" spc="-1" dirty="0">
                <a:latin typeface="Arial"/>
              </a:rPr>
              <a:t>Ledger</a:t>
            </a:r>
          </a:p>
        </p:txBody>
      </p:sp>
      <p:sp>
        <p:nvSpPr>
          <p:cNvPr id="152" name="CustomShape 10"/>
          <p:cNvSpPr/>
          <p:nvPr/>
        </p:nvSpPr>
        <p:spPr>
          <a:xfrm>
            <a:off x="5391720" y="2505945"/>
            <a:ext cx="1753189" cy="2973837"/>
          </a:xfrm>
          <a:custGeom>
            <a:avLst/>
            <a:gdLst/>
            <a:ahLst/>
            <a:cxnLst/>
            <a:rect l="0" t="0" r="r" b="b"/>
            <a:pathLst>
              <a:path w="5300" h="4841">
                <a:moveTo>
                  <a:pt x="806" y="0"/>
                </a:moveTo>
                <a:cubicBezTo>
                  <a:pt x="403" y="0"/>
                  <a:pt x="0" y="403"/>
                  <a:pt x="0" y="806"/>
                </a:cubicBezTo>
                <a:lnTo>
                  <a:pt x="0" y="4033"/>
                </a:lnTo>
                <a:cubicBezTo>
                  <a:pt x="0" y="4436"/>
                  <a:pt x="403" y="4840"/>
                  <a:pt x="806" y="4840"/>
                </a:cubicBezTo>
                <a:lnTo>
                  <a:pt x="4493" y="4840"/>
                </a:lnTo>
                <a:cubicBezTo>
                  <a:pt x="4896" y="4840"/>
                  <a:pt x="5299" y="4436"/>
                  <a:pt x="5299" y="4033"/>
                </a:cubicBezTo>
                <a:lnTo>
                  <a:pt x="5299" y="806"/>
                </a:lnTo>
                <a:cubicBezTo>
                  <a:pt x="5299" y="403"/>
                  <a:pt x="4896" y="0"/>
                  <a:pt x="4493" y="0"/>
                </a:cubicBezTo>
                <a:lnTo>
                  <a:pt x="80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endParaRPr lang="en-US" sz="1600" b="0" strike="noStrike" spc="-1" dirty="0" smtClean="0">
              <a:latin typeface="Arial"/>
            </a:endParaRPr>
          </a:p>
          <a:p>
            <a:pPr algn="ctr"/>
            <a:r>
              <a:rPr lang="en-US" sz="1600" spc="-1" dirty="0" smtClean="0">
                <a:latin typeface="Arial"/>
              </a:rPr>
              <a:t>Cert-Schema</a:t>
            </a:r>
            <a:r>
              <a:rPr lang="en-US" sz="1600" b="0" strike="noStrike" spc="-1" dirty="0" smtClean="0">
                <a:latin typeface="Arial"/>
              </a:rPr>
              <a:t> </a:t>
            </a:r>
            <a:endParaRPr lang="en-US" sz="1600" b="0" strike="noStrike" spc="-1" dirty="0" smtClean="0">
              <a:latin typeface="Arial"/>
            </a:endParaRPr>
          </a:p>
          <a:p>
            <a:pPr algn="ctr"/>
            <a:r>
              <a:rPr lang="en-US" sz="1600" b="0" strike="noStrike" spc="-1" dirty="0" smtClean="0">
                <a:latin typeface="Arial"/>
              </a:rPr>
              <a:t>(</a:t>
            </a:r>
            <a:r>
              <a:rPr lang="en-US" sz="1600" b="0" strike="noStrike" spc="-1" dirty="0">
                <a:latin typeface="Arial"/>
              </a:rPr>
              <a:t>asset </a:t>
            </a:r>
            <a:r>
              <a:rPr lang="en-US" sz="1600" b="0" strike="noStrike" spc="-1" dirty="0" smtClean="0">
                <a:latin typeface="Arial"/>
              </a:rPr>
              <a:t>1)</a:t>
            </a:r>
          </a:p>
          <a:p>
            <a:pPr algn="ctr"/>
            <a:r>
              <a:rPr lang="en-US" sz="1600" spc="-1" dirty="0" err="1" smtClean="0">
                <a:latin typeface="Arial"/>
              </a:rPr>
              <a:t>certId</a:t>
            </a:r>
            <a:r>
              <a:rPr lang="en-US" sz="1600" spc="-1" dirty="0" smtClean="0">
                <a:latin typeface="Arial"/>
              </a:rPr>
              <a:t>,</a:t>
            </a:r>
            <a:endParaRPr lang="en-US" sz="1600" spc="-1" dirty="0" smtClean="0">
              <a:latin typeface="Arial"/>
            </a:endParaRPr>
          </a:p>
          <a:p>
            <a:pPr algn="ctr"/>
            <a:r>
              <a:rPr lang="en-US" sz="1600" spc="-1" dirty="0" smtClean="0">
                <a:solidFill>
                  <a:schemeClr val="accent4">
                    <a:lumMod val="75000"/>
                  </a:schemeClr>
                </a:solidFill>
                <a:latin typeface="Arial"/>
              </a:rPr>
              <a:t>Admin,</a:t>
            </a:r>
            <a:endParaRPr lang="en-US" sz="1600" b="0" strike="noStrike" spc="-1" dirty="0">
              <a:solidFill>
                <a:schemeClr val="accent4">
                  <a:lumMod val="75000"/>
                </a:schemeClr>
              </a:solidFill>
              <a:latin typeface="Arial"/>
            </a:endParaRPr>
          </a:p>
          <a:p>
            <a:pPr algn="ctr"/>
            <a:r>
              <a:rPr lang="en-US" sz="1600" spc="-1" dirty="0" smtClean="0">
                <a:solidFill>
                  <a:schemeClr val="accent4">
                    <a:lumMod val="75000"/>
                  </a:schemeClr>
                </a:solidFill>
                <a:latin typeface="Arial"/>
              </a:rPr>
              <a:t>message { no /</a:t>
            </a:r>
          </a:p>
          <a:p>
            <a:pPr algn="ctr"/>
            <a:r>
              <a:rPr lang="en-US" sz="1600" spc="-1" dirty="0" err="1">
                <a:solidFill>
                  <a:schemeClr val="accent4">
                    <a:lumMod val="75000"/>
                  </a:schemeClr>
                </a:solidFill>
                <a:latin typeface="Arial"/>
              </a:rPr>
              <a:t>e</a:t>
            </a:r>
            <a:r>
              <a:rPr lang="en-US" sz="1600" spc="-1" dirty="0" err="1" smtClean="0">
                <a:solidFill>
                  <a:schemeClr val="accent4">
                    <a:lumMod val="75000"/>
                  </a:schemeClr>
                </a:solidFill>
                <a:latin typeface="Arial"/>
              </a:rPr>
              <a:t>structurado</a:t>
            </a:r>
            <a:r>
              <a:rPr lang="en-US" sz="1600" spc="-1" dirty="0" smtClean="0">
                <a:solidFill>
                  <a:schemeClr val="accent4">
                    <a:lumMod val="75000"/>
                  </a:schemeClr>
                </a:solidFill>
                <a:latin typeface="Arial"/>
              </a:rPr>
              <a:t>}, </a:t>
            </a:r>
            <a:endParaRPr lang="en-US" sz="1600" spc="-1" dirty="0" smtClean="0">
              <a:solidFill>
                <a:schemeClr val="accent4">
                  <a:lumMod val="75000"/>
                </a:schemeClr>
              </a:solidFill>
              <a:latin typeface="Arial"/>
            </a:endParaRPr>
          </a:p>
          <a:p>
            <a:pPr algn="ctr"/>
            <a:r>
              <a:rPr lang="en-US" sz="1600" spc="-1" dirty="0" smtClean="0">
                <a:solidFill>
                  <a:srgbClr val="7030A0"/>
                </a:solidFill>
                <a:latin typeface="Arial"/>
              </a:rPr>
              <a:t>issuer{</a:t>
            </a:r>
            <a:r>
              <a:rPr lang="en-US" sz="1600" spc="-1" dirty="0" err="1" smtClean="0">
                <a:solidFill>
                  <a:srgbClr val="7030A0"/>
                </a:solidFill>
                <a:latin typeface="Arial"/>
              </a:rPr>
              <a:t>id,type</a:t>
            </a:r>
            <a:r>
              <a:rPr lang="en-US" sz="1600" spc="-1" dirty="0" smtClean="0">
                <a:solidFill>
                  <a:srgbClr val="7030A0"/>
                </a:solidFill>
                <a:latin typeface="Arial"/>
              </a:rPr>
              <a:t>.</a:t>
            </a:r>
          </a:p>
          <a:p>
            <a:pPr algn="ctr"/>
            <a:r>
              <a:rPr lang="en-US" sz="1600" spc="-1" dirty="0" smtClean="0">
                <a:solidFill>
                  <a:srgbClr val="7030A0"/>
                </a:solidFill>
                <a:latin typeface="Arial"/>
              </a:rPr>
              <a:t>name, image </a:t>
            </a:r>
          </a:p>
          <a:p>
            <a:pPr algn="ctr"/>
            <a:r>
              <a:rPr lang="en-US" sz="1600" spc="-1" dirty="0" err="1" smtClean="0">
                <a:solidFill>
                  <a:srgbClr val="7030A0"/>
                </a:solidFill>
                <a:latin typeface="Arial"/>
              </a:rPr>
              <a:t>signatureL</a:t>
            </a:r>
            <a:r>
              <a:rPr lang="en-US" sz="1600" spc="-1" dirty="0" smtClean="0">
                <a:solidFill>
                  <a:srgbClr val="7030A0"/>
                </a:solidFill>
                <a:latin typeface="Arial"/>
              </a:rPr>
              <a:t>{..}},</a:t>
            </a:r>
            <a:endParaRPr lang="en-US" sz="1600" spc="-1" dirty="0" smtClean="0">
              <a:solidFill>
                <a:srgbClr val="7030A0"/>
              </a:solidFill>
              <a:latin typeface="Arial"/>
            </a:endParaRPr>
          </a:p>
          <a:p>
            <a:pPr algn="ctr"/>
            <a:r>
              <a:rPr lang="en-US" sz="1600" spc="-1" dirty="0" smtClean="0">
                <a:solidFill>
                  <a:schemeClr val="accent4">
                    <a:lumMod val="75000"/>
                  </a:schemeClr>
                </a:solidFill>
                <a:latin typeface="Arial"/>
              </a:rPr>
              <a:t>@context.</a:t>
            </a:r>
            <a:endParaRPr lang="en-US" sz="1600" b="0" strike="noStrike" spc="-1" dirty="0" smtClean="0">
              <a:solidFill>
                <a:schemeClr val="accent4">
                  <a:lumMod val="75000"/>
                </a:schemeClr>
              </a:solidFill>
              <a:latin typeface="Arial"/>
            </a:endParaRPr>
          </a:p>
          <a:p>
            <a:pPr algn="ctr"/>
            <a:endParaRPr lang="en-US" sz="1600" b="0" strike="noStrike" spc="-1" dirty="0" smtClean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54" name="Line 12"/>
          <p:cNvSpPr/>
          <p:nvPr/>
        </p:nvSpPr>
        <p:spPr>
          <a:xfrm>
            <a:off x="3412219" y="3815279"/>
            <a:ext cx="0" cy="785501"/>
          </a:xfrm>
          <a:prstGeom prst="line">
            <a:avLst/>
          </a:prstGeom>
          <a:ln w="31750">
            <a:solidFill>
              <a:schemeClr val="tx2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14"/>
          <p:cNvSpPr/>
          <p:nvPr/>
        </p:nvSpPr>
        <p:spPr>
          <a:xfrm>
            <a:off x="107504" y="4395960"/>
            <a:ext cx="1219816" cy="772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400" b="0" strike="noStrike" spc="-1" dirty="0" smtClean="0">
                <a:latin typeface="Arial"/>
              </a:rPr>
              <a:t>User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57" name="Line 15"/>
          <p:cNvSpPr/>
          <p:nvPr/>
        </p:nvSpPr>
        <p:spPr>
          <a:xfrm>
            <a:off x="1378098" y="2654280"/>
            <a:ext cx="1537718" cy="1659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Line 17"/>
          <p:cNvSpPr/>
          <p:nvPr/>
        </p:nvSpPr>
        <p:spPr>
          <a:xfrm>
            <a:off x="1259632" y="4600781"/>
            <a:ext cx="1279380" cy="717527"/>
          </a:xfrm>
          <a:prstGeom prst="line">
            <a:avLst/>
          </a:prstGeom>
          <a:ln w="31750">
            <a:solidFill>
              <a:schemeClr val="accent3">
                <a:lumMod val="75000"/>
              </a:schemeClr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1 CuadroTexto"/>
          <p:cNvSpPr txBox="1"/>
          <p:nvPr/>
        </p:nvSpPr>
        <p:spPr>
          <a:xfrm>
            <a:off x="976309" y="6469616"/>
            <a:ext cx="186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chemeClr val="accent4">
                    <a:lumMod val="75000"/>
                  </a:schemeClr>
                </a:solidFill>
              </a:rPr>
              <a:t>Open </a:t>
            </a:r>
            <a:r>
              <a:rPr lang="es-CO" dirty="0" err="1" smtClean="0">
                <a:solidFill>
                  <a:schemeClr val="accent4">
                    <a:lumMod val="75000"/>
                  </a:schemeClr>
                </a:solidFill>
              </a:rPr>
              <a:t>Badges</a:t>
            </a:r>
            <a:r>
              <a:rPr lang="es-CO" dirty="0" smtClean="0">
                <a:solidFill>
                  <a:schemeClr val="accent4">
                    <a:lumMod val="75000"/>
                  </a:schemeClr>
                </a:solidFill>
              </a:rPr>
              <a:t> v2.0</a:t>
            </a:r>
            <a:endParaRPr lang="es-CO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131290" y="6469616"/>
            <a:ext cx="21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>
                <a:solidFill>
                  <a:schemeClr val="accent2">
                    <a:lumMod val="75000"/>
                  </a:schemeClr>
                </a:solidFill>
              </a:rPr>
              <a:t>Blockcerts-Extension</a:t>
            </a:r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3390" y="5344678"/>
            <a:ext cx="2246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-1" dirty="0">
                <a:latin typeface="Arial"/>
              </a:rPr>
              <a:t>Verify </a:t>
            </a:r>
            <a:r>
              <a:rPr lang="en-US" spc="-1" dirty="0" smtClean="0">
                <a:latin typeface="Arial"/>
              </a:rPr>
              <a:t>certificate</a:t>
            </a:r>
          </a:p>
          <a:p>
            <a:pPr algn="ctr"/>
            <a:r>
              <a:rPr lang="en-US" spc="-1" dirty="0">
                <a:latin typeface="Arial"/>
              </a:rPr>
              <a:t>Query All/Specific</a:t>
            </a:r>
          </a:p>
          <a:p>
            <a:pPr algn="ctr"/>
            <a:r>
              <a:rPr lang="en-US" spc="-1" dirty="0">
                <a:latin typeface="Arial"/>
              </a:rPr>
              <a:t>       (queries ledger)</a:t>
            </a:r>
          </a:p>
          <a:p>
            <a:endParaRPr lang="es-CO" dirty="0"/>
          </a:p>
        </p:txBody>
      </p:sp>
      <p:sp>
        <p:nvSpPr>
          <p:cNvPr id="161" name="CustomShape 19"/>
          <p:cNvSpPr/>
          <p:nvPr/>
        </p:nvSpPr>
        <p:spPr>
          <a:xfrm>
            <a:off x="7308304" y="2531475"/>
            <a:ext cx="1605172" cy="2579473"/>
          </a:xfrm>
          <a:custGeom>
            <a:avLst/>
            <a:gdLst/>
            <a:ahLst/>
            <a:cxnLst/>
            <a:rect l="0" t="0" r="r" b="b"/>
            <a:pathLst>
              <a:path w="5301" h="5301">
                <a:moveTo>
                  <a:pt x="883" y="0"/>
                </a:moveTo>
                <a:cubicBezTo>
                  <a:pt x="441" y="0"/>
                  <a:pt x="0" y="441"/>
                  <a:pt x="0" y="883"/>
                </a:cubicBezTo>
                <a:lnTo>
                  <a:pt x="0" y="4416"/>
                </a:lnTo>
                <a:cubicBezTo>
                  <a:pt x="0" y="4858"/>
                  <a:pt x="441" y="5300"/>
                  <a:pt x="883" y="5300"/>
                </a:cubicBezTo>
                <a:lnTo>
                  <a:pt x="4416" y="5300"/>
                </a:lnTo>
                <a:cubicBezTo>
                  <a:pt x="4858" y="5300"/>
                  <a:pt x="5300" y="4858"/>
                  <a:pt x="5300" y="4416"/>
                </a:cubicBezTo>
                <a:lnTo>
                  <a:pt x="5300" y="883"/>
                </a:lnTo>
                <a:cubicBezTo>
                  <a:pt x="5300" y="441"/>
                  <a:pt x="4858" y="0"/>
                  <a:pt x="4416" y="0"/>
                </a:cubicBezTo>
                <a:lnTo>
                  <a:pt x="88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600" b="0" strike="noStrike" spc="-1" dirty="0" smtClean="0">
                <a:latin typeface="Arial"/>
              </a:rPr>
              <a:t>Abstract-Schema</a:t>
            </a:r>
          </a:p>
          <a:p>
            <a:pPr algn="ctr"/>
            <a:r>
              <a:rPr lang="es-CO" sz="1600" spc="-1" dirty="0" smtClean="0">
                <a:latin typeface="Arial"/>
              </a:rPr>
              <a:t>(</a:t>
            </a:r>
            <a:r>
              <a:rPr lang="es-CO" sz="1600" spc="-1" dirty="0" err="1" smtClean="0">
                <a:latin typeface="Arial"/>
              </a:rPr>
              <a:t>asset</a:t>
            </a:r>
            <a:r>
              <a:rPr lang="es-CO" sz="1600" spc="-1" dirty="0" smtClean="0">
                <a:latin typeface="Arial"/>
              </a:rPr>
              <a:t> 2)</a:t>
            </a:r>
          </a:p>
          <a:p>
            <a:pPr algn="ctr"/>
            <a:r>
              <a:rPr lang="es-CO" sz="1600" b="0" strike="noStrike" spc="-1" dirty="0" err="1" smtClean="0">
                <a:latin typeface="Arial"/>
              </a:rPr>
              <a:t>absId</a:t>
            </a:r>
            <a:r>
              <a:rPr lang="es-CO" sz="1600" spc="-1" dirty="0" smtClean="0">
                <a:latin typeface="Arial"/>
              </a:rPr>
              <a:t>,</a:t>
            </a:r>
          </a:p>
          <a:p>
            <a:pPr algn="ctr"/>
            <a:r>
              <a:rPr lang="es-CO" sz="1600" b="0" strike="noStrike" spc="-1" dirty="0" err="1" smtClean="0">
                <a:latin typeface="Arial"/>
              </a:rPr>
              <a:t>certId</a:t>
            </a:r>
            <a:r>
              <a:rPr lang="es-CO" sz="1600" b="0" strike="noStrike" spc="-1" dirty="0" smtClean="0">
                <a:latin typeface="Arial"/>
              </a:rPr>
              <a:t>,</a:t>
            </a:r>
          </a:p>
          <a:p>
            <a:pPr algn="ctr"/>
            <a:r>
              <a:rPr lang="es-CO" sz="1600" spc="-1" dirty="0" err="1" smtClean="0">
                <a:latin typeface="Arial"/>
              </a:rPr>
              <a:t>certHash</a:t>
            </a:r>
            <a:r>
              <a:rPr lang="es-CO" sz="1600" spc="-1" dirty="0" smtClean="0">
                <a:latin typeface="Arial"/>
              </a:rPr>
              <a:t>,</a:t>
            </a:r>
          </a:p>
          <a:p>
            <a:pPr algn="ctr"/>
            <a:r>
              <a:rPr lang="es-CO" sz="1600" b="0" strike="noStrike" spc="-1" dirty="0" err="1" smtClean="0">
                <a:latin typeface="Arial"/>
              </a:rPr>
              <a:t>uri</a:t>
            </a:r>
            <a:r>
              <a:rPr lang="es-CO" sz="1600" b="0" strike="noStrike" spc="-1" dirty="0" smtClean="0">
                <a:latin typeface="Arial"/>
              </a:rPr>
              <a:t>,</a:t>
            </a:r>
          </a:p>
          <a:p>
            <a:pPr algn="ctr"/>
            <a:r>
              <a:rPr lang="es-CO" sz="1600" spc="-1" dirty="0" err="1">
                <a:latin typeface="Arial"/>
              </a:rPr>
              <a:t>b</a:t>
            </a:r>
            <a:r>
              <a:rPr lang="es-CO" sz="1600" spc="-1" dirty="0" err="1" smtClean="0">
                <a:latin typeface="Arial"/>
              </a:rPr>
              <a:t>lockchain</a:t>
            </a:r>
            <a:r>
              <a:rPr lang="es-CO" sz="1600" spc="-1" dirty="0" smtClean="0">
                <a:latin typeface="Arial"/>
              </a:rPr>
              <a:t>,</a:t>
            </a:r>
          </a:p>
          <a:p>
            <a:pPr algn="ctr"/>
            <a:r>
              <a:rPr lang="es-CO" sz="1600" spc="-1" dirty="0" err="1" smtClean="0">
                <a:latin typeface="Arial"/>
              </a:rPr>
              <a:t>receipt</a:t>
            </a:r>
            <a:endParaRPr lang="es-CO" sz="1600" spc="-1" dirty="0" smtClean="0">
              <a:latin typeface="Arial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1562653" y="3884863"/>
            <a:ext cx="129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err="1" smtClean="0">
                <a:solidFill>
                  <a:srgbClr val="0070C0"/>
                </a:solidFill>
              </a:rPr>
              <a:t>Write</a:t>
            </a:r>
            <a:endParaRPr lang="es-CO" sz="1200" b="1" dirty="0" smtClean="0">
              <a:solidFill>
                <a:srgbClr val="0070C0"/>
              </a:solidFill>
            </a:endParaRPr>
          </a:p>
          <a:p>
            <a:endParaRPr lang="es-CO" sz="1200" b="1" dirty="0"/>
          </a:p>
          <a:p>
            <a:r>
              <a:rPr lang="es-CO" sz="1200" b="1" dirty="0" err="1" smtClean="0">
                <a:solidFill>
                  <a:schemeClr val="accent3">
                    <a:lumMod val="75000"/>
                  </a:schemeClr>
                </a:solidFill>
              </a:rPr>
              <a:t>Read</a:t>
            </a:r>
            <a:endParaRPr lang="es-CO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4" name="23 Conector recto de flecha"/>
          <p:cNvCxnSpPr/>
          <p:nvPr/>
        </p:nvCxnSpPr>
        <p:spPr>
          <a:xfrm>
            <a:off x="2135670" y="4052060"/>
            <a:ext cx="36033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V="1">
            <a:off x="2135670" y="4395959"/>
            <a:ext cx="360338" cy="1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6444208" y="6308284"/>
            <a:ext cx="19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FF0000"/>
                </a:solidFill>
                <a:latin typeface="Arial"/>
              </a:rPr>
              <a:t>JSON </a:t>
            </a:r>
            <a:r>
              <a:rPr lang="en-US" spc="-1" dirty="0" smtClean="0">
                <a:solidFill>
                  <a:srgbClr val="FF0000"/>
                </a:solidFill>
                <a:latin typeface="Arial"/>
              </a:rPr>
              <a:t>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75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Certificados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CO" spc="-1" dirty="0">
                <a:solidFill>
                  <a:srgbClr val="000000"/>
                </a:solidFill>
              </a:rPr>
              <a:t>Convención </a:t>
            </a:r>
            <a:r>
              <a:rPr lang="es-CO" spc="-1" dirty="0" smtClean="0">
                <a:solidFill>
                  <a:srgbClr val="000000"/>
                </a:solidFill>
              </a:rPr>
              <a:t>social para visibilizar </a:t>
            </a:r>
            <a:r>
              <a:rPr lang="es-CO" spc="-1" dirty="0">
                <a:solidFill>
                  <a:srgbClr val="000000"/>
                </a:solidFill>
              </a:rPr>
              <a:t>un nuevo conjunto de </a:t>
            </a:r>
            <a:r>
              <a:rPr lang="es-CO" spc="-1" dirty="0" smtClean="0">
                <a:solidFill>
                  <a:srgbClr val="000000"/>
                </a:solidFill>
              </a:rPr>
              <a:t>información usualmente una afirmación.</a:t>
            </a:r>
          </a:p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CO" spc="-1" dirty="0" smtClean="0">
                <a:solidFill>
                  <a:srgbClr val="000000"/>
                </a:solidFill>
              </a:rPr>
              <a:t>Tecnologías:</a:t>
            </a:r>
          </a:p>
          <a:p>
            <a:pPr marL="74313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CO" spc="-1" dirty="0" smtClean="0">
                <a:solidFill>
                  <a:srgbClr val="000000"/>
                </a:solidFill>
              </a:rPr>
              <a:t>Papel: elementos de seguridad, guardar copia, entrega al receptor, no se puede revocar, verificación manual.</a:t>
            </a:r>
          </a:p>
          <a:p>
            <a:pPr marL="74313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CO" spc="-1" dirty="0" smtClean="0">
                <a:solidFill>
                  <a:srgbClr val="000000"/>
                </a:solidFill>
              </a:rPr>
              <a:t>Certificados digitales: verificación central, firmas digitales (seguridad), varios estándares, guarda el emisor, verificación contra emisor o delegado.</a:t>
            </a:r>
          </a:p>
          <a:p>
            <a:pPr marL="74313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s-CO" i="1" spc="-1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C70A-A94A-433B-BC3A-390B90574E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Certificados digital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 smtClean="0"/>
              <a:t>Estructura de los datos (estándar)</a:t>
            </a:r>
            <a:endParaRPr lang="en-U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CO" sz="2800" dirty="0" smtClean="0"/>
              <a:t>Afirmación (información).</a:t>
            </a:r>
          </a:p>
          <a:p>
            <a:r>
              <a:rPr lang="es-CO" sz="2800" dirty="0" smtClean="0"/>
              <a:t>Emisor</a:t>
            </a:r>
          </a:p>
          <a:p>
            <a:r>
              <a:rPr lang="es-CO" sz="2800" dirty="0" smtClean="0"/>
              <a:t>Evidencia</a:t>
            </a:r>
          </a:p>
          <a:p>
            <a:r>
              <a:rPr lang="es-CO" sz="2800" dirty="0" smtClean="0">
                <a:solidFill>
                  <a:schemeClr val="bg1">
                    <a:lumMod val="75000"/>
                  </a:schemeClr>
                </a:solidFill>
              </a:rPr>
              <a:t>Receptor (opcional)</a:t>
            </a:r>
          </a:p>
          <a:p>
            <a:r>
              <a:rPr lang="es-CO" sz="2800" dirty="0" smtClean="0"/>
              <a:t>Certificado (documento)</a:t>
            </a:r>
          </a:p>
          <a:p>
            <a:r>
              <a:rPr lang="es-CO" sz="2800" dirty="0" smtClean="0"/>
              <a:t>Firma</a:t>
            </a:r>
            <a:endParaRPr lang="en-US" sz="280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 smtClean="0"/>
              <a:t>Componentes o procesos </a:t>
            </a:r>
            <a:endParaRPr lang="en-U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CO" sz="2800" dirty="0" smtClean="0"/>
              <a:t>Definición/Diseño con estándar abierto (</a:t>
            </a:r>
            <a:r>
              <a:rPr lang="es-CO" sz="2800" dirty="0" err="1" smtClean="0"/>
              <a:t>Schema</a:t>
            </a:r>
            <a:r>
              <a:rPr lang="es-CO" sz="2800" dirty="0" smtClean="0"/>
              <a:t>)</a:t>
            </a:r>
          </a:p>
          <a:p>
            <a:r>
              <a:rPr lang="es-CO" sz="2800" dirty="0" smtClean="0"/>
              <a:t>Emisión (Orquestador modular) </a:t>
            </a:r>
          </a:p>
          <a:p>
            <a:r>
              <a:rPr lang="es-CO" sz="2800" dirty="0" smtClean="0"/>
              <a:t>Compartir utilizando un medio.</a:t>
            </a:r>
            <a:endParaRPr lang="en-US" sz="2800" dirty="0" smtClean="0"/>
          </a:p>
          <a:p>
            <a:r>
              <a:rPr lang="es-CO" sz="2800" dirty="0" smtClean="0"/>
              <a:t>Validador general.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C70A-A94A-433B-BC3A-390B90574E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6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Certificados digitales utilizando </a:t>
            </a:r>
            <a:r>
              <a:rPr lang="es-CO" dirty="0" err="1" smtClean="0"/>
              <a:t>Blockchain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 smtClean="0"/>
              <a:t>Permanencia y trazabilidad.</a:t>
            </a:r>
          </a:p>
          <a:p>
            <a:r>
              <a:rPr lang="es-CO" dirty="0" smtClean="0"/>
              <a:t>Verificación independiente.</a:t>
            </a:r>
          </a:p>
          <a:p>
            <a:r>
              <a:rPr lang="es-CO" dirty="0" smtClean="0"/>
              <a:t>Emisor (puede expirar/revocar emisión) tiene un sistema seguro y sin costos adicionales una vez emitido.</a:t>
            </a:r>
          </a:p>
          <a:p>
            <a:r>
              <a:rPr lang="es-CO" dirty="0" smtClean="0">
                <a:solidFill>
                  <a:schemeClr val="bg1">
                    <a:lumMod val="75000"/>
                  </a:schemeClr>
                </a:solidFill>
              </a:rPr>
              <a:t>Receptor (controla y es dueño de su información).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 smtClean="0"/>
              <a:t>Remplaza el sistema de verificación digital centralizado (firmas digitales).</a:t>
            </a:r>
          </a:p>
          <a:p>
            <a:r>
              <a:rPr lang="es-CO" dirty="0" smtClean="0"/>
              <a:t>Proporciona una red amplia y no excluyente para compartir la información (Interoperabilidad).</a:t>
            </a:r>
          </a:p>
          <a:p>
            <a:r>
              <a:rPr lang="es-CO" dirty="0" smtClean="0">
                <a:solidFill>
                  <a:schemeClr val="bg1">
                    <a:lumMod val="75000"/>
                  </a:schemeClr>
                </a:solidFill>
              </a:rPr>
              <a:t>Complementa la identidad auto soberana</a:t>
            </a:r>
            <a:r>
              <a:rPr lang="es-CO" dirty="0" smtClean="0"/>
              <a:t>.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C70A-A94A-433B-BC3A-390B90574E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s-CO" sz="4000" dirty="0" smtClean="0"/>
              <a:t>Antecedentes en Educación: </a:t>
            </a:r>
            <a:r>
              <a:rPr lang="es-CO" sz="4900" spc="-1" dirty="0" err="1" smtClean="0">
                <a:solidFill>
                  <a:srgbClr val="000000"/>
                </a:solidFill>
                <a:hlinkClick r:id="rId2"/>
              </a:rPr>
              <a:t>Blockcerts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es-CO" dirty="0" smtClean="0"/>
              <a:t>MIT/Machine </a:t>
            </a:r>
            <a:r>
              <a:rPr lang="es-CO" dirty="0" err="1" smtClean="0"/>
              <a:t>Learning</a:t>
            </a:r>
            <a:r>
              <a:rPr lang="es-CO" dirty="0" smtClean="0"/>
              <a:t>, 2015.</a:t>
            </a:r>
          </a:p>
          <a:p>
            <a:r>
              <a:rPr lang="es-CO" dirty="0" smtClean="0">
                <a:hlinkClick r:id="rId3"/>
              </a:rPr>
              <a:t>MIT, UC </a:t>
            </a:r>
            <a:r>
              <a:rPr lang="es-CO" dirty="0" err="1" smtClean="0">
                <a:hlinkClick r:id="rId3"/>
              </a:rPr>
              <a:t>Berkely</a:t>
            </a:r>
            <a:r>
              <a:rPr lang="es-CO" dirty="0" smtClean="0">
                <a:hlinkClick r:id="rId3"/>
              </a:rPr>
              <a:t>, Toronto, </a:t>
            </a:r>
            <a:r>
              <a:rPr lang="es-CO" dirty="0" err="1" smtClean="0">
                <a:hlinkClick r:id="rId3"/>
              </a:rPr>
              <a:t>Delf</a:t>
            </a:r>
            <a:r>
              <a:rPr lang="es-CO" dirty="0" smtClean="0">
                <a:hlinkClick r:id="rId3"/>
              </a:rPr>
              <a:t>, TEC Monterrey,</a:t>
            </a:r>
            <a:r>
              <a:rPr lang="es-CO" dirty="0" smtClean="0"/>
              <a:t> UC3,UN,..</a:t>
            </a:r>
          </a:p>
          <a:p>
            <a:r>
              <a:rPr lang="es-CO" dirty="0" smtClean="0"/>
              <a:t>Estándar que extiende </a:t>
            </a:r>
            <a:r>
              <a:rPr lang="es-CO" dirty="0" smtClean="0">
                <a:hlinkClick r:id="rId4"/>
              </a:rPr>
              <a:t>IMS Open </a:t>
            </a:r>
            <a:r>
              <a:rPr lang="es-CO" dirty="0" err="1" smtClean="0">
                <a:hlinkClick r:id="rId4"/>
              </a:rPr>
              <a:t>Badges</a:t>
            </a:r>
            <a:r>
              <a:rPr lang="es-CO" dirty="0"/>
              <a:t>, </a:t>
            </a:r>
            <a:r>
              <a:rPr lang="en-US" dirty="0" smtClean="0"/>
              <a:t>W3C Verifiable Claims. </a:t>
            </a:r>
          </a:p>
          <a:p>
            <a:r>
              <a:rPr lang="es-CO" dirty="0" smtClean="0"/>
              <a:t>Verificación:</a:t>
            </a:r>
          </a:p>
          <a:p>
            <a:pPr lvl="1"/>
            <a:r>
              <a:rPr lang="es-CO" dirty="0" smtClean="0"/>
              <a:t>Integridad del certificado: Los datos no han sido modificados. Firma Criptográfica.</a:t>
            </a:r>
          </a:p>
          <a:p>
            <a:pPr lvl="1"/>
            <a:r>
              <a:rPr lang="es-CO" dirty="0" smtClean="0"/>
              <a:t>Autenticación del emisor:  Validación de la firma del emisor (externa o interna) y que el certificado no ha sido revocado.</a:t>
            </a:r>
          </a:p>
          <a:p>
            <a:pPr lvl="1"/>
            <a:r>
              <a:rPr lang="es-CO" dirty="0" smtClean="0"/>
              <a:t>Verificar la integridad de la cadena de bloques</a:t>
            </a:r>
          </a:p>
          <a:p>
            <a:pPr lvl="1"/>
            <a:r>
              <a:rPr lang="es-CO" dirty="0" smtClean="0"/>
              <a:t>Para </a:t>
            </a:r>
            <a:r>
              <a:rPr lang="es-CO" dirty="0" err="1" smtClean="0"/>
              <a:t>blockchain</a:t>
            </a:r>
            <a:r>
              <a:rPr lang="es-CO" dirty="0" smtClean="0"/>
              <a:t> sin permisos recibo de la transacción.</a:t>
            </a:r>
          </a:p>
        </p:txBody>
      </p:sp>
    </p:spTree>
    <p:extLst>
      <p:ext uri="{BB962C8B-B14F-4D97-AF65-F5344CB8AC3E}">
        <p14:creationId xmlns:p14="http://schemas.microsoft.com/office/powerpoint/2010/main" val="96826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CO" sz="4000" b="0" strike="noStrike" spc="-1" dirty="0" smtClean="0">
                <a:solidFill>
                  <a:srgbClr val="000000"/>
                </a:solidFill>
                <a:latin typeface="Calibri"/>
                <a:hlinkClick r:id="rId3"/>
              </a:rPr>
              <a:t>Generación de certificados</a:t>
            </a:r>
            <a:r>
              <a:rPr lang="es-CO" sz="4000" b="0" strike="noStrike" spc="-1" dirty="0" smtClean="0">
                <a:solidFill>
                  <a:srgbClr val="000000"/>
                </a:solidFill>
                <a:latin typeface="Calibri"/>
              </a:rPr>
              <a:t>  </a:t>
            </a:r>
            <a:r>
              <a:rPr lang="es-CO" sz="4000" b="0" strike="noStrike" spc="-1" dirty="0" err="1" smtClean="0">
                <a:solidFill>
                  <a:srgbClr val="000000"/>
                </a:solidFill>
                <a:latin typeface="Calibri"/>
              </a:rPr>
              <a:t>end</a:t>
            </a:r>
            <a:r>
              <a:rPr lang="es-CO" sz="4000" spc="-1" dirty="0" smtClean="0">
                <a:solidFill>
                  <a:srgbClr val="000000"/>
                </a:solidFill>
                <a:latin typeface="Calibri"/>
              </a:rPr>
              <a:t>-to-</a:t>
            </a:r>
            <a:r>
              <a:rPr lang="es-CO" sz="4000" spc="-1" dirty="0" err="1" smtClean="0">
                <a:solidFill>
                  <a:srgbClr val="000000"/>
                </a:solidFill>
                <a:latin typeface="Calibri"/>
              </a:rPr>
              <a:t>end</a:t>
            </a:r>
            <a:endParaRPr lang="es-CO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9" name="138 Imagen"/>
          <p:cNvPicPr/>
          <p:nvPr/>
        </p:nvPicPr>
        <p:blipFill>
          <a:blip r:embed="rId4"/>
          <a:stretch/>
        </p:blipFill>
        <p:spPr>
          <a:xfrm>
            <a:off x="38880" y="928800"/>
            <a:ext cx="9143640" cy="5099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18938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CO" sz="4400" b="0" strike="noStrike" spc="-1" dirty="0" smtClean="0">
                <a:solidFill>
                  <a:schemeClr val="tx2"/>
                </a:solidFill>
                <a:latin typeface="Calibri"/>
              </a:rPr>
              <a:t>Componentes </a:t>
            </a:r>
            <a:r>
              <a:rPr lang="es-CO" sz="4400" b="0" strike="noStrike" spc="-1" dirty="0" err="1" smtClean="0">
                <a:solidFill>
                  <a:schemeClr val="tx2"/>
                </a:solidFill>
                <a:latin typeface="Calibri"/>
              </a:rPr>
              <a:t>Blockcerts</a:t>
            </a:r>
            <a:endParaRPr lang="es-CO" sz="44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710" indent="-51435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s-CO" sz="2800" spc="-1" dirty="0" err="1" smtClean="0">
                <a:solidFill>
                  <a:srgbClr val="000000"/>
                </a:solidFill>
                <a:latin typeface="Calibri"/>
              </a:rPr>
              <a:t>cert-tools</a:t>
            </a:r>
            <a:r>
              <a:rPr lang="es-CO" sz="2800" spc="-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971910" lvl="1" indent="-514350">
              <a:spcBef>
                <a:spcPts val="64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s-CO" sz="2800" spc="-1" dirty="0" smtClean="0">
                <a:solidFill>
                  <a:srgbClr val="000000"/>
                </a:solidFill>
                <a:latin typeface="Calibri"/>
              </a:rPr>
              <a:t>Función generar </a:t>
            </a:r>
            <a:r>
              <a:rPr lang="es-CO" sz="2800" spc="-1" dirty="0" err="1" smtClean="0">
                <a:solidFill>
                  <a:srgbClr val="000000"/>
                </a:solidFill>
                <a:latin typeface="Calibri"/>
              </a:rPr>
              <a:t>template</a:t>
            </a:r>
            <a:r>
              <a:rPr lang="es-CO" sz="2800" spc="-1" dirty="0" smtClean="0">
                <a:solidFill>
                  <a:srgbClr val="000000"/>
                </a:solidFill>
                <a:latin typeface="Calibri"/>
              </a:rPr>
              <a:t> (.</a:t>
            </a:r>
            <a:r>
              <a:rPr lang="es-CO" sz="2800" spc="-1" dirty="0" err="1" smtClean="0">
                <a:solidFill>
                  <a:srgbClr val="000000"/>
                </a:solidFill>
                <a:latin typeface="Calibri"/>
              </a:rPr>
              <a:t>py</a:t>
            </a:r>
            <a:r>
              <a:rPr lang="es-CO" sz="2800" spc="-1" dirty="0" smtClean="0">
                <a:solidFill>
                  <a:srgbClr val="000000"/>
                </a:solidFill>
                <a:latin typeface="Calibri"/>
              </a:rPr>
              <a:t>): a partir de un archivo de </a:t>
            </a:r>
            <a:r>
              <a:rPr lang="es-CO" sz="2800" spc="-1" dirty="0" err="1" smtClean="0">
                <a:solidFill>
                  <a:srgbClr val="000000"/>
                </a:solidFill>
                <a:latin typeface="Calibri"/>
              </a:rPr>
              <a:t>configuracion</a:t>
            </a:r>
            <a:r>
              <a:rPr lang="es-CO" sz="2800" spc="-1" dirty="0" smtClean="0">
                <a:solidFill>
                  <a:srgbClr val="000000"/>
                </a:solidFill>
                <a:latin typeface="Calibri"/>
              </a:rPr>
              <a:t> (.</a:t>
            </a:r>
            <a:r>
              <a:rPr lang="es-CO" sz="2800" spc="-1" dirty="0" err="1" smtClean="0">
                <a:solidFill>
                  <a:srgbClr val="000000"/>
                </a:solidFill>
                <a:latin typeface="Calibri"/>
              </a:rPr>
              <a:t>ini</a:t>
            </a:r>
            <a:r>
              <a:rPr lang="es-CO" sz="2800" spc="-1" dirty="0" smtClean="0">
                <a:solidFill>
                  <a:srgbClr val="000000"/>
                </a:solidFill>
                <a:latin typeface="Calibri"/>
              </a:rPr>
              <a:t>) se construye una estructura de datos (.</a:t>
            </a:r>
            <a:r>
              <a:rPr lang="es-CO" sz="2800" spc="-1" dirty="0" err="1" smtClean="0">
                <a:solidFill>
                  <a:srgbClr val="000000"/>
                </a:solidFill>
                <a:latin typeface="Calibri"/>
              </a:rPr>
              <a:t>json</a:t>
            </a:r>
            <a:r>
              <a:rPr lang="es-CO" sz="2800" spc="-1" dirty="0" smtClean="0">
                <a:solidFill>
                  <a:srgbClr val="000000"/>
                </a:solidFill>
                <a:latin typeface="Calibri"/>
              </a:rPr>
              <a:t>) con </a:t>
            </a:r>
            <a:r>
              <a:rPr lang="es-CO" sz="2800" spc="-1" dirty="0" err="1" smtClean="0">
                <a:solidFill>
                  <a:srgbClr val="000000"/>
                </a:solidFill>
                <a:latin typeface="Calibri"/>
              </a:rPr>
              <a:t>caracteristicas</a:t>
            </a:r>
            <a:r>
              <a:rPr lang="es-CO" sz="2800" spc="-1" dirty="0" smtClean="0">
                <a:solidFill>
                  <a:srgbClr val="000000"/>
                </a:solidFill>
                <a:latin typeface="Calibri"/>
              </a:rPr>
              <a:t> de emisor, información, repositorio imágenes, entre otros elementos del certificado. </a:t>
            </a:r>
          </a:p>
          <a:p>
            <a:pPr marL="971910" lvl="1" indent="-514350">
              <a:spcBef>
                <a:spcPts val="64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s-CO" sz="2800" spc="-1" dirty="0" smtClean="0">
                <a:solidFill>
                  <a:srgbClr val="000000"/>
                </a:solidFill>
                <a:latin typeface="Calibri"/>
              </a:rPr>
              <a:t>Función personalizar (.</a:t>
            </a:r>
            <a:r>
              <a:rPr lang="es-CO" sz="2800" spc="-1" dirty="0" err="1" smtClean="0">
                <a:solidFill>
                  <a:srgbClr val="000000"/>
                </a:solidFill>
                <a:latin typeface="Calibri"/>
              </a:rPr>
              <a:t>py</a:t>
            </a:r>
            <a:r>
              <a:rPr lang="es-CO" sz="2800" spc="-1" dirty="0" smtClean="0">
                <a:solidFill>
                  <a:srgbClr val="000000"/>
                </a:solidFill>
                <a:latin typeface="Calibri"/>
              </a:rPr>
              <a:t>): a partir del </a:t>
            </a:r>
            <a:r>
              <a:rPr lang="es-CO" sz="2800" spc="-1" dirty="0" err="1" smtClean="0">
                <a:solidFill>
                  <a:srgbClr val="000000"/>
                </a:solidFill>
                <a:latin typeface="Calibri"/>
              </a:rPr>
              <a:t>template</a:t>
            </a:r>
            <a:r>
              <a:rPr lang="es-CO" sz="2800" spc="-1" dirty="0" smtClean="0">
                <a:solidFill>
                  <a:srgbClr val="000000"/>
                </a:solidFill>
                <a:latin typeface="Calibri"/>
              </a:rPr>
              <a:t> (</a:t>
            </a:r>
            <a:r>
              <a:rPr lang="es-CO" sz="2800" spc="-1" dirty="0" err="1" smtClean="0">
                <a:solidFill>
                  <a:srgbClr val="000000"/>
                </a:solidFill>
                <a:latin typeface="Calibri"/>
              </a:rPr>
              <a:t>config</a:t>
            </a:r>
            <a:r>
              <a:rPr lang="es-CO" sz="2800" spc="-1" dirty="0" smtClean="0">
                <a:solidFill>
                  <a:srgbClr val="000000"/>
                </a:solidFill>
                <a:latin typeface="Calibri"/>
              </a:rPr>
              <a:t>) y un archivo (.</a:t>
            </a:r>
            <a:r>
              <a:rPr lang="es-CO" sz="2800" spc="-1" dirty="0" err="1" smtClean="0">
                <a:solidFill>
                  <a:srgbClr val="000000"/>
                </a:solidFill>
                <a:latin typeface="Calibri"/>
              </a:rPr>
              <a:t>csv</a:t>
            </a:r>
            <a:r>
              <a:rPr lang="es-CO" sz="2800" spc="-1" dirty="0" smtClean="0">
                <a:solidFill>
                  <a:srgbClr val="000000"/>
                </a:solidFill>
                <a:latin typeface="Calibri"/>
              </a:rPr>
              <a:t> roster) de individuos se introducen campos (</a:t>
            </a:r>
            <a:r>
              <a:rPr lang="es-CO" sz="2800" spc="-1" dirty="0" err="1" smtClean="0">
                <a:solidFill>
                  <a:srgbClr val="000000"/>
                </a:solidFill>
                <a:latin typeface="Calibri"/>
              </a:rPr>
              <a:t>name</a:t>
            </a:r>
            <a:r>
              <a:rPr lang="es-CO" sz="2800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es-CO" sz="2800" spc="-1" dirty="0" err="1" smtClean="0">
                <a:solidFill>
                  <a:srgbClr val="000000"/>
                </a:solidFill>
                <a:latin typeface="Calibri"/>
              </a:rPr>
              <a:t>pubkey</a:t>
            </a:r>
            <a:r>
              <a:rPr lang="es-CO" sz="2800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es-CO" sz="2800" spc="-1" dirty="0" err="1" smtClean="0">
                <a:solidFill>
                  <a:srgbClr val="000000"/>
                </a:solidFill>
                <a:latin typeface="Calibri"/>
              </a:rPr>
              <a:t>identity</a:t>
            </a:r>
            <a:r>
              <a:rPr lang="es-CO" sz="2800" spc="-1" dirty="0" smtClean="0">
                <a:solidFill>
                  <a:srgbClr val="000000"/>
                </a:solidFill>
                <a:latin typeface="Calibri"/>
              </a:rPr>
              <a:t>/email) al certificado. Nueva estructura datos (.</a:t>
            </a:r>
            <a:r>
              <a:rPr lang="es-CO" sz="2800" spc="-1" dirty="0" err="1" smtClean="0">
                <a:solidFill>
                  <a:srgbClr val="000000"/>
                </a:solidFill>
                <a:latin typeface="Calibri"/>
              </a:rPr>
              <a:t>json</a:t>
            </a:r>
            <a:r>
              <a:rPr lang="es-CO" sz="2800" spc="-1" dirty="0" smtClean="0">
                <a:solidFill>
                  <a:srgbClr val="000000"/>
                </a:solidFill>
                <a:latin typeface="Calibri"/>
              </a:rPr>
              <a:t>).   </a:t>
            </a:r>
            <a:endParaRPr lang="es-CO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2829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CO" sz="4400" b="0" strike="noStrike" spc="-1" dirty="0" smtClean="0">
                <a:solidFill>
                  <a:schemeClr val="tx2"/>
                </a:solidFill>
                <a:latin typeface="Calibri"/>
              </a:rPr>
              <a:t>Generación mediante </a:t>
            </a:r>
            <a:r>
              <a:rPr lang="es-CO" sz="4400" b="0" strike="noStrike" spc="-1" dirty="0" err="1" smtClean="0">
                <a:solidFill>
                  <a:schemeClr val="tx2"/>
                </a:solidFill>
                <a:latin typeface="Calibri"/>
              </a:rPr>
              <a:t>Blockcerts</a:t>
            </a:r>
            <a:endParaRPr lang="es-CO" sz="44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710" indent="-51435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s-CO" sz="2800" spc="-1" dirty="0" err="1" smtClean="0">
                <a:solidFill>
                  <a:srgbClr val="000000"/>
                </a:solidFill>
                <a:latin typeface="Calibri"/>
              </a:rPr>
              <a:t>cert-issuer</a:t>
            </a:r>
            <a:r>
              <a:rPr lang="es-CO" sz="2800" spc="-1" dirty="0" smtClean="0">
                <a:solidFill>
                  <a:srgbClr val="000000"/>
                </a:solidFill>
                <a:latin typeface="Calibri"/>
              </a:rPr>
              <a:t>: </a:t>
            </a:r>
            <a:r>
              <a:rPr lang="es-CO" sz="2800" i="1" spc="-1" dirty="0" smtClean="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2800" i="1" spc="-1" dirty="0" smtClean="0">
                <a:solidFill>
                  <a:srgbClr val="000000"/>
                </a:solidFill>
              </a:rPr>
              <a:t>The </a:t>
            </a:r>
            <a:r>
              <a:rPr lang="en-US" sz="2800" i="1" spc="-1" dirty="0">
                <a:solidFill>
                  <a:srgbClr val="000000"/>
                </a:solidFill>
              </a:rPr>
              <a:t>cert-issuer project issues </a:t>
            </a:r>
            <a:r>
              <a:rPr lang="en-US" sz="2800" i="1" spc="-1" dirty="0" err="1">
                <a:solidFill>
                  <a:srgbClr val="000000"/>
                </a:solidFill>
              </a:rPr>
              <a:t>blockchain</a:t>
            </a:r>
            <a:r>
              <a:rPr lang="en-US" sz="2800" i="1" spc="-1" dirty="0">
                <a:solidFill>
                  <a:srgbClr val="000000"/>
                </a:solidFill>
              </a:rPr>
              <a:t> certificates by creating a transaction from the issuing institution to the recipient on the Bitcoin </a:t>
            </a:r>
            <a:r>
              <a:rPr lang="en-US" sz="2800" i="1" spc="-1" dirty="0" err="1">
                <a:solidFill>
                  <a:srgbClr val="000000"/>
                </a:solidFill>
              </a:rPr>
              <a:t>blockchain</a:t>
            </a:r>
            <a:r>
              <a:rPr lang="en-US" sz="2800" i="1" spc="-1" dirty="0">
                <a:solidFill>
                  <a:srgbClr val="000000"/>
                </a:solidFill>
              </a:rPr>
              <a:t> that includes the hash of the certificate </a:t>
            </a:r>
            <a:r>
              <a:rPr lang="en-US" sz="2800" i="1" spc="-1" dirty="0" smtClean="0">
                <a:solidFill>
                  <a:srgbClr val="000000"/>
                </a:solidFill>
              </a:rPr>
              <a:t>itself”.</a:t>
            </a:r>
            <a:endParaRPr lang="es-CO" sz="2800" i="1" spc="-1" dirty="0" smtClean="0">
              <a:solidFill>
                <a:srgbClr val="000000"/>
              </a:solidFill>
              <a:latin typeface="Calibri"/>
            </a:endParaRPr>
          </a:p>
          <a:p>
            <a:pPr marL="514710" indent="-51435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s-CO" sz="2800" spc="-1" dirty="0" err="1" smtClean="0">
                <a:solidFill>
                  <a:srgbClr val="000000"/>
                </a:solidFill>
                <a:latin typeface="Calibri"/>
              </a:rPr>
              <a:t>cert-viewer</a:t>
            </a:r>
            <a:r>
              <a:rPr lang="es-CO" sz="2800" spc="-1" dirty="0" smtClean="0">
                <a:solidFill>
                  <a:srgbClr val="000000"/>
                </a:solidFill>
                <a:latin typeface="Calibri"/>
              </a:rPr>
              <a:t>/</a:t>
            </a:r>
            <a:r>
              <a:rPr lang="es-CO" sz="2800" spc="-1" dirty="0" err="1" smtClean="0">
                <a:solidFill>
                  <a:srgbClr val="000000"/>
                </a:solidFill>
                <a:latin typeface="Calibri"/>
              </a:rPr>
              <a:t>verifier</a:t>
            </a:r>
            <a:r>
              <a:rPr lang="es-CO" sz="2800" spc="-1" dirty="0" smtClean="0">
                <a:solidFill>
                  <a:srgbClr val="000000"/>
                </a:solidFill>
                <a:latin typeface="Calibri"/>
              </a:rPr>
              <a:t>: series de componentes en (.</a:t>
            </a:r>
            <a:r>
              <a:rPr lang="es-CO" sz="2800" spc="-1" dirty="0" err="1" smtClean="0">
                <a:solidFill>
                  <a:srgbClr val="000000"/>
                </a:solidFill>
                <a:latin typeface="Calibri"/>
              </a:rPr>
              <a:t>js</a:t>
            </a:r>
            <a:r>
              <a:rPr lang="es-CO" sz="2800" spc="-1" dirty="0" smtClean="0">
                <a:solidFill>
                  <a:srgbClr val="000000"/>
                </a:solidFill>
                <a:latin typeface="Calibri"/>
              </a:rPr>
              <a:t> y .</a:t>
            </a:r>
            <a:r>
              <a:rPr lang="es-CO" sz="2800" spc="-1" dirty="0" err="1" smtClean="0">
                <a:solidFill>
                  <a:srgbClr val="000000"/>
                </a:solidFill>
                <a:latin typeface="Calibri"/>
              </a:rPr>
              <a:t>py</a:t>
            </a:r>
            <a:r>
              <a:rPr lang="es-CO" sz="2800" spc="-1" dirty="0" smtClean="0">
                <a:solidFill>
                  <a:srgbClr val="000000"/>
                </a:solidFill>
                <a:latin typeface="Calibri"/>
              </a:rPr>
              <a:t>) que permiten visualizar la información del certificado. Igualmente contienen una serie de funciones (*.</a:t>
            </a:r>
            <a:r>
              <a:rPr lang="es-CO" sz="2800" spc="-1" dirty="0" err="1" smtClean="0">
                <a:solidFill>
                  <a:srgbClr val="000000"/>
                </a:solidFill>
                <a:latin typeface="Calibri"/>
              </a:rPr>
              <a:t>py</a:t>
            </a:r>
            <a:r>
              <a:rPr lang="es-CO" sz="2800" spc="-1" dirty="0" smtClean="0">
                <a:solidFill>
                  <a:srgbClr val="000000"/>
                </a:solidFill>
                <a:latin typeface="Calibri"/>
              </a:rPr>
              <a:t>, *.</a:t>
            </a:r>
            <a:r>
              <a:rPr lang="es-CO" sz="2800" spc="-1" dirty="0" err="1" smtClean="0">
                <a:solidFill>
                  <a:srgbClr val="000000"/>
                </a:solidFill>
                <a:latin typeface="Calibri"/>
              </a:rPr>
              <a:t>js</a:t>
            </a:r>
            <a:r>
              <a:rPr lang="es-CO" sz="2800" spc="-1" dirty="0" smtClean="0">
                <a:solidFill>
                  <a:srgbClr val="000000"/>
                </a:solidFill>
                <a:latin typeface="Calibri"/>
              </a:rPr>
              <a:t>) para verificar (autenticidad) el certificado, la funciones toman como input el certificado y la transacción sobre el </a:t>
            </a:r>
            <a:r>
              <a:rPr lang="es-CO" sz="2800" spc="-1" dirty="0" err="1" smtClean="0">
                <a:solidFill>
                  <a:srgbClr val="000000"/>
                </a:solidFill>
                <a:latin typeface="Calibri"/>
              </a:rPr>
              <a:t>blochchain</a:t>
            </a:r>
            <a:r>
              <a:rPr lang="es-CO" sz="2800" spc="-1" dirty="0" smtClean="0">
                <a:solidFill>
                  <a:srgbClr val="000000"/>
                </a:solidFill>
                <a:latin typeface="Calibri"/>
              </a:rPr>
              <a:t> (</a:t>
            </a:r>
            <a:r>
              <a:rPr lang="es-CO" sz="2800" spc="-1" dirty="0" err="1" smtClean="0">
                <a:solidFill>
                  <a:srgbClr val="000000"/>
                </a:solidFill>
                <a:latin typeface="Calibri"/>
              </a:rPr>
              <a:t>bitcoin</a:t>
            </a:r>
            <a:r>
              <a:rPr lang="es-CO" sz="2800" spc="-1" dirty="0" smtClean="0">
                <a:solidFill>
                  <a:srgbClr val="000000"/>
                </a:solidFill>
                <a:latin typeface="Calibri"/>
              </a:rPr>
              <a:t> o </a:t>
            </a:r>
            <a:r>
              <a:rPr lang="es-CO" sz="2800" spc="-1" dirty="0" err="1" smtClean="0">
                <a:solidFill>
                  <a:srgbClr val="000000"/>
                </a:solidFill>
                <a:latin typeface="Calibri"/>
              </a:rPr>
              <a:t>etherum</a:t>
            </a:r>
            <a:r>
              <a:rPr lang="es-CO" sz="2800" spc="-1" dirty="0" smtClean="0">
                <a:solidFill>
                  <a:srgbClr val="000000"/>
                </a:solidFill>
                <a:latin typeface="Calibri"/>
              </a:rPr>
              <a:t>).  </a:t>
            </a:r>
            <a:endParaRPr lang="es-CO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92812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s-CO" sz="4000" dirty="0" smtClean="0"/>
              <a:t>Antecedentes en Educación: </a:t>
            </a:r>
            <a:r>
              <a:rPr lang="es-CO" sz="4900" spc="-1" dirty="0" err="1" smtClean="0">
                <a:solidFill>
                  <a:srgbClr val="000000"/>
                </a:solidFill>
                <a:hlinkClick r:id="rId2"/>
              </a:rPr>
              <a:t>OpenCerts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s-CO" dirty="0" err="1" smtClean="0"/>
              <a:t>GovTech</a:t>
            </a:r>
            <a:r>
              <a:rPr lang="es-CO" dirty="0" smtClean="0"/>
              <a:t> </a:t>
            </a:r>
            <a:r>
              <a:rPr lang="es-CO" dirty="0" err="1" smtClean="0"/>
              <a:t>Singapore</a:t>
            </a:r>
            <a:endParaRPr lang="es-CO" dirty="0" smtClean="0"/>
          </a:p>
          <a:p>
            <a:r>
              <a:rPr lang="es-CO" dirty="0" err="1" smtClean="0"/>
              <a:t>Schema</a:t>
            </a:r>
            <a:r>
              <a:rPr lang="es-CO" dirty="0" smtClean="0"/>
              <a:t> mas amplio que diploma (</a:t>
            </a:r>
            <a:r>
              <a:rPr lang="es-CO" dirty="0" err="1" smtClean="0"/>
              <a:t>transcript</a:t>
            </a:r>
            <a:r>
              <a:rPr lang="es-CO" dirty="0" smtClean="0"/>
              <a:t>).</a:t>
            </a:r>
          </a:p>
          <a:p>
            <a:r>
              <a:rPr lang="es-CO" dirty="0" smtClean="0"/>
              <a:t>Componentes:</a:t>
            </a:r>
          </a:p>
          <a:p>
            <a:pPr lvl="1"/>
            <a:r>
              <a:rPr lang="es-CO" dirty="0" smtClean="0"/>
              <a:t>Emisión de certificado(s)</a:t>
            </a:r>
          </a:p>
          <a:p>
            <a:pPr lvl="1"/>
            <a:r>
              <a:rPr lang="es-CO" dirty="0" smtClean="0"/>
              <a:t>Validación de certificados: coherencia, integridad, recuperar contenido parcial o completo.</a:t>
            </a:r>
          </a:p>
          <a:p>
            <a:r>
              <a:rPr lang="es-CO" dirty="0" smtClean="0"/>
              <a:t>JS</a:t>
            </a:r>
          </a:p>
          <a:p>
            <a:r>
              <a:rPr lang="es-CO" dirty="0" err="1" smtClean="0"/>
              <a:t>Ethereum</a:t>
            </a:r>
            <a:r>
              <a:rPr lang="es-CO" dirty="0" smtClean="0"/>
              <a:t> </a:t>
            </a:r>
            <a:r>
              <a:rPr lang="es-CO" dirty="0" err="1" smtClean="0"/>
              <a:t>Blockchain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71355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urple">
  <a:themeElements>
    <a:clrScheme name="Custom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B89C9"/>
      </a:hlink>
      <a:folHlink>
        <a:srgbClr val="2B89C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818</Words>
  <Application>Microsoft Office PowerPoint</Application>
  <PresentationFormat>Presentación en pantalla (4:3)</PresentationFormat>
  <Paragraphs>123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0" baseType="lpstr">
      <vt:lpstr>Tema de Office</vt:lpstr>
      <vt:lpstr>Purple</vt:lpstr>
      <vt:lpstr>Certificados Digitales para Entidades Publicas con Blockchain</vt:lpstr>
      <vt:lpstr>Certificados</vt:lpstr>
      <vt:lpstr>Certificados digital</vt:lpstr>
      <vt:lpstr>Certificados digitales utilizando Blockchain</vt:lpstr>
      <vt:lpstr> Antecedentes en Educación: Blockcerts </vt:lpstr>
      <vt:lpstr>Presentación de PowerPoint</vt:lpstr>
      <vt:lpstr>Presentación de PowerPoint</vt:lpstr>
      <vt:lpstr>Presentación de PowerPoint</vt:lpstr>
      <vt:lpstr> Antecedentes en Educación: OpenCerts </vt:lpstr>
      <vt:lpstr>Estructura del proyecto</vt:lpstr>
      <vt:lpstr>Proceso de emisión de un certificado</vt:lpstr>
      <vt:lpstr>Experiencia de Usuario y diseño de las interfaces</vt:lpstr>
      <vt:lpstr>Arquitectura aplicación Emisor red permisionada</vt:lpstr>
      <vt:lpstr>Arquitectura aplicación Validador General</vt:lpstr>
      <vt:lpstr>Arquitectura red permisionada entidades publicas (escalable)</vt:lpstr>
      <vt:lpstr>Componentes de proyectos anteriores</vt:lpstr>
      <vt:lpstr>Tipos de certificados sector publico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Certificados Digitales para Entidades Publicas con Blockchain</dc:title>
  <dc:creator>Carlos Alberto Castro Iragorri</dc:creator>
  <cp:lastModifiedBy>Carlos Alberto Castro Iragorri</cp:lastModifiedBy>
  <cp:revision>33</cp:revision>
  <dcterms:created xsi:type="dcterms:W3CDTF">2019-08-28T20:53:44Z</dcterms:created>
  <dcterms:modified xsi:type="dcterms:W3CDTF">2019-09-24T02:14:08Z</dcterms:modified>
</cp:coreProperties>
</file>