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0" r:id="rId5"/>
    <p:sldId id="258" r:id="rId6"/>
    <p:sldId id="271" r:id="rId7"/>
    <p:sldId id="268" r:id="rId8"/>
    <p:sldId id="269" r:id="rId9"/>
    <p:sldId id="272" r:id="rId10"/>
    <p:sldId id="274" r:id="rId11"/>
    <p:sldId id="273" r:id="rId12"/>
    <p:sldId id="276" r:id="rId13"/>
    <p:sldId id="259" r:id="rId14"/>
    <p:sldId id="277" r:id="rId15"/>
    <p:sldId id="260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5" r:id="rId33"/>
    <p:sldId id="26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1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1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9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3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460089-BBAC-4037-A17B-D40E9ABAC781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87958A-28D8-4211-BFBA-8866271B1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8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_2019/Lecture/Detection%20(v9).pdf)" TargetMode="External"/><Relationship Id="rId2" Type="http://schemas.openxmlformats.org/officeDocument/2006/relationships/hyperlink" Target="http://speech.ee.ntu.edu.tw/~tlkagk/courses_ML1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eech.ee.ntu.edu.tw/~tlkagk/courses/ML_2019/Lecture/BERT%20(v3).pdf" TargetMode="External"/><Relationship Id="rId4" Type="http://schemas.openxmlformats.org/officeDocument/2006/relationships/hyperlink" Target="http://speech.ee.ntu.edu.tw/~tlkagk/courses/ML_2019/Lecture/Transformer%20(v5).pdf)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Date: 2019/9/26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9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– Deep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models:</a:t>
            </a:r>
          </a:p>
          <a:p>
            <a:r>
              <a:rPr lang="en-US" altLang="zh-TW" dirty="0" smtClean="0"/>
              <a:t>Remove the output layer(last hidden layer as features)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1" y="2884487"/>
            <a:ext cx="6067425" cy="329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32" y="3522806"/>
            <a:ext cx="3952875" cy="112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8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Boosting (</a:t>
            </a:r>
            <a:r>
              <a:rPr lang="en-US" altLang="zh-TW" dirty="0" err="1" smtClean="0"/>
              <a:t>XGBoost</a:t>
            </a:r>
            <a:r>
              <a:rPr lang="en-US" altLang="zh-TW" dirty="0" smtClean="0"/>
              <a:t>, each 3000 trees &amp; 9 depth &amp; 3 min-child-weight)</a:t>
            </a:r>
          </a:p>
          <a:p>
            <a:r>
              <a:rPr lang="en-US" altLang="zh-TW" dirty="0" smtClean="0"/>
              <a:t>2. Ensemble(Average prob., 5 </a:t>
            </a:r>
            <a:r>
              <a:rPr lang="en-US" altLang="zh-TW" dirty="0" err="1" smtClean="0"/>
              <a:t>XGBoost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5</a:t>
            </a:r>
          </a:p>
        </p:txBody>
      </p:sp>
    </p:spTree>
    <p:extLst>
      <p:ext uri="{BB962C8B-B14F-4D97-AF65-F5344CB8AC3E}">
        <p14:creationId xmlns:p14="http://schemas.microsoft.com/office/powerpoint/2010/main" val="609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Cardiac Rhythm Classification from a Short Single Lead ECG Recording </a:t>
            </a:r>
            <a:r>
              <a:rPr lang="en-US" altLang="zh-TW" dirty="0" smtClean="0"/>
              <a:t>via Random Forest</a:t>
            </a:r>
          </a:p>
          <a:p>
            <a:r>
              <a:rPr lang="en-US" altLang="zh-TW" dirty="0" smtClean="0"/>
              <a:t>Author: </a:t>
            </a:r>
            <a:r>
              <a:rPr lang="en-US" altLang="zh-TW" dirty="0" err="1"/>
              <a:t>Ruhi</a:t>
            </a:r>
            <a:r>
              <a:rPr lang="en-US" altLang="zh-TW" dirty="0"/>
              <a:t> </a:t>
            </a:r>
            <a:r>
              <a:rPr lang="en-US" altLang="zh-TW" dirty="0" smtClean="0"/>
              <a:t>Mahajan, </a:t>
            </a:r>
            <a:r>
              <a:rPr lang="en-US" altLang="zh-TW" dirty="0" err="1"/>
              <a:t>Rishikesan</a:t>
            </a:r>
            <a:r>
              <a:rPr lang="en-US" altLang="zh-TW" dirty="0"/>
              <a:t> </a:t>
            </a:r>
            <a:r>
              <a:rPr lang="en-US" altLang="zh-TW" dirty="0" err="1" smtClean="0"/>
              <a:t>Kamaleswaran</a:t>
            </a:r>
            <a:r>
              <a:rPr lang="en-US" altLang="zh-TW" dirty="0" smtClean="0"/>
              <a:t>, </a:t>
            </a:r>
            <a:r>
              <a:rPr lang="en-US" altLang="zh-TW" dirty="0"/>
              <a:t>John Andrew </a:t>
            </a:r>
            <a:r>
              <a:rPr lang="en-US" altLang="zh-TW" dirty="0" smtClean="0"/>
              <a:t>Howe, </a:t>
            </a:r>
            <a:r>
              <a:rPr lang="en-US" altLang="zh-TW" dirty="0" err="1"/>
              <a:t>Oguz</a:t>
            </a:r>
            <a:r>
              <a:rPr lang="en-US" altLang="zh-TW" dirty="0"/>
              <a:t> </a:t>
            </a:r>
            <a:r>
              <a:rPr lang="en-US" altLang="zh-TW" dirty="0" err="1" smtClean="0"/>
              <a:t>Akbilgic</a:t>
            </a:r>
            <a:endParaRPr lang="en-US" altLang="zh-TW" dirty="0" smtClean="0"/>
          </a:p>
          <a:p>
            <a:r>
              <a:rPr lang="en-US" altLang="zh-TW" dirty="0" smtClean="0"/>
              <a:t>Final accuracy: </a:t>
            </a:r>
            <a:r>
              <a:rPr lang="en-US" altLang="zh-TW" dirty="0" smtClean="0">
                <a:solidFill>
                  <a:srgbClr val="FF0000"/>
                </a:solidFill>
              </a:rPr>
              <a:t>0.78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i="1" dirty="0"/>
              <a:t>These entries were disqualified because </a:t>
            </a:r>
            <a:r>
              <a:rPr lang="en-US" altLang="zh-TW" i="1" dirty="0">
                <a:solidFill>
                  <a:srgbClr val="FF0000"/>
                </a:solidFill>
              </a:rPr>
              <a:t>they included code that was not freely licensed</a:t>
            </a:r>
            <a:r>
              <a:rPr lang="en-US" altLang="zh-TW" i="1" dirty="0"/>
              <a:t>, contrary to the Challenge rules. The code in question has been removed from the archives linked above</a:t>
            </a:r>
            <a:r>
              <a:rPr lang="en-US" altLang="zh-TW" i="1" dirty="0" smtClean="0"/>
              <a:t>.</a:t>
            </a:r>
          </a:p>
          <a:p>
            <a:r>
              <a:rPr lang="en-US" altLang="zh-TW" i="1" dirty="0"/>
              <a:t>These entries were disqualified because their authors </a:t>
            </a:r>
            <a:r>
              <a:rPr lang="en-US" altLang="zh-TW" i="1" dirty="0">
                <a:solidFill>
                  <a:srgbClr val="FF0000"/>
                </a:solidFill>
              </a:rPr>
              <a:t>submitted more than ten entries in total</a:t>
            </a:r>
            <a:r>
              <a:rPr lang="en-US" altLang="zh-TW" i="1" dirty="0"/>
              <a:t>, contrary to the Challenge rules.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2727" y="3306618"/>
            <a:ext cx="2216728" cy="1570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42117" y="3306618"/>
            <a:ext cx="2216728" cy="1570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Features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108192" y="3306618"/>
            <a:ext cx="2216728" cy="1570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</a:t>
            </a:r>
          </a:p>
          <a:p>
            <a:pPr algn="ctr"/>
            <a:r>
              <a:rPr lang="en-US" altLang="zh-TW" dirty="0" smtClean="0"/>
              <a:t>Selection</a:t>
            </a:r>
          </a:p>
          <a:p>
            <a:pPr algn="ctr"/>
            <a:r>
              <a:rPr lang="en-US" altLang="zh-TW" dirty="0" smtClean="0"/>
              <a:t>(GA-based)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774267" y="3306618"/>
            <a:ext cx="2216728" cy="1570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Random</a:t>
            </a:r>
          </a:p>
          <a:p>
            <a:pPr algn="ctr"/>
            <a:r>
              <a:rPr lang="en-US" altLang="zh-TW" dirty="0" smtClean="0"/>
              <a:t>Forest)</a:t>
            </a:r>
            <a:endParaRPr lang="zh-TW" altLang="en-US" dirty="0"/>
          </a:p>
        </p:txBody>
      </p:sp>
      <p:sp>
        <p:nvSpPr>
          <p:cNvPr id="10" name="弧形箭號 (下彎) 9"/>
          <p:cNvSpPr/>
          <p:nvPr/>
        </p:nvSpPr>
        <p:spPr>
          <a:xfrm>
            <a:off x="2198255" y="2493818"/>
            <a:ext cx="2087418" cy="618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下彎) 10"/>
          <p:cNvSpPr/>
          <p:nvPr/>
        </p:nvSpPr>
        <p:spPr>
          <a:xfrm>
            <a:off x="4854818" y="2493817"/>
            <a:ext cx="2087418" cy="618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下彎) 11"/>
          <p:cNvSpPr/>
          <p:nvPr/>
        </p:nvSpPr>
        <p:spPr>
          <a:xfrm>
            <a:off x="7730558" y="2493816"/>
            <a:ext cx="2087418" cy="618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ECG </a:t>
            </a:r>
            <a:r>
              <a:rPr lang="en-US" altLang="zh-TW" dirty="0" smtClean="0">
                <a:solidFill>
                  <a:srgbClr val="FF0000"/>
                </a:solidFill>
              </a:rPr>
              <a:t>band-pass filtered </a:t>
            </a:r>
            <a:r>
              <a:rPr lang="en-US" altLang="zh-TW" dirty="0" smtClean="0"/>
              <a:t>between 5~26 Hz, to remove power-line interference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Down-sampled</a:t>
            </a:r>
            <a:r>
              <a:rPr lang="en-US" altLang="zh-TW" dirty="0" smtClean="0"/>
              <a:t> to 200Hz to decrease computation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48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Total 62 features:</a:t>
            </a:r>
          </a:p>
          <a:p>
            <a:r>
              <a:rPr lang="en-US" altLang="zh-TW" dirty="0" smtClean="0"/>
              <a:t>PSPR</a:t>
            </a:r>
          </a:p>
          <a:p>
            <a:r>
              <a:rPr lang="en-US" altLang="zh-TW" dirty="0" smtClean="0"/>
              <a:t>Wavelet decomposition</a:t>
            </a:r>
          </a:p>
          <a:p>
            <a:r>
              <a:rPr lang="en-US" altLang="zh-TW" dirty="0" err="1" smtClean="0"/>
              <a:t>SampEn</a:t>
            </a:r>
            <a:endParaRPr lang="en-US" altLang="zh-TW" dirty="0" smtClean="0"/>
          </a:p>
          <a:p>
            <a:r>
              <a:rPr lang="en-US" altLang="zh-TW" dirty="0" smtClean="0"/>
              <a:t>VLF(very low frequency average power)</a:t>
            </a:r>
          </a:p>
          <a:p>
            <a:r>
              <a:rPr lang="en-US" altLang="zh-TW" dirty="0" smtClean="0"/>
              <a:t>pNN50(percentage of beats greater than 50ms)</a:t>
            </a:r>
          </a:p>
          <a:p>
            <a:r>
              <a:rPr lang="en-US" altLang="zh-TW" dirty="0" smtClean="0"/>
              <a:t>Mean, median, kurtosis, deviation, skewness, …</a:t>
            </a:r>
          </a:p>
          <a:p>
            <a:r>
              <a:rPr lang="en-US" altLang="zh-TW" dirty="0" smtClean="0"/>
              <a:t>RR intervals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Running </a:t>
            </a:r>
            <a:r>
              <a:rPr lang="en-US" altLang="zh-TW" dirty="0" smtClean="0">
                <a:solidFill>
                  <a:srgbClr val="FF0000"/>
                </a:solidFill>
              </a:rPr>
              <a:t>GA-based algorithm </a:t>
            </a:r>
            <a:r>
              <a:rPr lang="en-US" altLang="zh-TW" dirty="0" smtClean="0"/>
              <a:t>to select the most significant features</a:t>
            </a:r>
          </a:p>
          <a:p>
            <a:r>
              <a:rPr lang="en-US" altLang="zh-TW" dirty="0" smtClean="0"/>
              <a:t>62 features to 37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2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Bootstrap-aggregate decision trees(Boosting, 220 trees)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8</a:t>
            </a:r>
          </a:p>
        </p:txBody>
      </p:sp>
    </p:spTree>
    <p:extLst>
      <p:ext uri="{BB962C8B-B14F-4D97-AF65-F5344CB8AC3E}">
        <p14:creationId xmlns:p14="http://schemas.microsoft.com/office/powerpoint/2010/main" val="509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Paper survey(2,5,8,11)</a:t>
            </a:r>
          </a:p>
          <a:p>
            <a:r>
              <a:rPr lang="en-US" altLang="zh-TW" dirty="0" smtClean="0"/>
              <a:t>Related topics</a:t>
            </a:r>
          </a:p>
          <a:p>
            <a:r>
              <a:rPr lang="en-US" altLang="zh-TW" smtClean="0"/>
              <a:t>Conclusion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9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Convolutional Recurrent Neural Networks for Electrocardiogram Classification</a:t>
            </a:r>
            <a:endParaRPr lang="en-US" altLang="zh-TW" dirty="0" smtClean="0"/>
          </a:p>
          <a:p>
            <a:r>
              <a:rPr lang="en-US" altLang="zh-TW" dirty="0" smtClean="0"/>
              <a:t>Authors: </a:t>
            </a:r>
            <a:r>
              <a:rPr lang="en-US" altLang="zh-TW" dirty="0"/>
              <a:t>Martin </a:t>
            </a:r>
            <a:r>
              <a:rPr lang="en-US" altLang="zh-TW" dirty="0" err="1"/>
              <a:t>Zihlmann</a:t>
            </a:r>
            <a:r>
              <a:rPr lang="en-US" altLang="zh-TW" dirty="0"/>
              <a:t>, </a:t>
            </a:r>
            <a:r>
              <a:rPr lang="en-US" altLang="zh-TW" dirty="0" err="1"/>
              <a:t>Dmytro</a:t>
            </a:r>
            <a:r>
              <a:rPr lang="en-US" altLang="zh-TW" dirty="0"/>
              <a:t> </a:t>
            </a:r>
            <a:r>
              <a:rPr lang="en-US" altLang="zh-TW" dirty="0" err="1"/>
              <a:t>Perekrestenko</a:t>
            </a:r>
            <a:r>
              <a:rPr lang="en-US" altLang="zh-TW" dirty="0"/>
              <a:t>, Michael </a:t>
            </a:r>
            <a:r>
              <a:rPr lang="en-US" altLang="zh-TW" dirty="0" err="1"/>
              <a:t>Tschannen</a:t>
            </a:r>
            <a:endParaRPr lang="en-US" altLang="zh-TW" dirty="0" smtClean="0"/>
          </a:p>
          <a:p>
            <a:r>
              <a:rPr lang="en-US" altLang="zh-TW" dirty="0" smtClean="0"/>
              <a:t>Final accuracy: 0.821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3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3688819" cy="4351337"/>
          </a:xfrm>
        </p:spPr>
        <p:txBody>
          <a:bodyPr/>
          <a:lstStyle/>
          <a:p>
            <a:r>
              <a:rPr lang="en-US" altLang="zh-TW" dirty="0" smtClean="0"/>
              <a:t>Two models: CNN &amp; CRNN</a:t>
            </a:r>
          </a:p>
          <a:p>
            <a:r>
              <a:rPr lang="en-US" altLang="zh-TW" dirty="0" smtClean="0"/>
              <a:t>Log-spectrogram: 0.25-Tukey window &amp; 0.5 overlap</a:t>
            </a:r>
          </a:p>
          <a:p>
            <a:r>
              <a:rPr lang="en-US" altLang="zh-TW" dirty="0" err="1" smtClean="0"/>
              <a:t>ConvBlockx</a:t>
            </a:r>
            <a:r>
              <a:rPr lang="en-US" altLang="zh-TW" dirty="0" smtClean="0"/>
              <a:t>: x </a:t>
            </a:r>
            <a:r>
              <a:rPr lang="en-US" altLang="zh-TW" dirty="0" err="1" smtClean="0"/>
              <a:t>ConvLayer</a:t>
            </a:r>
            <a:r>
              <a:rPr lang="en-US" altLang="zh-TW" dirty="0" smtClean="0"/>
              <a:t> &amp; BN &amp; </a:t>
            </a:r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r>
              <a:rPr lang="en-US" altLang="zh-TW" dirty="0" smtClean="0"/>
              <a:t>LSTM Block: 3-layer LSTM</a:t>
            </a:r>
          </a:p>
          <a:p>
            <a:r>
              <a:rPr lang="en-US" altLang="zh-TW" dirty="0" err="1" smtClean="0"/>
              <a:t>Aggragation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accros</a:t>
            </a:r>
            <a:r>
              <a:rPr lang="en-US" altLang="zh-TW" dirty="0" smtClean="0"/>
              <a:t> time: Temporal average in CNN &amp; LSTM in CRNN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15" y="273916"/>
            <a:ext cx="4968876" cy="6237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647853" y="3177918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&lt;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Training protocols in CRNN(due to convergence)</a:t>
            </a:r>
            <a:r>
              <a:rPr lang="en-US" altLang="zh-TW" dirty="0" smtClean="0"/>
              <a:t>: (1) replace LSTM with Temporal average and train 500 epochs (2) change back to LSTM, fixed CNN and train 100 epochs (3) training jointly for 200 epochs(0.1 learning rate)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Augmentation</a:t>
            </a:r>
            <a:r>
              <a:rPr lang="en-US" altLang="zh-TW" dirty="0" smtClean="0"/>
              <a:t>: Dropout bursts(uniformly </a:t>
            </a:r>
            <a:r>
              <a:rPr lang="en-US" altLang="zh-TW" smtClean="0"/>
              <a:t>selected 50ms), </a:t>
            </a:r>
            <a:r>
              <a:rPr lang="en-US" altLang="zh-TW" dirty="0" smtClean="0"/>
              <a:t>Random resampling</a:t>
            </a:r>
          </a:p>
          <a:p>
            <a:r>
              <a:rPr lang="en-US" altLang="zh-TW" dirty="0" smtClean="0"/>
              <a:t>Ensemble: 5 models &amp; Train again(Train/Valid = 1/5)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0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11</a:t>
            </a:r>
          </a:p>
        </p:txBody>
      </p:sp>
    </p:spTree>
    <p:extLst>
      <p:ext uri="{BB962C8B-B14F-4D97-AF65-F5344CB8AC3E}">
        <p14:creationId xmlns:p14="http://schemas.microsoft.com/office/powerpoint/2010/main" val="12969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Automatic Detection of Atrial Fibrillation and Other Arrhythmias in </a:t>
            </a:r>
            <a:r>
              <a:rPr lang="en-US" altLang="zh-TW" dirty="0" err="1"/>
              <a:t>Holter</a:t>
            </a:r>
            <a:r>
              <a:rPr lang="en-US" altLang="zh-TW" dirty="0"/>
              <a:t> </a:t>
            </a:r>
            <a:r>
              <a:rPr lang="en-US" altLang="zh-TW" dirty="0" smtClean="0"/>
              <a:t>ECG Recordings </a:t>
            </a:r>
            <a:r>
              <a:rPr lang="en-US" altLang="zh-TW" dirty="0"/>
              <a:t>Using Rhythm Features and Neural </a:t>
            </a:r>
            <a:r>
              <a:rPr lang="en-US" altLang="zh-TW" dirty="0" smtClean="0"/>
              <a:t>Networks</a:t>
            </a:r>
          </a:p>
          <a:p>
            <a:r>
              <a:rPr lang="en-US" altLang="zh-TW" dirty="0" smtClean="0"/>
              <a:t>Authors: </a:t>
            </a:r>
            <a:r>
              <a:rPr lang="en-US" altLang="zh-TW" dirty="0"/>
              <a:t>Filip </a:t>
            </a:r>
            <a:r>
              <a:rPr lang="en-US" altLang="zh-TW" dirty="0" err="1"/>
              <a:t>Plesinger</a:t>
            </a:r>
            <a:r>
              <a:rPr lang="en-US" altLang="zh-TW" dirty="0"/>
              <a:t>, Petr </a:t>
            </a:r>
            <a:r>
              <a:rPr lang="en-US" altLang="zh-TW" dirty="0" err="1"/>
              <a:t>Nejedly</a:t>
            </a:r>
            <a:r>
              <a:rPr lang="en-US" altLang="zh-TW" dirty="0"/>
              <a:t>, Ivo </a:t>
            </a:r>
            <a:r>
              <a:rPr lang="en-US" altLang="zh-TW" dirty="0" err="1"/>
              <a:t>Viscor</a:t>
            </a:r>
            <a:r>
              <a:rPr lang="en-US" altLang="zh-TW" dirty="0"/>
              <a:t>, Josef </a:t>
            </a:r>
            <a:r>
              <a:rPr lang="en-US" altLang="zh-TW" dirty="0" err="1"/>
              <a:t>Halamek</a:t>
            </a:r>
            <a:r>
              <a:rPr lang="en-US" altLang="zh-TW" dirty="0"/>
              <a:t>, Pavel Jurak</a:t>
            </a:r>
            <a:endParaRPr lang="en-US" altLang="zh-TW" dirty="0" smtClean="0"/>
          </a:p>
          <a:p>
            <a:r>
              <a:rPr lang="en-US" altLang="zh-TW" dirty="0" smtClean="0"/>
              <a:t>Final accuracy: 0.81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2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5" y="110835"/>
            <a:ext cx="5159813" cy="664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3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Envelograms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into LF, MF, HF</a:t>
            </a:r>
          </a:p>
          <a:p>
            <a:r>
              <a:rPr lang="en-US" altLang="zh-TW" dirty="0" smtClean="0"/>
              <a:t>QRS detections on R = MF - LF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4" y="2791748"/>
            <a:ext cx="4721225" cy="3618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8091055" y="631761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Refer to [1]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7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01092"/>
            <a:ext cx="8595360" cy="4351337"/>
          </a:xfrm>
        </p:spPr>
        <p:txBody>
          <a:bodyPr/>
          <a:lstStyle/>
          <a:p>
            <a:r>
              <a:rPr lang="en-US" altLang="zh-TW" dirty="0" smtClean="0"/>
              <a:t>MG are clustered by </a:t>
            </a:r>
            <a:r>
              <a:rPr lang="en-US" altLang="zh-TW" dirty="0" smtClean="0"/>
              <a:t>correlation</a:t>
            </a:r>
            <a:endParaRPr lang="en-US" altLang="zh-TW" dirty="0" smtClean="0"/>
          </a:p>
          <a:p>
            <a:r>
              <a:rPr lang="en-US" altLang="zh-TW" dirty="0" smtClean="0"/>
              <a:t>RR-crossing and distribution as features</a:t>
            </a:r>
          </a:p>
          <a:p>
            <a:r>
              <a:rPr lang="en-US" altLang="zh-TW" dirty="0" smtClean="0"/>
              <a:t>RR-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as features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2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15Conv +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+ 3Conv +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???</a:t>
            </a:r>
          </a:p>
          <a:p>
            <a:r>
              <a:rPr lang="en-US" altLang="zh-TW" dirty="0" smtClean="0"/>
              <a:t>Max, min, mean,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of output layer as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3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Total 277 features</a:t>
            </a:r>
          </a:p>
          <a:p>
            <a:r>
              <a:rPr lang="en-US" altLang="zh-TW" dirty="0" smtClean="0"/>
              <a:t>25Linear + 3Linear </a:t>
            </a:r>
            <a:r>
              <a:rPr lang="en-US" altLang="zh-TW" dirty="0" smtClean="0">
                <a:solidFill>
                  <a:srgbClr val="FF0000"/>
                </a:solidFill>
              </a:rPr>
              <a:t>???</a:t>
            </a:r>
          </a:p>
          <a:p>
            <a:r>
              <a:rPr lang="en-US" altLang="zh-TW" dirty="0" smtClean="0"/>
              <a:t>Bagged tree(Boosting)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734" y="2910609"/>
            <a:ext cx="753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Paper 2</a:t>
            </a:r>
          </a:p>
        </p:txBody>
      </p:sp>
    </p:spTree>
    <p:extLst>
      <p:ext uri="{BB962C8B-B14F-4D97-AF65-F5344CB8AC3E}">
        <p14:creationId xmlns:p14="http://schemas.microsoft.com/office/powerpoint/2010/main" val="16785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67" y="3954172"/>
            <a:ext cx="7253995" cy="2644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71" y="1654519"/>
            <a:ext cx="5495925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261872" y="2586182"/>
            <a:ext cx="4335364" cy="280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CNN or LSTM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Ensemble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Boosting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(Augmentation)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108192" y="2586182"/>
            <a:ext cx="4335364" cy="280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Statistical features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Expert features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Boosting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8945" y="3195782"/>
            <a:ext cx="2299855" cy="1089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4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4909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ML lectures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://speech.ee.ntu.edu.tw/~</a:t>
            </a:r>
            <a:r>
              <a:rPr lang="en-US" altLang="zh-TW" dirty="0" smtClean="0">
                <a:hlinkClick r:id="rId2"/>
              </a:rPr>
              <a:t>tlkagk/courses_ML19.html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Anormal</a:t>
            </a:r>
            <a:r>
              <a:rPr lang="en-US" altLang="zh-TW" dirty="0" smtClean="0"/>
              <a:t> detection (Noise detection)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http://speech.ee.ntu.edu.tw/~tlkagk/courses/ML_2019/Lecture/Detection%20(v9).pdf)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BERT (replacing LSTM)</a:t>
            </a:r>
          </a:p>
          <a:p>
            <a:r>
              <a:rPr lang="en-US" altLang="zh-TW" dirty="0" smtClean="0"/>
              <a:t>(</a:t>
            </a:r>
            <a:r>
              <a:rPr lang="en-US" altLang="zh-TW" dirty="0">
                <a:hlinkClick r:id="rId4"/>
              </a:rPr>
              <a:t>http://speech.ee.ntu.edu.tw/~tlkagk/courses/ML_2019/Lecture/Transformer%20(v5).pdf</a:t>
            </a:r>
            <a:r>
              <a:rPr lang="en-US" altLang="zh-TW" dirty="0" smtClean="0">
                <a:hlinkClick r:id="rId4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>
                <a:hlinkClick r:id="rId5"/>
              </a:rPr>
              <a:t>http://speech.ee.ntu.edu.tw/~tlkagk/courses/ML_2019/Lecture/BERT%20(v3).pdf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8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[1] </a:t>
            </a:r>
            <a:r>
              <a:rPr lang="en-US" altLang="zh-TW" dirty="0"/>
              <a:t>Taming of the monitors: reducing false alarms in intensive care </a:t>
            </a:r>
            <a:r>
              <a:rPr lang="en-US" altLang="zh-TW" dirty="0" smtClean="0"/>
              <a:t>units, </a:t>
            </a:r>
            <a:r>
              <a:rPr lang="da-DK" altLang="zh-TW" dirty="0"/>
              <a:t>F Plesinger et al 2016 Physiol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1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ENCASE: an </a:t>
            </a:r>
            <a:r>
              <a:rPr lang="en-US" altLang="zh-TW" dirty="0" err="1"/>
              <a:t>ENsemble</a:t>
            </a:r>
            <a:r>
              <a:rPr lang="en-US" altLang="zh-TW" dirty="0"/>
              <a:t> </a:t>
            </a:r>
            <a:r>
              <a:rPr lang="en-US" altLang="zh-TW" dirty="0" err="1"/>
              <a:t>ClASsifiEr</a:t>
            </a:r>
            <a:r>
              <a:rPr lang="en-US" altLang="zh-TW" dirty="0"/>
              <a:t> for ECG </a:t>
            </a:r>
            <a:r>
              <a:rPr lang="en-US" altLang="zh-TW" dirty="0" smtClean="0"/>
              <a:t>Classification Using </a:t>
            </a:r>
            <a:r>
              <a:rPr lang="en-US" altLang="zh-TW" dirty="0"/>
              <a:t>Expert Features and Deep Neural Networks</a:t>
            </a:r>
          </a:p>
          <a:p>
            <a:r>
              <a:rPr lang="en-US" altLang="zh-TW" dirty="0" smtClean="0"/>
              <a:t>Author: </a:t>
            </a:r>
            <a:r>
              <a:rPr lang="nn-NO" altLang="zh-TW" dirty="0"/>
              <a:t>Shenda </a:t>
            </a:r>
            <a:r>
              <a:rPr lang="nn-NO" altLang="zh-TW" dirty="0" smtClean="0"/>
              <a:t>Hong, </a:t>
            </a:r>
            <a:r>
              <a:rPr lang="nn-NO" altLang="zh-TW" dirty="0"/>
              <a:t>Meng </a:t>
            </a:r>
            <a:r>
              <a:rPr lang="nn-NO" altLang="zh-TW" dirty="0" smtClean="0"/>
              <a:t>Wu, </a:t>
            </a:r>
            <a:r>
              <a:rPr lang="nn-NO" altLang="zh-TW" dirty="0"/>
              <a:t>Yuxi </a:t>
            </a:r>
            <a:r>
              <a:rPr lang="nn-NO" altLang="zh-TW" dirty="0" smtClean="0"/>
              <a:t>Zhou, </a:t>
            </a:r>
            <a:r>
              <a:rPr lang="en-US" altLang="zh-TW" dirty="0" err="1" smtClean="0"/>
              <a:t>Qingyun</a:t>
            </a:r>
            <a:r>
              <a:rPr lang="en-US" altLang="zh-TW" dirty="0" smtClean="0"/>
              <a:t> Wang, </a:t>
            </a:r>
            <a:r>
              <a:rPr lang="en-US" altLang="zh-TW" dirty="0" err="1"/>
              <a:t>Junyuan</a:t>
            </a:r>
            <a:r>
              <a:rPr lang="en-US" altLang="zh-TW" dirty="0"/>
              <a:t> </a:t>
            </a:r>
            <a:r>
              <a:rPr lang="en-US" altLang="zh-TW" dirty="0" smtClean="0"/>
              <a:t>Shang, </a:t>
            </a:r>
            <a:r>
              <a:rPr lang="en-US" altLang="zh-TW" dirty="0" err="1"/>
              <a:t>Hongyan</a:t>
            </a:r>
            <a:r>
              <a:rPr lang="en-US" altLang="zh-TW" dirty="0"/>
              <a:t> </a:t>
            </a:r>
            <a:r>
              <a:rPr lang="en-US" altLang="zh-TW" dirty="0" smtClean="0"/>
              <a:t>Li, </a:t>
            </a:r>
            <a:r>
              <a:rPr lang="en-US" altLang="zh-TW" dirty="0" err="1"/>
              <a:t>Junqing</a:t>
            </a:r>
            <a:r>
              <a:rPr lang="en-US" altLang="zh-TW" dirty="0"/>
              <a:t> </a:t>
            </a:r>
            <a:r>
              <a:rPr lang="en-US" altLang="zh-TW" dirty="0" err="1" smtClean="0"/>
              <a:t>Xie</a:t>
            </a:r>
            <a:endParaRPr lang="en-US" altLang="zh-TW" dirty="0" smtClean="0"/>
          </a:p>
          <a:p>
            <a:r>
              <a:rPr lang="en-US" altLang="zh-TW" dirty="0" smtClean="0"/>
              <a:t>Final accuracy: 0.84 F1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4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55" y="2281383"/>
            <a:ext cx="678750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4906604" y="1758163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73558" y="1728269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Features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5 kinds of data under different preprocess.</a:t>
            </a:r>
          </a:p>
          <a:p>
            <a:r>
              <a:rPr lang="en-US" altLang="zh-TW" dirty="0" smtClean="0"/>
              <a:t>1. Long data: Raw values</a:t>
            </a:r>
          </a:p>
          <a:p>
            <a:r>
              <a:rPr lang="en-US" altLang="zh-TW" dirty="0" smtClean="0"/>
              <a:t>2. Short data: Split long data into short waves using QRS detector</a:t>
            </a:r>
          </a:p>
          <a:p>
            <a:r>
              <a:rPr lang="en-US" altLang="zh-TW" dirty="0" smtClean="0"/>
              <a:t>3. QRS data: The length of consecutive QRS interval of long data</a:t>
            </a:r>
          </a:p>
          <a:p>
            <a:r>
              <a:rPr lang="en-US" altLang="zh-TW" dirty="0" smtClean="0"/>
              <a:t>4. </a:t>
            </a:r>
            <a:r>
              <a:rPr lang="en-US" altLang="zh-TW" dirty="0" err="1" smtClean="0"/>
              <a:t>Centerwave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5. Expanded data: Slide window(6000) and strides dynamically chosen for data balancing</a:t>
            </a:r>
          </a:p>
        </p:txBody>
      </p:sp>
    </p:spTree>
    <p:extLst>
      <p:ext uri="{BB962C8B-B14F-4D97-AF65-F5344CB8AC3E}">
        <p14:creationId xmlns:p14="http://schemas.microsoft.com/office/powerpoint/2010/main" val="24829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 kinds of features:</a:t>
            </a:r>
          </a:p>
          <a:p>
            <a:r>
              <a:rPr lang="en-US" altLang="zh-TW" dirty="0" smtClean="0"/>
              <a:t>1. Expert features: Based on Statistical, DSP, medical knowledge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Centerwave</a:t>
            </a:r>
            <a:r>
              <a:rPr lang="en-US" altLang="zh-TW" dirty="0" smtClean="0"/>
              <a:t> features: Find the most representative data from one patient</a:t>
            </a:r>
          </a:p>
          <a:p>
            <a:r>
              <a:rPr lang="en-US" altLang="zh-TW" dirty="0" smtClean="0"/>
              <a:t>3. Deep features</a:t>
            </a:r>
          </a:p>
        </p:txBody>
      </p:sp>
    </p:spTree>
    <p:extLst>
      <p:ext uri="{BB962C8B-B14F-4D97-AF65-F5344CB8AC3E}">
        <p14:creationId xmlns:p14="http://schemas.microsoft.com/office/powerpoint/2010/main" val="14432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– Expert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Statistical: count, mean, max, min, range, variance, skewness, …, zero-crossing, zigzag, …</a:t>
            </a:r>
          </a:p>
          <a:p>
            <a:r>
              <a:rPr lang="en-US" altLang="zh-TW" dirty="0" smtClean="0"/>
              <a:t>DSP: FFT, frequency-band power</a:t>
            </a:r>
          </a:p>
          <a:p>
            <a:r>
              <a:rPr lang="en-US" altLang="zh-TW" dirty="0" smtClean="0"/>
              <a:t>Medical knowledge: Sample entropy, </a:t>
            </a:r>
            <a:r>
              <a:rPr lang="en-US" altLang="zh-TW" dirty="0" err="1" smtClean="0"/>
              <a:t>Coeff</a:t>
            </a:r>
            <a:r>
              <a:rPr lang="en-US" altLang="zh-TW" dirty="0" smtClean="0"/>
              <a:t>. </a:t>
            </a:r>
            <a:r>
              <a:rPr lang="en-US" altLang="zh-TW" dirty="0"/>
              <a:t>o</a:t>
            </a:r>
            <a:r>
              <a:rPr lang="en-US" altLang="zh-TW" dirty="0" smtClean="0"/>
              <a:t>f variation and density histograms(CDF), median absolute deviation(MAD)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95655" cy="1325562"/>
          </a:xfrm>
        </p:spPr>
        <p:txBody>
          <a:bodyPr/>
          <a:lstStyle/>
          <a:p>
            <a:r>
              <a:rPr lang="en-US" altLang="zh-TW" dirty="0" smtClean="0"/>
              <a:t>Features – </a:t>
            </a:r>
            <a:r>
              <a:rPr lang="en-US" altLang="zh-TW" dirty="0" err="1" smtClean="0"/>
              <a:t>Centerwave</a:t>
            </a:r>
            <a:r>
              <a:rPr lang="en-US" altLang="zh-TW" dirty="0" smtClean="0"/>
              <a:t>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 steps:</a:t>
            </a:r>
          </a:p>
          <a:p>
            <a:r>
              <a:rPr lang="en-US" altLang="zh-TW" dirty="0" smtClean="0"/>
              <a:t>1. Calculate pairwise DTW distance of his/her short data.</a:t>
            </a:r>
          </a:p>
          <a:p>
            <a:r>
              <a:rPr lang="en-US" altLang="zh-TW" dirty="0" smtClean="0"/>
              <a:t>2. Spectral clustering</a:t>
            </a:r>
          </a:p>
          <a:p>
            <a:r>
              <a:rPr lang="en-US" altLang="zh-TW" dirty="0" smtClean="0"/>
              <a:t>3. Find the center(closest to other node) of the largest </a:t>
            </a:r>
            <a:r>
              <a:rPr lang="en-US" altLang="zh-TW" dirty="0" smtClean="0"/>
              <a:t>cluster</a:t>
            </a:r>
          </a:p>
          <a:p>
            <a:endParaRPr lang="en-US" altLang="zh-TW" dirty="0"/>
          </a:p>
          <a:p>
            <a:r>
              <a:rPr lang="en-US" altLang="zh-TW" dirty="0" smtClean="0"/>
              <a:t>Then, extract statistical and medical features on </a:t>
            </a:r>
            <a:r>
              <a:rPr lang="en-US" altLang="zh-TW" dirty="0" err="1" smtClean="0"/>
              <a:t>centerwave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9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466</TotalTime>
  <Words>834</Words>
  <Application>Microsoft Office PowerPoint</Application>
  <PresentationFormat>寬螢幕</PresentationFormat>
  <Paragraphs>143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Century Schoolbook</vt:lpstr>
      <vt:lpstr>Wingdings 2</vt:lpstr>
      <vt:lpstr>View</vt:lpstr>
      <vt:lpstr>PhysioNet Challenge –  AF classification</vt:lpstr>
      <vt:lpstr>Outline</vt:lpstr>
      <vt:lpstr>PowerPoint 簡報</vt:lpstr>
      <vt:lpstr>About this paper</vt:lpstr>
      <vt:lpstr>Framework</vt:lpstr>
      <vt:lpstr>Data</vt:lpstr>
      <vt:lpstr>Features</vt:lpstr>
      <vt:lpstr>Features – Expert features</vt:lpstr>
      <vt:lpstr>Features – Centerwave features</vt:lpstr>
      <vt:lpstr>Features – Deep features</vt:lpstr>
      <vt:lpstr>Training</vt:lpstr>
      <vt:lpstr>PowerPoint 簡報</vt:lpstr>
      <vt:lpstr>About this paper</vt:lpstr>
      <vt:lpstr>Framework</vt:lpstr>
      <vt:lpstr>Preprocessing</vt:lpstr>
      <vt:lpstr>Features</vt:lpstr>
      <vt:lpstr>Feature selection</vt:lpstr>
      <vt:lpstr>Training</vt:lpstr>
      <vt:lpstr>PowerPoint 簡報</vt:lpstr>
      <vt:lpstr>About this paper</vt:lpstr>
      <vt:lpstr>Framework</vt:lpstr>
      <vt:lpstr>Training</vt:lpstr>
      <vt:lpstr>PowerPoint 簡報</vt:lpstr>
      <vt:lpstr>About this paper</vt:lpstr>
      <vt:lpstr>Framework</vt:lpstr>
      <vt:lpstr>Envelograms</vt:lpstr>
      <vt:lpstr>Morphology group</vt:lpstr>
      <vt:lpstr>CNN features</vt:lpstr>
      <vt:lpstr>Training</vt:lpstr>
      <vt:lpstr>Results</vt:lpstr>
      <vt:lpstr>Conclusion</vt:lpstr>
      <vt:lpstr>Related topics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2017 – AF classification</dc:title>
  <dc:creator>lin brian</dc:creator>
  <cp:lastModifiedBy>lin brian</cp:lastModifiedBy>
  <cp:revision>64</cp:revision>
  <dcterms:created xsi:type="dcterms:W3CDTF">2019-09-22T03:17:08Z</dcterms:created>
  <dcterms:modified xsi:type="dcterms:W3CDTF">2019-09-25T11:08:37Z</dcterms:modified>
</cp:coreProperties>
</file>