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60" r:id="rId5"/>
    <p:sldId id="259" r:id="rId6"/>
    <p:sldId id="265" r:id="rId7"/>
    <p:sldId id="264" r:id="rId8"/>
    <p:sldId id="266" r:id="rId9"/>
    <p:sldId id="267" r:id="rId10"/>
    <p:sldId id="269" r:id="rId11"/>
    <p:sldId id="261" r:id="rId12"/>
    <p:sldId id="262" r:id="rId13"/>
    <p:sldId id="271" r:id="rId14"/>
    <p:sldId id="270" r:id="rId15"/>
    <p:sldId id="272" r:id="rId16"/>
    <p:sldId id="273" r:id="rId17"/>
    <p:sldId id="274" r:id="rId18"/>
    <p:sldId id="263" r:id="rId19"/>
    <p:sldId id="275" r:id="rId20"/>
    <p:sldId id="277" r:id="rId21"/>
    <p:sldId id="278" r:id="rId22"/>
    <p:sldId id="279" r:id="rId23"/>
    <p:sldId id="280" r:id="rId24"/>
    <p:sldId id="276" r:id="rId25"/>
    <p:sldId id="26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69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57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41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04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68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9733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78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7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71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64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927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258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4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1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7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18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3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91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B588680-2A0A-4BC0-9718-292E388A8E16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08D4E55-148F-4C92-AB03-4F61CD46D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673" y="758952"/>
            <a:ext cx="10852727" cy="4041648"/>
          </a:xfrm>
        </p:spPr>
        <p:txBody>
          <a:bodyPr>
            <a:normAutofit/>
          </a:bodyPr>
          <a:lstStyle/>
          <a:p>
            <a:r>
              <a:rPr lang="en-US" altLang="zh-TW" sz="6600" dirty="0" err="1" smtClean="0"/>
              <a:t>PhysioNet</a:t>
            </a:r>
            <a:r>
              <a:rPr lang="en-US" altLang="zh-TW" sz="6600" dirty="0" smtClean="0"/>
              <a:t> Challenge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– </a:t>
            </a:r>
            <a:br>
              <a:rPr lang="en-US" altLang="zh-TW" sz="6600" dirty="0" smtClean="0"/>
            </a:br>
            <a:r>
              <a:rPr lang="en-US" altLang="zh-TW" sz="6600" dirty="0" smtClean="0"/>
              <a:t>AF classification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Yu-Cheng, Lin</a:t>
            </a:r>
          </a:p>
          <a:p>
            <a:r>
              <a:rPr lang="en-US" altLang="zh-TW" dirty="0" smtClean="0"/>
              <a:t>Advisor: </a:t>
            </a:r>
          </a:p>
          <a:p>
            <a:r>
              <a:rPr lang="en-US" altLang="zh-TW" dirty="0" smtClean="0"/>
              <a:t>Date: 2019/10/03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4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78734" y="2910609"/>
            <a:ext cx="753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Paper 17</a:t>
            </a:r>
          </a:p>
        </p:txBody>
      </p:sp>
    </p:spTree>
    <p:extLst>
      <p:ext uri="{BB962C8B-B14F-4D97-AF65-F5344CB8AC3E}">
        <p14:creationId xmlns:p14="http://schemas.microsoft.com/office/powerpoint/2010/main" val="34571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this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Title: </a:t>
            </a:r>
            <a:r>
              <a:rPr lang="en-US" altLang="zh-TW" dirty="0"/>
              <a:t>Rhythm and Quality Classification from Short ECGs </a:t>
            </a:r>
            <a:r>
              <a:rPr lang="en-US" altLang="zh-TW" dirty="0" smtClean="0"/>
              <a:t>Recorded Using </a:t>
            </a:r>
            <a:r>
              <a:rPr lang="en-US" altLang="zh-TW" dirty="0"/>
              <a:t>a Mobile Device</a:t>
            </a:r>
            <a:endParaRPr lang="en-US" altLang="zh-TW" dirty="0" smtClean="0"/>
          </a:p>
          <a:p>
            <a:r>
              <a:rPr lang="en-US" altLang="zh-TW" dirty="0" smtClean="0"/>
              <a:t>Author: </a:t>
            </a:r>
            <a:r>
              <a:rPr lang="en-US" altLang="zh-TW" dirty="0"/>
              <a:t>Joachim A. </a:t>
            </a:r>
            <a:r>
              <a:rPr lang="en-US" altLang="zh-TW" dirty="0" smtClean="0"/>
              <a:t>Behar, </a:t>
            </a:r>
            <a:r>
              <a:rPr lang="en-US" altLang="zh-TW" dirty="0"/>
              <a:t>Aviv A. </a:t>
            </a:r>
            <a:r>
              <a:rPr lang="en-US" altLang="zh-TW" dirty="0" smtClean="0"/>
              <a:t>Rosenberg, </a:t>
            </a:r>
            <a:r>
              <a:rPr lang="en-US" altLang="zh-TW" dirty="0"/>
              <a:t>Yael </a:t>
            </a:r>
            <a:r>
              <a:rPr lang="en-US" altLang="zh-TW" dirty="0" err="1" smtClean="0"/>
              <a:t>Yaniv</a:t>
            </a:r>
            <a:r>
              <a:rPr lang="en-US" altLang="zh-TW" dirty="0" smtClean="0"/>
              <a:t>, </a:t>
            </a:r>
            <a:r>
              <a:rPr lang="en-US" altLang="zh-TW" dirty="0"/>
              <a:t>Julien </a:t>
            </a:r>
            <a:r>
              <a:rPr lang="en-US" altLang="zh-TW" dirty="0" smtClean="0"/>
              <a:t>Oster</a:t>
            </a:r>
          </a:p>
          <a:p>
            <a:r>
              <a:rPr lang="en-US" altLang="zh-TW" dirty="0" smtClean="0"/>
              <a:t>Final accuracy: 0.80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37987" y="1992743"/>
            <a:ext cx="8036595" cy="7137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sp>
        <p:nvSpPr>
          <p:cNvPr id="7" name="燕尾形向右箭號 6"/>
          <p:cNvSpPr/>
          <p:nvPr/>
        </p:nvSpPr>
        <p:spPr>
          <a:xfrm rot="5400000">
            <a:off x="5131170" y="3015905"/>
            <a:ext cx="850228" cy="563336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537987" y="3933589"/>
            <a:ext cx="8036595" cy="7137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9" name="燕尾形向右箭號 8"/>
          <p:cNvSpPr/>
          <p:nvPr/>
        </p:nvSpPr>
        <p:spPr>
          <a:xfrm rot="5400000">
            <a:off x="5131170" y="4933487"/>
            <a:ext cx="850228" cy="563336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537987" y="5851171"/>
            <a:ext cx="8036595" cy="7137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SVM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4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jqrs</a:t>
            </a:r>
            <a:r>
              <a:rPr lang="en-US" altLang="zh-TW" dirty="0" smtClean="0"/>
              <a:t> to detect R-peaks</a:t>
            </a:r>
          </a:p>
          <a:p>
            <a:r>
              <a:rPr lang="en-US" altLang="zh-TW" dirty="0" err="1" smtClean="0"/>
              <a:t>Jqrs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epltd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ggrs</a:t>
            </a:r>
            <a:r>
              <a:rPr lang="en-US" altLang="zh-TW" dirty="0" smtClean="0"/>
              <a:t> detectors were used to estimate the quality of the signal by </a:t>
            </a:r>
            <a:r>
              <a:rPr lang="en-US" altLang="zh-TW" dirty="0" err="1" smtClean="0"/>
              <a:t>bsqi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0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 quality</a:t>
            </a:r>
          </a:p>
          <a:p>
            <a:r>
              <a:rPr lang="en-US" altLang="zh-TW" dirty="0" smtClean="0"/>
              <a:t>Predictability of RR intervals</a:t>
            </a:r>
          </a:p>
          <a:p>
            <a:r>
              <a:rPr lang="en-US" altLang="zh-TW" dirty="0" smtClean="0"/>
              <a:t>ECG morphology(QRS duration, QT interval, …)</a:t>
            </a:r>
          </a:p>
          <a:p>
            <a:r>
              <a:rPr lang="en-US" altLang="zh-TW" dirty="0" smtClean="0"/>
              <a:t>Heart rate variability</a:t>
            </a:r>
          </a:p>
          <a:p>
            <a:r>
              <a:rPr lang="en-US" altLang="zh-TW" dirty="0" smtClean="0"/>
              <a:t>Fragmentation measures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58" y="1248977"/>
            <a:ext cx="4250875" cy="5227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0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Cascaded classification due to unbalanced data</a:t>
            </a:r>
          </a:p>
          <a:p>
            <a:r>
              <a:rPr lang="en-US" altLang="zh-TW" dirty="0" smtClean="0"/>
              <a:t>First: N/OA~</a:t>
            </a:r>
          </a:p>
          <a:p>
            <a:r>
              <a:rPr lang="en-US" altLang="zh-TW" dirty="0" smtClean="0"/>
              <a:t>Second: A/O~</a:t>
            </a:r>
          </a:p>
          <a:p>
            <a:r>
              <a:rPr lang="en-US" altLang="zh-TW" dirty="0" smtClean="0"/>
              <a:t>Third: ~/O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7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Top five features for distinguishing</a:t>
            </a:r>
          </a:p>
          <a:p>
            <a:r>
              <a:rPr lang="en-US" altLang="zh-TW" dirty="0" smtClean="0"/>
              <a:t>N/OA~: </a:t>
            </a:r>
            <a:r>
              <a:rPr lang="en-US" altLang="zh-TW" dirty="0" err="1" smtClean="0"/>
              <a:t>min</a:t>
            </a:r>
            <a:r>
              <a:rPr lang="en-US" altLang="zh-TW" baseline="-25000" dirty="0" err="1" smtClean="0"/>
              <a:t>rr</a:t>
            </a:r>
            <a:r>
              <a:rPr lang="en-US" altLang="zh-TW" dirty="0" smtClean="0"/>
              <a:t>, AVNN, PAS, </a:t>
            </a:r>
            <a:r>
              <a:rPr lang="en-US" altLang="zh-TW" dirty="0" err="1" smtClean="0"/>
              <a:t>medR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medST</a:t>
            </a:r>
            <a:endParaRPr lang="en-US" altLang="zh-TW" dirty="0"/>
          </a:p>
          <a:p>
            <a:r>
              <a:rPr lang="en-US" altLang="zh-TW" dirty="0" smtClean="0"/>
              <a:t>A/O~: </a:t>
            </a:r>
            <a:r>
              <a:rPr lang="en-US" altLang="zh-TW" dirty="0" err="1" smtClean="0"/>
              <a:t>IrE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CosEn</a:t>
            </a:r>
            <a:r>
              <a:rPr lang="en-US" altLang="zh-TW" dirty="0" smtClean="0"/>
              <a:t>, AFE, F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median</a:t>
            </a:r>
            <a:r>
              <a:rPr lang="en-US" altLang="zh-TW" baseline="-25000" dirty="0" err="1" smtClean="0"/>
              <a:t>rr</a:t>
            </a:r>
            <a:endParaRPr lang="en-US" altLang="zh-TW" baseline="-25000" dirty="0"/>
          </a:p>
          <a:p>
            <a:r>
              <a:rPr lang="en-US" altLang="zh-TW" dirty="0" smtClean="0"/>
              <a:t>~/O: </a:t>
            </a:r>
            <a:r>
              <a:rPr lang="en-US" altLang="zh-TW" dirty="0" err="1" smtClean="0"/>
              <a:t>medTamp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PACe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stdP</a:t>
            </a:r>
            <a:r>
              <a:rPr lang="en-US" altLang="zh-TW" dirty="0" smtClean="0"/>
              <a:t>, F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stdR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70" y="3878036"/>
            <a:ext cx="3152775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0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78734" y="2910609"/>
            <a:ext cx="753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Paper 20</a:t>
            </a:r>
          </a:p>
        </p:txBody>
      </p:sp>
    </p:spTree>
    <p:extLst>
      <p:ext uri="{BB962C8B-B14F-4D97-AF65-F5344CB8AC3E}">
        <p14:creationId xmlns:p14="http://schemas.microsoft.com/office/powerpoint/2010/main" val="2643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this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Title: </a:t>
            </a:r>
            <a:r>
              <a:rPr lang="en-US" altLang="zh-TW" dirty="0"/>
              <a:t>Hierarchical Cardiac-Rhythm Classification Based </a:t>
            </a:r>
            <a:r>
              <a:rPr lang="en-US" altLang="zh-TW" dirty="0" smtClean="0"/>
              <a:t>on Electrocardiogram </a:t>
            </a:r>
            <a:r>
              <a:rPr lang="en-US" altLang="zh-TW" dirty="0"/>
              <a:t>Morphology</a:t>
            </a:r>
            <a:endParaRPr lang="en-US" altLang="zh-TW" dirty="0" smtClean="0"/>
          </a:p>
          <a:p>
            <a:r>
              <a:rPr lang="en-US" altLang="zh-TW" dirty="0" smtClean="0"/>
              <a:t>Author: </a:t>
            </a:r>
            <a:r>
              <a:rPr lang="en-US" altLang="zh-TW" dirty="0" err="1"/>
              <a:t>Dionisije</a:t>
            </a:r>
            <a:r>
              <a:rPr lang="en-US" altLang="zh-TW" dirty="0"/>
              <a:t> </a:t>
            </a:r>
            <a:r>
              <a:rPr lang="en-US" altLang="zh-TW" dirty="0" err="1"/>
              <a:t>Sopic</a:t>
            </a:r>
            <a:r>
              <a:rPr lang="en-US" altLang="zh-TW" dirty="0"/>
              <a:t>, </a:t>
            </a:r>
            <a:r>
              <a:rPr lang="en-US" altLang="zh-TW" dirty="0" err="1"/>
              <a:t>Elisabetta</a:t>
            </a:r>
            <a:r>
              <a:rPr lang="en-US" altLang="zh-TW" dirty="0"/>
              <a:t> De Giovanni, Amir </a:t>
            </a:r>
            <a:r>
              <a:rPr lang="en-US" altLang="zh-TW" dirty="0" err="1"/>
              <a:t>Aminifar</a:t>
            </a:r>
            <a:r>
              <a:rPr lang="en-US" altLang="zh-TW" dirty="0"/>
              <a:t>, David Atienza</a:t>
            </a:r>
            <a:endParaRPr lang="en-US" altLang="zh-TW" dirty="0" smtClean="0"/>
          </a:p>
          <a:p>
            <a:r>
              <a:rPr lang="en-US" altLang="zh-TW" dirty="0" smtClean="0"/>
              <a:t>Final accuracy: 0.80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5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43" y="2583809"/>
            <a:ext cx="9115402" cy="24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Paper survey(14,17,20) 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1165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Bandpass</a:t>
            </a:r>
            <a:r>
              <a:rPr lang="en-US" altLang="zh-TW" dirty="0" smtClean="0"/>
              <a:t> filter 0.05~40(Hz)</a:t>
            </a:r>
          </a:p>
          <a:p>
            <a:r>
              <a:rPr lang="en-US" altLang="zh-TW" dirty="0" smtClean="0"/>
              <a:t>R-peaks are detected using Pan-Tompkins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8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HR-based features: statistical features of </a:t>
            </a:r>
          </a:p>
          <a:p>
            <a:r>
              <a:rPr lang="en-US" altLang="zh-TW" dirty="0" smtClean="0"/>
              <a:t>P/T-wave features: statistical features, Shannon entropy, normalized power of concatenate P/T-waves</a:t>
            </a:r>
          </a:p>
          <a:p>
            <a:r>
              <a:rPr lang="en-US" altLang="zh-TW" dirty="0" smtClean="0"/>
              <a:t>Time &amp; frequency domain features: QT/QRS-width &amp; normalized signal power at [0.05,50] and [50,fs/2] in order to detect </a:t>
            </a:r>
            <a:r>
              <a:rPr lang="en-US" altLang="zh-TW" dirty="0" smtClean="0"/>
              <a:t>noise 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Additional features: zero-crossing of P/T-waves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14" y="1787980"/>
            <a:ext cx="1747158" cy="4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&amp;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Normalize all features</a:t>
            </a:r>
          </a:p>
          <a:p>
            <a:r>
              <a:rPr lang="en-US" altLang="zh-TW" dirty="0" smtClean="0"/>
              <a:t>Multiclass </a:t>
            </a:r>
            <a:r>
              <a:rPr lang="en-US" altLang="zh-TW" dirty="0" err="1" smtClean="0"/>
              <a:t>Classifiation</a:t>
            </a:r>
            <a:r>
              <a:rPr lang="en-US" altLang="zh-TW" dirty="0" smtClean="0"/>
              <a:t>(ECOC) Boosting(100 </a:t>
            </a:r>
            <a:r>
              <a:rPr lang="en-US" altLang="zh-TW" dirty="0"/>
              <a:t>weak learners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Random forest classifier(binary classify O/N) </a:t>
            </a:r>
            <a:r>
              <a:rPr lang="en-US" altLang="zh-TW" dirty="0"/>
              <a:t>Boosting(400 weak learners)</a:t>
            </a:r>
            <a:endParaRPr lang="zh-TW" altLang="en-US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34" y="3434228"/>
            <a:ext cx="7468961" cy="2524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954953" y="4247271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P2 - </a:t>
            </a:r>
            <a:r>
              <a:rPr lang="en-US" altLang="zh-TW" dirty="0" err="1" smtClean="0"/>
              <a:t>Centerwave</a:t>
            </a:r>
            <a:r>
              <a:rPr lang="en-US" altLang="zh-TW" dirty="0" smtClean="0"/>
              <a:t> features</a:t>
            </a:r>
          </a:p>
          <a:p>
            <a:r>
              <a:rPr lang="en-US" altLang="zh-TW" dirty="0" smtClean="0"/>
              <a:t>P8 - Log-spectrogram</a:t>
            </a:r>
          </a:p>
          <a:p>
            <a:r>
              <a:rPr lang="en-US" altLang="zh-TW" dirty="0" smtClean="0"/>
              <a:t>P8 - Augmentation(Dropout-burst, Random resampling)</a:t>
            </a:r>
          </a:p>
          <a:p>
            <a:r>
              <a:rPr lang="en-US" altLang="zh-TW" dirty="0" smtClean="0"/>
              <a:t>How to find out noisy signal?</a:t>
            </a:r>
          </a:p>
          <a:p>
            <a:r>
              <a:rPr lang="en-US" altLang="zh-TW" dirty="0" smtClean="0"/>
              <a:t>How to choose expert features?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3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[1] A Database for Evaluation of Algorithms for Measurement of QT and Other Waveform Intervals in the ECG, P </a:t>
            </a:r>
            <a:r>
              <a:rPr lang="en-US" altLang="zh-TW" dirty="0" smtClean="0"/>
              <a:t>Laguna, </a:t>
            </a:r>
            <a:r>
              <a:rPr lang="en-US" altLang="zh-TW" dirty="0"/>
              <a:t>RG </a:t>
            </a:r>
            <a:r>
              <a:rPr lang="en-US" altLang="zh-TW" dirty="0" smtClean="0"/>
              <a:t>Mark, </a:t>
            </a:r>
            <a:r>
              <a:rPr lang="en-US" altLang="zh-TW" dirty="0"/>
              <a:t>A </a:t>
            </a:r>
            <a:r>
              <a:rPr lang="en-US" altLang="zh-TW" dirty="0" smtClean="0"/>
              <a:t>Goldberg, </a:t>
            </a:r>
            <a:r>
              <a:rPr lang="en-US" altLang="zh-TW" dirty="0"/>
              <a:t>GB </a:t>
            </a:r>
            <a:r>
              <a:rPr lang="en-US" altLang="zh-TW" dirty="0" smtClean="0"/>
              <a:t>Moody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[2]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impact of the MIT-BIH </a:t>
            </a:r>
            <a:r>
              <a:rPr lang="en-US" altLang="zh-TW" dirty="0" err="1" smtClean="0"/>
              <a:t>Arrthythmia</a:t>
            </a:r>
            <a:r>
              <a:rPr lang="en-US" altLang="zh-TW" dirty="0" smtClean="0"/>
              <a:t> Database, George B. Moody, Roger G. Mark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78734" y="2910609"/>
            <a:ext cx="753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Paper 14</a:t>
            </a:r>
          </a:p>
        </p:txBody>
      </p:sp>
    </p:spTree>
    <p:extLst>
      <p:ext uri="{BB962C8B-B14F-4D97-AF65-F5344CB8AC3E}">
        <p14:creationId xmlns:p14="http://schemas.microsoft.com/office/powerpoint/2010/main" val="14773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this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Title: </a:t>
            </a:r>
            <a:r>
              <a:rPr lang="en-US" altLang="zh-TW" dirty="0"/>
              <a:t>Can Supervised Learning Be Used to Classify Cardiac Rhythms?</a:t>
            </a:r>
            <a:endParaRPr lang="en-US" altLang="zh-TW" dirty="0" smtClean="0"/>
          </a:p>
          <a:p>
            <a:r>
              <a:rPr lang="en-US" altLang="zh-TW" dirty="0" smtClean="0"/>
              <a:t>Author: </a:t>
            </a:r>
            <a:r>
              <a:rPr lang="en-US" altLang="zh-TW" dirty="0"/>
              <a:t>Marcus </a:t>
            </a:r>
            <a:r>
              <a:rPr lang="en-US" altLang="zh-TW" dirty="0" smtClean="0"/>
              <a:t>Vollmer, </a:t>
            </a:r>
            <a:r>
              <a:rPr lang="en-US" altLang="zh-TW" dirty="0"/>
              <a:t>Philipp </a:t>
            </a:r>
            <a:r>
              <a:rPr lang="en-US" altLang="zh-TW" dirty="0" err="1" smtClean="0"/>
              <a:t>Sodmann</a:t>
            </a:r>
            <a:r>
              <a:rPr lang="en-US" altLang="zh-TW" dirty="0" smtClean="0"/>
              <a:t>, </a:t>
            </a:r>
            <a:r>
              <a:rPr lang="en-US" altLang="zh-TW" dirty="0"/>
              <a:t>Leonard </a:t>
            </a:r>
            <a:r>
              <a:rPr lang="en-US" altLang="zh-TW" dirty="0" err="1" smtClean="0"/>
              <a:t>Caanitz</a:t>
            </a:r>
            <a:r>
              <a:rPr lang="en-US" altLang="zh-TW" dirty="0" smtClean="0"/>
              <a:t>, </a:t>
            </a:r>
            <a:r>
              <a:rPr lang="en-US" altLang="zh-TW" dirty="0" err="1"/>
              <a:t>Neetika</a:t>
            </a:r>
            <a:r>
              <a:rPr lang="en-US" altLang="zh-TW" dirty="0"/>
              <a:t> </a:t>
            </a:r>
            <a:r>
              <a:rPr lang="en-US" altLang="zh-TW" dirty="0" err="1" smtClean="0"/>
              <a:t>Nath</a:t>
            </a:r>
            <a:r>
              <a:rPr lang="en-US" altLang="zh-TW" dirty="0" smtClean="0"/>
              <a:t>, </a:t>
            </a:r>
            <a:r>
              <a:rPr lang="en-US" altLang="zh-TW" dirty="0"/>
              <a:t>Lars </a:t>
            </a:r>
            <a:r>
              <a:rPr lang="en-US" altLang="zh-TW" dirty="0" err="1" smtClean="0"/>
              <a:t>Kaderali</a:t>
            </a:r>
            <a:endParaRPr lang="en-US" altLang="zh-TW" dirty="0" smtClean="0"/>
          </a:p>
          <a:p>
            <a:r>
              <a:rPr lang="en-US" altLang="zh-TW" dirty="0" smtClean="0"/>
              <a:t>Final accuracy: 0.81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2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37987" y="1992743"/>
            <a:ext cx="8036595" cy="7137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Training CNN model for generating annotation sequence</a:t>
            </a:r>
            <a:endParaRPr lang="zh-TW" altLang="en-US" dirty="0"/>
          </a:p>
        </p:txBody>
      </p:sp>
      <p:sp>
        <p:nvSpPr>
          <p:cNvPr id="7" name="燕尾形向右箭號 6"/>
          <p:cNvSpPr/>
          <p:nvPr/>
        </p:nvSpPr>
        <p:spPr>
          <a:xfrm rot="5400000">
            <a:off x="5131170" y="3015905"/>
            <a:ext cx="850228" cy="563336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537987" y="3933589"/>
            <a:ext cx="8036595" cy="7137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9" name="燕尾形向右箭號 8"/>
          <p:cNvSpPr/>
          <p:nvPr/>
        </p:nvSpPr>
        <p:spPr>
          <a:xfrm rot="5400000">
            <a:off x="5131170" y="4933487"/>
            <a:ext cx="850228" cy="563336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537987" y="5851171"/>
            <a:ext cx="8036595" cy="7137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Random forest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Annotation 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Mapping ECG signal to annotation sequence(R,P,T,~,</a:t>
            </a:r>
            <a:r>
              <a:rPr lang="en-US" altLang="zh-TW" dirty="0" err="1" smtClean="0"/>
              <a:t>O,unknown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R, P, T from QT-database [1]</a:t>
            </a:r>
            <a:r>
              <a:rPr lang="en-US" altLang="zh-TW" dirty="0" smtClean="0"/>
              <a:t>, O from MIT-BIT database [2]</a:t>
            </a:r>
          </a:p>
          <a:p>
            <a:r>
              <a:rPr lang="en-US" altLang="zh-TW" dirty="0" smtClean="0"/>
              <a:t>~ by realistic noise generate by WFDB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68108" y="2326823"/>
                <a:ext cx="53598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08" y="2326823"/>
                <a:ext cx="5359858" cy="276999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06" y="3596181"/>
            <a:ext cx="3711351" cy="3081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5438720" y="638606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Refer to [1]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21" y="3611312"/>
            <a:ext cx="5321809" cy="2495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9643328" y="618013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Refer to </a:t>
            </a:r>
            <a:r>
              <a:rPr lang="en-US" altLang="zh-TW" sz="1400" dirty="0" smtClean="0"/>
              <a:t>[2]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38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CNN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9692640" cy="4351337"/>
              </a:xfrm>
            </p:spPr>
            <p:txBody>
              <a:bodyPr/>
              <a:lstStyle/>
              <a:p>
                <a:r>
                  <a:rPr lang="en-US" altLang="zh-TW" dirty="0" smtClean="0"/>
                  <a:t>Database: QT database &amp; MIT-BIH arrhythmia </a:t>
                </a:r>
                <a:r>
                  <a:rPr lang="en-US" altLang="zh-TW" dirty="0" smtClean="0"/>
                  <a:t>database &amp; generated noisy signal</a:t>
                </a:r>
                <a:endParaRPr lang="en-US" altLang="zh-TW" dirty="0" smtClean="0"/>
              </a:p>
              <a:p>
                <a:r>
                  <a:rPr lang="en-US" altLang="zh-TW" dirty="0" smtClean="0"/>
                  <a:t>Augmentation: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 smtClean="0"/>
                  <a:t>17ms window size, add white noise</a:t>
                </a:r>
              </a:p>
              <a:p>
                <a:r>
                  <a:rPr lang="en-US" altLang="zh-TW" dirty="0" smtClean="0"/>
                  <a:t>Training data: Total 12,000,000 </a:t>
                </a:r>
                <a:r>
                  <a:rPr lang="en-US" altLang="zh-TW" dirty="0" err="1" smtClean="0"/>
                  <a:t>charateristic</a:t>
                </a:r>
                <a:r>
                  <a:rPr lang="en-US" altLang="zh-TW" dirty="0" smtClean="0"/>
                  <a:t> waveform</a:t>
                </a:r>
              </a:p>
              <a:p>
                <a:r>
                  <a:rPr lang="en-US" altLang="zh-TW" dirty="0" smtClean="0"/>
                  <a:t>Result: 99.7% accuracy for 50ms tolerance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9692640" cy="4351337"/>
              </a:xfrm>
              <a:blipFill>
                <a:blip r:embed="rId2"/>
                <a:stretch>
                  <a:fillRect l="-126" t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3698422"/>
            <a:ext cx="9331780" cy="27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Absolute value, </a:t>
            </a:r>
            <a:r>
              <a:rPr lang="en-US" altLang="zh-TW" dirty="0" err="1" smtClean="0"/>
              <a:t>interquatiles</a:t>
            </a:r>
            <a:r>
              <a:rPr lang="en-US" altLang="zh-TW" dirty="0" smtClean="0"/>
              <a:t> range for RR, RT, PR intervals</a:t>
            </a:r>
          </a:p>
          <a:p>
            <a:r>
              <a:rPr lang="en-US" altLang="zh-TW" dirty="0" smtClean="0"/>
              <a:t>Percentage of </a:t>
            </a:r>
            <a:r>
              <a:rPr lang="en-US" altLang="zh-TW" dirty="0" err="1" smtClean="0"/>
              <a:t>extrasystoles</a:t>
            </a:r>
            <a:r>
              <a:rPr lang="en-US" altLang="zh-TW" dirty="0" smtClean="0"/>
              <a:t>(single, doublets, triplets)</a:t>
            </a:r>
          </a:p>
          <a:p>
            <a:r>
              <a:rPr lang="en-US" altLang="zh-TW" dirty="0" err="1" smtClean="0"/>
              <a:t>Silhoutte</a:t>
            </a:r>
            <a:r>
              <a:rPr lang="en-US" altLang="zh-TW" dirty="0" smtClean="0"/>
              <a:t> score(compute correlation of each pair of heart beat +&gt; </a:t>
            </a:r>
            <a:r>
              <a:rPr lang="en-US" altLang="zh-TW" dirty="0" err="1" smtClean="0"/>
              <a:t>kmeans</a:t>
            </a:r>
            <a:r>
              <a:rPr lang="en-US" altLang="zh-TW" dirty="0" smtClean="0"/>
              <a:t> on the basis of correlation metrics )</a:t>
            </a:r>
            <a:endParaRPr lang="zh-TW" altLang="en-US" dirty="0"/>
          </a:p>
        </p:txBody>
      </p:sp>
      <p:pic>
        <p:nvPicPr>
          <p:cNvPr id="1026" name="Picture 2" descr="Image result for extrasyst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38" y="3673928"/>
            <a:ext cx="3708099" cy="27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88" y="4004468"/>
            <a:ext cx="3181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Random forest </a:t>
            </a:r>
            <a:r>
              <a:rPr lang="en-US" altLang="zh-TW" dirty="0" err="1" smtClean="0"/>
              <a:t>classfier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57" y="2339748"/>
            <a:ext cx="5581650" cy="4219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789868" y="5469619"/>
            <a:ext cx="836839" cy="6202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241" y="1072923"/>
            <a:ext cx="506497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7099977" y="2447131"/>
            <a:ext cx="4887234" cy="438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99977" y="3022846"/>
            <a:ext cx="4887234" cy="688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絲縷</Template>
  <TotalTime>840</TotalTime>
  <Words>551</Words>
  <Application>Microsoft Office PowerPoint</Application>
  <PresentationFormat>寬螢幕</PresentationFormat>
  <Paragraphs>92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Cambria Math</vt:lpstr>
      <vt:lpstr>Century Schoolbook</vt:lpstr>
      <vt:lpstr>Wingdings 2</vt:lpstr>
      <vt:lpstr>HDOfficeLightV0</vt:lpstr>
      <vt:lpstr>View</vt:lpstr>
      <vt:lpstr>PhysioNet Challenge –  AF classification</vt:lpstr>
      <vt:lpstr>Outline</vt:lpstr>
      <vt:lpstr>PowerPoint 簡報</vt:lpstr>
      <vt:lpstr>About this paper</vt:lpstr>
      <vt:lpstr>Framework</vt:lpstr>
      <vt:lpstr>Annotation sequence</vt:lpstr>
      <vt:lpstr>Training CNN model</vt:lpstr>
      <vt:lpstr>Feature extraction</vt:lpstr>
      <vt:lpstr>Training</vt:lpstr>
      <vt:lpstr>PowerPoint 簡報</vt:lpstr>
      <vt:lpstr>About this paper</vt:lpstr>
      <vt:lpstr>Framework</vt:lpstr>
      <vt:lpstr>Preprocessing</vt:lpstr>
      <vt:lpstr>Feature extraction</vt:lpstr>
      <vt:lpstr>Training result</vt:lpstr>
      <vt:lpstr>Training result</vt:lpstr>
      <vt:lpstr>PowerPoint 簡報</vt:lpstr>
      <vt:lpstr>About this paper</vt:lpstr>
      <vt:lpstr>Framework</vt:lpstr>
      <vt:lpstr>Preprocessing</vt:lpstr>
      <vt:lpstr>Feature extraction</vt:lpstr>
      <vt:lpstr>Training &amp; Results</vt:lpstr>
      <vt:lpstr>Discussion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Challenge –  AF classification</dc:title>
  <dc:creator>lin brian</dc:creator>
  <cp:lastModifiedBy>lin brian</cp:lastModifiedBy>
  <cp:revision>72</cp:revision>
  <dcterms:created xsi:type="dcterms:W3CDTF">2019-09-28T03:12:56Z</dcterms:created>
  <dcterms:modified xsi:type="dcterms:W3CDTF">2019-10-02T15:17:08Z</dcterms:modified>
</cp:coreProperties>
</file>