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3" r:id="rId3"/>
    <p:sldId id="259" r:id="rId4"/>
    <p:sldId id="260" r:id="rId5"/>
    <p:sldId id="261" r:id="rId6"/>
    <p:sldId id="262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6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err="1" smtClean="0"/>
              <a:t>PhysioNet</a:t>
            </a:r>
            <a:r>
              <a:rPr lang="en-US" altLang="zh-TW" sz="6600" dirty="0" smtClean="0"/>
              <a:t> Challenge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– </a:t>
            </a:r>
            <a:br>
              <a:rPr lang="en-US" altLang="zh-TW" sz="6600" dirty="0" smtClean="0"/>
            </a:br>
            <a:r>
              <a:rPr lang="en-US" altLang="zh-TW" sz="6600" dirty="0" smtClean="0"/>
              <a:t>AF classification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Yu-Cheng, Lin</a:t>
            </a:r>
          </a:p>
          <a:p>
            <a:r>
              <a:rPr lang="en-US" altLang="zh-TW" dirty="0" smtClean="0"/>
              <a:t>Advisor: </a:t>
            </a:r>
          </a:p>
          <a:p>
            <a:r>
              <a:rPr lang="en-US" altLang="zh-TW" dirty="0" smtClean="0"/>
              <a:t>Date: 2019/10/20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About this paper</a:t>
            </a:r>
          </a:p>
          <a:p>
            <a:r>
              <a:rPr lang="en-US" altLang="zh-TW" dirty="0" smtClean="0"/>
              <a:t>Result</a:t>
            </a:r>
          </a:p>
          <a:p>
            <a:r>
              <a:rPr lang="en-US" altLang="zh-TW" dirty="0" smtClean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2816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Towards Understanding ECG Rhythm </a:t>
            </a:r>
            <a:r>
              <a:rPr lang="en-US" altLang="zh-TW" dirty="0" smtClean="0"/>
              <a:t>Classification Using Convolutional </a:t>
            </a:r>
            <a:r>
              <a:rPr lang="en-US" altLang="zh-TW" dirty="0"/>
              <a:t>Neural Networks and Attention </a:t>
            </a:r>
            <a:r>
              <a:rPr lang="en-US" altLang="zh-TW" dirty="0" smtClean="0"/>
              <a:t>Mappings</a:t>
            </a:r>
          </a:p>
          <a:p>
            <a:r>
              <a:rPr lang="en-US" altLang="zh-TW" dirty="0" smtClean="0"/>
              <a:t>Author: </a:t>
            </a:r>
            <a:r>
              <a:rPr lang="en-US" altLang="zh-TW" dirty="0"/>
              <a:t>Sebastian D. </a:t>
            </a:r>
            <a:r>
              <a:rPr lang="en-US" altLang="zh-TW" dirty="0" err="1" smtClean="0"/>
              <a:t>Goodfellow</a:t>
            </a:r>
            <a:r>
              <a:rPr lang="en-US" altLang="zh-TW" dirty="0" smtClean="0"/>
              <a:t> et. al</a:t>
            </a:r>
          </a:p>
          <a:p>
            <a:r>
              <a:rPr lang="en-US" altLang="zh-TW" dirty="0" smtClean="0"/>
              <a:t>From: </a:t>
            </a:r>
            <a:r>
              <a:rPr lang="en-US" altLang="zh-TW" dirty="0"/>
              <a:t>Proceedings of Machine Learning Research </a:t>
            </a:r>
            <a:r>
              <a:rPr lang="en-US" altLang="zh-TW" dirty="0" smtClean="0"/>
              <a:t>85:1-18</a:t>
            </a:r>
            <a:r>
              <a:rPr lang="en-US" altLang="zh-TW" dirty="0"/>
              <a:t>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8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4" y="4567817"/>
            <a:ext cx="6669543" cy="1612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Learning rate: 1e-3</a:t>
            </a:r>
          </a:p>
          <a:p>
            <a:r>
              <a:rPr lang="en-US" altLang="zh-TW" dirty="0" smtClean="0"/>
              <a:t>Train validation </a:t>
            </a:r>
            <a:r>
              <a:rPr lang="en-US" altLang="zh-TW" dirty="0"/>
              <a:t>s</a:t>
            </a:r>
            <a:r>
              <a:rPr lang="en-US" altLang="zh-TW" dirty="0" smtClean="0"/>
              <a:t>plit: 0.3</a:t>
            </a:r>
          </a:p>
          <a:p>
            <a:r>
              <a:rPr lang="en-US" altLang="zh-TW" dirty="0" smtClean="0"/>
              <a:t>Weighted CE loss</a:t>
            </a:r>
          </a:p>
          <a:p>
            <a:r>
              <a:rPr lang="en-US" altLang="zh-TW" dirty="0" smtClean="0"/>
              <a:t>100 epoch, </a:t>
            </a:r>
            <a:r>
              <a:rPr lang="en-US" altLang="zh-TW" dirty="0"/>
              <a:t>b</a:t>
            </a:r>
            <a:r>
              <a:rPr lang="en-US" altLang="zh-TW" dirty="0" smtClean="0"/>
              <a:t>atch size 10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350" y="365760"/>
            <a:ext cx="4659913" cy="6331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橢圓 5"/>
          <p:cNvSpPr/>
          <p:nvPr/>
        </p:nvSpPr>
        <p:spPr>
          <a:xfrm>
            <a:off x="4376057" y="5690507"/>
            <a:ext cx="1436914" cy="4590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26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5" y="300446"/>
            <a:ext cx="6247793" cy="6310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58" y="232188"/>
            <a:ext cx="3103108" cy="21879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857" y="2420129"/>
            <a:ext cx="2988809" cy="21332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330" y="4553405"/>
            <a:ext cx="2849336" cy="20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269149"/>
              </p:ext>
            </p:extLst>
          </p:nvPr>
        </p:nvGraphicFramePr>
        <p:xfrm>
          <a:off x="1423386" y="1224642"/>
          <a:ext cx="95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521">
                  <a:extLst>
                    <a:ext uri="{9D8B030D-6E8A-4147-A177-3AD203B41FA5}">
                      <a16:colId xmlns:a16="http://schemas.microsoft.com/office/drawing/2014/main" val="174143664"/>
                    </a:ext>
                  </a:extLst>
                </a:gridCol>
                <a:gridCol w="1588521">
                  <a:extLst>
                    <a:ext uri="{9D8B030D-6E8A-4147-A177-3AD203B41FA5}">
                      <a16:colId xmlns:a16="http://schemas.microsoft.com/office/drawing/2014/main" val="2579130802"/>
                    </a:ext>
                  </a:extLst>
                </a:gridCol>
                <a:gridCol w="1588521">
                  <a:extLst>
                    <a:ext uri="{9D8B030D-6E8A-4147-A177-3AD203B41FA5}">
                      <a16:colId xmlns:a16="http://schemas.microsoft.com/office/drawing/2014/main" val="3215467847"/>
                    </a:ext>
                  </a:extLst>
                </a:gridCol>
                <a:gridCol w="1588521">
                  <a:extLst>
                    <a:ext uri="{9D8B030D-6E8A-4147-A177-3AD203B41FA5}">
                      <a16:colId xmlns:a16="http://schemas.microsoft.com/office/drawing/2014/main" val="20315155"/>
                    </a:ext>
                  </a:extLst>
                </a:gridCol>
                <a:gridCol w="1588521">
                  <a:extLst>
                    <a:ext uri="{9D8B030D-6E8A-4147-A177-3AD203B41FA5}">
                      <a16:colId xmlns:a16="http://schemas.microsoft.com/office/drawing/2014/main" val="3489662610"/>
                    </a:ext>
                  </a:extLst>
                </a:gridCol>
                <a:gridCol w="1588521">
                  <a:extLst>
                    <a:ext uri="{9D8B030D-6E8A-4147-A177-3AD203B41FA5}">
                      <a16:colId xmlns:a16="http://schemas.microsoft.com/office/drawing/2014/main" val="14245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Model </a:t>
                      </a:r>
                      <a:r>
                        <a:rPr lang="en-US" altLang="zh-TW" dirty="0" err="1" smtClean="0"/>
                        <a:t>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L-rate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2,3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5*1e-4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0.64@66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5*1e-4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3-45,ord-5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0.61@10(S)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4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1e-5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3-45,ord-5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0.61@4(S)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1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5*1e-4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3-45,ord-32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0.61@57(S)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8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5*1e-4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3-100,ord-32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0.61@9(S)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1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5*1e-4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0.65@61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6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5*1e-4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3-45,ord-1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0.29@22(X)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1e-5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0.70@120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1e-5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3-45,ord-1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MR(first)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0.33@16(X)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822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673679" y="5355044"/>
            <a:ext cx="3167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Ce: categorical </a:t>
            </a:r>
            <a:r>
              <a:rPr lang="en-US" altLang="zh-TW" dirty="0" err="1" smtClean="0"/>
              <a:t>crossentropy</a:t>
            </a:r>
            <a:endParaRPr lang="en-US" altLang="zh-TW" dirty="0" smtClean="0"/>
          </a:p>
          <a:p>
            <a:r>
              <a:rPr lang="en-US" altLang="zh-TW" dirty="0" smtClean="0"/>
              <a:t>3-45: </a:t>
            </a:r>
            <a:r>
              <a:rPr lang="en-US" altLang="zh-TW" dirty="0" err="1" smtClean="0"/>
              <a:t>bandpass</a:t>
            </a:r>
            <a:r>
              <a:rPr lang="en-US" altLang="zh-TW" dirty="0" smtClean="0"/>
              <a:t> 3-45 Hz</a:t>
            </a:r>
          </a:p>
          <a:p>
            <a:r>
              <a:rPr lang="en-US" altLang="zh-TW" dirty="0" smtClean="0"/>
              <a:t>Ord-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: filter order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F: random flipping </a:t>
            </a:r>
            <a:r>
              <a:rPr lang="en-US" altLang="zh-TW" dirty="0" err="1" smtClean="0"/>
              <a:t>aug.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46964" y="5355044"/>
            <a:ext cx="3844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MR: median R-peak normalize</a:t>
            </a:r>
          </a:p>
          <a:p>
            <a:r>
              <a:rPr lang="en-US" altLang="zh-TW" dirty="0" smtClean="0"/>
              <a:t>MR(first): normalize then filtering</a:t>
            </a:r>
          </a:p>
          <a:p>
            <a:r>
              <a:rPr lang="en-US" altLang="zh-TW" dirty="0" smtClean="0"/>
              <a:t>(S): valid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 stuck</a:t>
            </a:r>
          </a:p>
          <a:p>
            <a:r>
              <a:rPr lang="en-US" altLang="zh-TW" dirty="0" smtClean="0"/>
              <a:t>(X): fatal error</a:t>
            </a:r>
          </a:p>
          <a:p>
            <a:r>
              <a:rPr lang="en-US" altLang="zh-TW" dirty="0" err="1" smtClean="0"/>
              <a:t>Valid_acc@epoch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0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Normalize Median R-peaks improve acc.</a:t>
            </a:r>
          </a:p>
          <a:p>
            <a:r>
              <a:rPr lang="en-US" altLang="zh-TW" dirty="0" smtClean="0"/>
              <a:t>There is some problem in filtering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64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9" y="480476"/>
            <a:ext cx="3675654" cy="23640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085" y="570291"/>
            <a:ext cx="3562709" cy="23751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95" y="514148"/>
            <a:ext cx="3569490" cy="23921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35" y="3625365"/>
            <a:ext cx="3428123" cy="22253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295" y="3625365"/>
            <a:ext cx="3504834" cy="23096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1564" y="3625365"/>
            <a:ext cx="3600230" cy="233724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811324" y="292648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2-45,2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60685" y="289650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1-45,2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17844" y="585076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3-45,2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57412" y="59126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3-45,5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811324" y="59626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3-45,10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80009" y="286559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original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79129" y="6437044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/>
              <a:t>-</a:t>
            </a:r>
            <a:r>
              <a:rPr lang="en-US" altLang="zh-TW" dirty="0" err="1" smtClean="0"/>
              <a:t>y,z</a:t>
            </a:r>
            <a:r>
              <a:rPr lang="en-US" altLang="zh-TW" dirty="0" smtClean="0"/>
              <a:t> – BP x-y Hz with z 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22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資料長度砍半</a:t>
            </a:r>
            <a:r>
              <a:rPr lang="en-US" altLang="zh-TW" dirty="0"/>
              <a:t>?(</a:t>
            </a:r>
            <a:r>
              <a:rPr lang="zh-TW" altLang="en-US" dirty="0"/>
              <a:t>大部分</a:t>
            </a:r>
            <a:r>
              <a:rPr lang="en-US" altLang="zh-TW" dirty="0"/>
              <a:t>10000)</a:t>
            </a:r>
          </a:p>
          <a:p>
            <a:r>
              <a:rPr lang="en-US" altLang="zh-TW" dirty="0" smtClean="0"/>
              <a:t>Lead reversal problem: train both x and –x</a:t>
            </a:r>
          </a:p>
          <a:p>
            <a:r>
              <a:rPr lang="en-US" altLang="zh-TW" dirty="0"/>
              <a:t>Preprocessing – remove noisy &amp; unusual </a:t>
            </a:r>
            <a:r>
              <a:rPr lang="en-US" altLang="zh-TW" dirty="0" smtClean="0"/>
              <a:t>signal: normalization?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3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351</TotalTime>
  <Words>237</Words>
  <Application>Microsoft Office PowerPoint</Application>
  <PresentationFormat>寬螢幕</PresentationFormat>
  <Paragraphs>97</Paragraphs>
  <Slides>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Century Schoolbook</vt:lpstr>
      <vt:lpstr>Wingdings 2</vt:lpstr>
      <vt:lpstr>View</vt:lpstr>
      <vt:lpstr>PhysioNet Challenge –  AF classification</vt:lpstr>
      <vt:lpstr>Outline</vt:lpstr>
      <vt:lpstr>About this paper</vt:lpstr>
      <vt:lpstr>Model</vt:lpstr>
      <vt:lpstr>PowerPoint 簡報</vt:lpstr>
      <vt:lpstr>Result </vt:lpstr>
      <vt:lpstr>Problem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–  AF classification</dc:title>
  <dc:creator>lin brian</dc:creator>
  <cp:lastModifiedBy>lin brian</cp:lastModifiedBy>
  <cp:revision>114</cp:revision>
  <dcterms:created xsi:type="dcterms:W3CDTF">2019-10-13T08:48:30Z</dcterms:created>
  <dcterms:modified xsi:type="dcterms:W3CDTF">2019-10-27T06:15:58Z</dcterms:modified>
</cp:coreProperties>
</file>