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7" r:id="rId2"/>
    <p:sldId id="263" r:id="rId3"/>
    <p:sldId id="278" r:id="rId4"/>
    <p:sldId id="275" r:id="rId5"/>
    <p:sldId id="279" r:id="rId6"/>
    <p:sldId id="280" r:id="rId7"/>
    <p:sldId id="284" r:id="rId8"/>
    <p:sldId id="285" r:id="rId9"/>
    <p:sldId id="282" r:id="rId10"/>
    <p:sldId id="28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815C-CC9D-4DBB-B349-11E25592793C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C095B-541D-4174-9F9F-2D40F372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4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6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smtClean="0"/>
              <a:t>Convergence property of different loss function and output activations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Speaker: Yu-Cheng Lin</a:t>
            </a:r>
          </a:p>
          <a:p>
            <a:r>
              <a:rPr lang="en-US" altLang="zh-TW" dirty="0" smtClean="0"/>
              <a:t>Advisor: </a:t>
            </a:r>
            <a:r>
              <a:rPr lang="en-US" altLang="zh-TW" dirty="0"/>
              <a:t>Prof. </a:t>
            </a:r>
            <a:r>
              <a:rPr lang="en-US" altLang="zh-TW" dirty="0" smtClean="0"/>
              <a:t>An-</a:t>
            </a:r>
            <a:r>
              <a:rPr lang="en-US" altLang="zh-TW" dirty="0" err="1" smtClean="0"/>
              <a:t>Yeu</a:t>
            </a:r>
            <a:r>
              <a:rPr lang="en-US" altLang="zh-TW" dirty="0" smtClean="0"/>
              <a:t> Wu</a:t>
            </a:r>
          </a:p>
          <a:p>
            <a:r>
              <a:rPr lang="en-US" altLang="zh-TW" dirty="0" smtClean="0"/>
              <a:t>Date: 2019/12/12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Analyze the </a:t>
            </a:r>
            <a:r>
              <a:rPr lang="en-US" altLang="zh-TW" dirty="0"/>
              <a:t>signal that cause </a:t>
            </a:r>
            <a:r>
              <a:rPr lang="en-US" altLang="zh-TW" dirty="0" smtClean="0"/>
              <a:t>wrong prediction in </a:t>
            </a:r>
            <a:r>
              <a:rPr lang="en-US" altLang="zh-TW" dirty="0"/>
              <a:t>~ type &amp;</a:t>
            </a:r>
            <a:r>
              <a:rPr lang="zh-TW" altLang="en-US" dirty="0"/>
              <a:t> </a:t>
            </a:r>
            <a:r>
              <a:rPr lang="en-US" altLang="zh-TW" dirty="0"/>
              <a:t>O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68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Relation of WCE and f1-loss</a:t>
            </a:r>
          </a:p>
          <a:p>
            <a:r>
              <a:rPr lang="en-US" altLang="zh-TW" dirty="0" smtClean="0"/>
              <a:t>Training procedure experiments and observations</a:t>
            </a:r>
          </a:p>
          <a:p>
            <a:r>
              <a:rPr lang="en-US" altLang="zh-TW" dirty="0" smtClean="0"/>
              <a:t>Explanation on observations</a:t>
            </a:r>
          </a:p>
          <a:p>
            <a:r>
              <a:rPr lang="en-US" altLang="zh-TW" dirty="0"/>
              <a:t>Why f1-loss converges slow</a:t>
            </a:r>
            <a:endParaRPr lang="en-US" altLang="zh-TW" dirty="0" smtClean="0"/>
          </a:p>
          <a:p>
            <a:r>
              <a:rPr lang="en-US" altLang="zh-TW" dirty="0" smtClean="0"/>
              <a:t>More convergence property</a:t>
            </a:r>
          </a:p>
          <a:p>
            <a:r>
              <a:rPr lang="en-US" altLang="zh-TW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816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WCE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f1-loss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1262063" y="1828799"/>
          <a:ext cx="318062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09">
                  <a:extLst>
                    <a:ext uri="{9D8B030D-6E8A-4147-A177-3AD203B41FA5}">
                      <a16:colId xmlns:a16="http://schemas.microsoft.com/office/drawing/2014/main" val="1707803898"/>
                    </a:ext>
                  </a:extLst>
                </a:gridCol>
                <a:gridCol w="1060209">
                  <a:extLst>
                    <a:ext uri="{9D8B030D-6E8A-4147-A177-3AD203B41FA5}">
                      <a16:colId xmlns:a16="http://schemas.microsoft.com/office/drawing/2014/main" val="20911027"/>
                    </a:ext>
                  </a:extLst>
                </a:gridCol>
                <a:gridCol w="1060209">
                  <a:extLst>
                    <a:ext uri="{9D8B030D-6E8A-4147-A177-3AD203B41FA5}">
                      <a16:colId xmlns:a16="http://schemas.microsoft.com/office/drawing/2014/main" val="283366915"/>
                    </a:ext>
                  </a:extLst>
                </a:gridCol>
              </a:tblGrid>
              <a:tr h="66809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>
                          <a:solidFill>
                            <a:srgbClr val="FF0000"/>
                          </a:solidFill>
                        </a:rPr>
                        <a:t>Pred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>
                          <a:solidFill>
                            <a:srgbClr val="FF0000"/>
                          </a:solidFill>
                        </a:rPr>
                        <a:t>Pred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4348954"/>
                  </a:ext>
                </a:extLst>
              </a:tr>
              <a:tr h="668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TP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FN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00917992"/>
                  </a:ext>
                </a:extLst>
              </a:tr>
              <a:tr h="668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FP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TN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456278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756727" y="1948873"/>
            <a:ext cx="25667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WCE = CE*weight</a:t>
            </a:r>
          </a:p>
          <a:p>
            <a:r>
              <a:rPr lang="en-US" altLang="zh-TW" sz="2000" dirty="0" smtClean="0"/>
              <a:t>Weight = 1/True</a:t>
            </a:r>
          </a:p>
          <a:p>
            <a:r>
              <a:rPr lang="en-US" altLang="zh-TW" sz="2000" dirty="0" smtClean="0"/>
              <a:t>CE = TP</a:t>
            </a:r>
          </a:p>
          <a:p>
            <a:r>
              <a:rPr lang="en-US" altLang="zh-TW" sz="2000" dirty="0" smtClean="0"/>
              <a:t>So, </a:t>
            </a:r>
          </a:p>
          <a:p>
            <a:r>
              <a:rPr lang="en-US" altLang="zh-TW" sz="2000" dirty="0" smtClean="0"/>
              <a:t>WCE = TP/(TP+FN)</a:t>
            </a:r>
          </a:p>
          <a:p>
            <a:r>
              <a:rPr lang="en-US" altLang="zh-TW" sz="2000" dirty="0" smtClean="0"/>
              <a:t>=precision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82462" y="1948873"/>
            <a:ext cx="3272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Recall=TP/(TP+FN)</a:t>
            </a:r>
          </a:p>
          <a:p>
            <a:r>
              <a:rPr lang="en-US" altLang="zh-TW" sz="2000" dirty="0" smtClean="0"/>
              <a:t>Precision=TP/(TP+FP)</a:t>
            </a:r>
          </a:p>
          <a:p>
            <a:r>
              <a:rPr lang="en-US" altLang="zh-TW" sz="2000" dirty="0" smtClean="0"/>
              <a:t>2/F1=1/Recall+1/Precision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64145" y="4424219"/>
            <a:ext cx="8303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* The only difference is that in </a:t>
            </a:r>
            <a:r>
              <a:rPr lang="en-US" altLang="zh-TW" sz="2000" dirty="0" err="1" smtClean="0"/>
              <a:t>pytorch</a:t>
            </a:r>
            <a:r>
              <a:rPr lang="en-US" altLang="zh-TW" sz="2000" dirty="0" smtClean="0"/>
              <a:t> </a:t>
            </a:r>
            <a:r>
              <a:rPr lang="en-US" altLang="zh-TW" dirty="0" err="1"/>
              <a:t>CrossEntropyLoss</a:t>
            </a:r>
            <a:endParaRPr lang="en-US" altLang="zh-TW" dirty="0"/>
          </a:p>
          <a:p>
            <a:r>
              <a:rPr lang="en-US" altLang="zh-TW" sz="2000" dirty="0" smtClean="0"/>
              <a:t> criterion, it pass through log-soft-max layer then </a:t>
            </a:r>
            <a:r>
              <a:rPr lang="en-US" altLang="zh-TW" sz="2000" dirty="0" err="1" smtClean="0"/>
              <a:t>nll</a:t>
            </a:r>
            <a:r>
              <a:rPr lang="en-US" altLang="zh-TW" sz="2000" dirty="0" smtClean="0"/>
              <a:t>-loss.</a:t>
            </a:r>
          </a:p>
          <a:p>
            <a:r>
              <a:rPr lang="en-US" altLang="zh-TW" sz="2000" dirty="0" smtClean="0"/>
              <a:t>* However, log-soft-max will cause sum in dim 1 not equal to 1, which can’t represent probabilistic in intuition.</a:t>
            </a:r>
          </a:p>
          <a:p>
            <a:r>
              <a:rPr lang="en-US" altLang="zh-TW" sz="2000" dirty="0" smtClean="0"/>
              <a:t>* So I 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hoose soft-max layer in calculating f1-loss.</a:t>
            </a:r>
          </a:p>
        </p:txBody>
      </p:sp>
    </p:spTree>
    <p:extLst>
      <p:ext uri="{BB962C8B-B14F-4D97-AF65-F5344CB8AC3E}">
        <p14:creationId xmlns:p14="http://schemas.microsoft.com/office/powerpoint/2010/main" val="21524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03923" y="277091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755060" y="277090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06197" y="277089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5060" y="190730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1403923" y="1907307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1e-3, dropout 0.1</a:t>
            </a:r>
            <a:endParaRPr lang="en-US" altLang="zh-TW" dirty="0"/>
          </a:p>
        </p:txBody>
      </p:sp>
      <p:cxnSp>
        <p:nvCxnSpPr>
          <p:cNvPr id="20" name="直線單箭頭接點 19"/>
          <p:cNvCxnSpPr>
            <a:stCxn id="4" idx="3"/>
            <a:endCxn id="5" idx="1"/>
          </p:cNvCxnSpPr>
          <p:nvPr/>
        </p:nvCxnSpPr>
        <p:spPr>
          <a:xfrm flipV="1">
            <a:off x="3980869" y="83127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6" idx="1"/>
          </p:cNvCxnSpPr>
          <p:nvPr/>
        </p:nvCxnSpPr>
        <p:spPr>
          <a:xfrm flipV="1">
            <a:off x="7332006" y="83127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11" idx="1"/>
          </p:cNvCxnSpPr>
          <p:nvPr/>
        </p:nvCxnSpPr>
        <p:spPr>
          <a:xfrm>
            <a:off x="3980869" y="831273"/>
            <a:ext cx="774191" cy="163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300838" y="346018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87610" y="362181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776" y="4198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86350" y="1999823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987611" y="133827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723892" y="3522675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922341" y="360270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>
            <a:stCxn id="16" idx="3"/>
            <a:endCxn id="11" idx="1"/>
          </p:cNvCxnSpPr>
          <p:nvPr/>
        </p:nvCxnSpPr>
        <p:spPr>
          <a:xfrm>
            <a:off x="3980869" y="2461489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949701" y="1984972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41944" y="86129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41943" y="2451235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46767" y="407685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171235" y="4144402"/>
            <a:ext cx="650055" cy="65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2</a:t>
            </a:r>
            <a:endParaRPr lang="zh-TW" altLang="en-US" sz="4000" b="1" dirty="0"/>
          </a:p>
        </p:txBody>
      </p:sp>
      <p:sp>
        <p:nvSpPr>
          <p:cNvPr id="40" name="橢圓 39"/>
          <p:cNvSpPr/>
          <p:nvPr/>
        </p:nvSpPr>
        <p:spPr>
          <a:xfrm>
            <a:off x="4171236" y="2536920"/>
            <a:ext cx="650055" cy="65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3</a:t>
            </a:r>
            <a:endParaRPr lang="zh-TW" altLang="en-US" sz="4000" b="1" dirty="0"/>
          </a:p>
        </p:txBody>
      </p:sp>
      <p:sp>
        <p:nvSpPr>
          <p:cNvPr id="45" name="圓角矩形 44"/>
          <p:cNvSpPr/>
          <p:nvPr/>
        </p:nvSpPr>
        <p:spPr>
          <a:xfrm>
            <a:off x="1345395" y="507999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822" y="517251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83415" y="562392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861859" y="5760563"/>
            <a:ext cx="650055" cy="65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1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0290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03923" y="277091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4755060" y="277090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8106197" y="277089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r>
              <a:rPr lang="en-US" altLang="zh-TW" dirty="0"/>
              <a:t> , no dropout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5060" y="190730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16" name="圓角矩形 15"/>
          <p:cNvSpPr/>
          <p:nvPr/>
        </p:nvSpPr>
        <p:spPr>
          <a:xfrm>
            <a:off x="1403923" y="1907307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1e-3, dropout 0.1</a:t>
            </a:r>
            <a:endParaRPr lang="en-US" altLang="zh-TW" dirty="0"/>
          </a:p>
        </p:txBody>
      </p:sp>
      <p:cxnSp>
        <p:nvCxnSpPr>
          <p:cNvPr id="20" name="直線單箭頭接點 19"/>
          <p:cNvCxnSpPr>
            <a:stCxn id="4" idx="3"/>
            <a:endCxn id="5" idx="1"/>
          </p:cNvCxnSpPr>
          <p:nvPr/>
        </p:nvCxnSpPr>
        <p:spPr>
          <a:xfrm flipV="1">
            <a:off x="3980869" y="83127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6" idx="1"/>
          </p:cNvCxnSpPr>
          <p:nvPr/>
        </p:nvCxnSpPr>
        <p:spPr>
          <a:xfrm flipV="1">
            <a:off x="7332006" y="831271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3"/>
            <a:endCxn id="11" idx="1"/>
          </p:cNvCxnSpPr>
          <p:nvPr/>
        </p:nvCxnSpPr>
        <p:spPr>
          <a:xfrm>
            <a:off x="3980869" y="831273"/>
            <a:ext cx="774191" cy="163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300838" y="346018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87610" y="362181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776" y="4198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86350" y="1999823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987611" y="1338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????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723892" y="3522675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</a:rPr>
              <a:t>WCE loss</a:t>
            </a:r>
          </a:p>
          <a:p>
            <a:pPr algn="ctr"/>
            <a:r>
              <a:rPr lang="en-US" altLang="zh-TW" dirty="0" smtClean="0"/>
              <a:t>4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1e-4</a:t>
            </a:r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922341" y="360270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>
            <a:stCxn id="16" idx="3"/>
            <a:endCxn id="11" idx="1"/>
          </p:cNvCxnSpPr>
          <p:nvPr/>
        </p:nvCxnSpPr>
        <p:spPr>
          <a:xfrm>
            <a:off x="3980869" y="2461489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949701" y="1984972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0.77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41944" y="861292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41943" y="2451235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46767" y="407685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171235" y="4144402"/>
            <a:ext cx="650055" cy="65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2</a:t>
            </a:r>
            <a:endParaRPr lang="zh-TW" altLang="en-US" sz="4000" b="1" dirty="0"/>
          </a:p>
        </p:txBody>
      </p:sp>
      <p:sp>
        <p:nvSpPr>
          <p:cNvPr id="40" name="橢圓 39"/>
          <p:cNvSpPr/>
          <p:nvPr/>
        </p:nvSpPr>
        <p:spPr>
          <a:xfrm>
            <a:off x="4171236" y="2536920"/>
            <a:ext cx="650055" cy="65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3</a:t>
            </a:r>
            <a:endParaRPr lang="zh-TW" altLang="en-US" sz="4000" b="1" dirty="0"/>
          </a:p>
        </p:txBody>
      </p:sp>
      <p:sp>
        <p:nvSpPr>
          <p:cNvPr id="45" name="圓角矩形 44"/>
          <p:cNvSpPr/>
          <p:nvPr/>
        </p:nvSpPr>
        <p:spPr>
          <a:xfrm>
            <a:off x="1345395" y="5079998"/>
            <a:ext cx="2576946" cy="1108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f1 loss</a:t>
            </a:r>
          </a:p>
          <a:p>
            <a:pPr algn="ctr"/>
            <a:r>
              <a:rPr lang="en-US" altLang="zh-TW" dirty="0" smtClean="0"/>
              <a:t>3 type</a:t>
            </a:r>
          </a:p>
          <a:p>
            <a:pPr algn="ctr"/>
            <a:r>
              <a:rPr lang="en-US" altLang="zh-TW" dirty="0" err="1" smtClean="0"/>
              <a:t>lr</a:t>
            </a:r>
            <a:r>
              <a:rPr lang="en-US" altLang="zh-TW" dirty="0" smtClean="0"/>
              <a:t> = 1e-3</a:t>
            </a:r>
            <a:endParaRPr lang="en-US" altLang="zh-TW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822" y="517251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0.817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83415" y="5623926"/>
            <a:ext cx="7741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861859" y="5760563"/>
            <a:ext cx="650055" cy="65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1</a:t>
            </a:r>
            <a:endParaRPr lang="zh-TW" altLang="en-US" sz="40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95006" y="434039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3</a:t>
            </a:r>
            <a:endParaRPr lang="zh-TW" altLang="en-US" sz="40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45464" y="430193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8</a:t>
            </a:r>
            <a:endParaRPr lang="zh-TW" altLang="en-US" sz="40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21081" y="3642561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6</a:t>
            </a:r>
            <a:endParaRPr lang="zh-TW" altLang="en-US" sz="40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318137" y="2020464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12</a:t>
            </a:r>
            <a:endParaRPr lang="zh-TW" altLang="en-US" sz="4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645464" y="2018506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10,11</a:t>
            </a:r>
            <a:endParaRPr lang="zh-TW" altLang="en-US" sz="40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908572" y="402128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13</a:t>
            </a:r>
            <a:endParaRPr lang="zh-TW" altLang="en-US" sz="40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22770" y="5280236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9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5219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Explanation on </a:t>
            </a:r>
            <a:r>
              <a:rPr lang="en-US" altLang="zh-TW" dirty="0" smtClean="0"/>
              <a:t>observations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F1-loss converges really slow compared with WCE-loss</a:t>
            </a:r>
          </a:p>
          <a:p>
            <a:r>
              <a:rPr lang="en-US" altLang="zh-TW" dirty="0" smtClean="0"/>
              <a:t>Directly training four types has poor performance, since deep feature of noisy signal is very different from others</a:t>
            </a:r>
          </a:p>
          <a:p>
            <a:r>
              <a:rPr lang="en-US" altLang="zh-TW" dirty="0" smtClean="0"/>
              <a:t>F1-loss converges slow and noisy is hard to train thus causing poor performance</a:t>
            </a:r>
          </a:p>
          <a:p>
            <a:r>
              <a:rPr lang="en-US" altLang="zh-TW" dirty="0" smtClean="0"/>
              <a:t>Good recall but poor precision makes f1 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4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717310" y="3667239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717310" y="5150366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717310" y="2205570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96432"/>
              </p:ext>
            </p:extLst>
          </p:nvPr>
        </p:nvGraphicFramePr>
        <p:xfrm>
          <a:off x="957662" y="2401661"/>
          <a:ext cx="4331856" cy="304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64">
                  <a:extLst>
                    <a:ext uri="{9D8B030D-6E8A-4147-A177-3AD203B41FA5}">
                      <a16:colId xmlns:a16="http://schemas.microsoft.com/office/drawing/2014/main" val="103687503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150443649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26273461"/>
                    </a:ext>
                  </a:extLst>
                </a:gridCol>
                <a:gridCol w="1082964">
                  <a:extLst>
                    <a:ext uri="{9D8B030D-6E8A-4147-A177-3AD203B41FA5}">
                      <a16:colId xmlns:a16="http://schemas.microsoft.com/office/drawing/2014/main" val="1275404571"/>
                    </a:ext>
                  </a:extLst>
                </a:gridCol>
              </a:tblGrid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48959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0678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4438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7057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21162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99056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702333"/>
                  </a:ext>
                </a:extLst>
              </a:tr>
              <a:tr h="38109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0821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835564" y="1805460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Type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24" y="3564603"/>
            <a:ext cx="931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2000" b="1" dirty="0" smtClean="0"/>
              <a:t>index</a:t>
            </a:r>
            <a:endParaRPr lang="zh-TW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902639" y="2537448"/>
                <a:ext cx="556383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39" y="2537448"/>
                <a:ext cx="5563831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902638" y="3991784"/>
                <a:ext cx="5885265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38" y="3991784"/>
                <a:ext cx="5885265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902638" y="5409558"/>
                <a:ext cx="5587299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38" y="5409558"/>
                <a:ext cx="5587299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altLang="zh-TW" dirty="0" smtClean="0"/>
              <a:t>Why f1-loss converges slow 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75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f1-loss converges slow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71055" y="3648767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71055" y="5131894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71055" y="2187098"/>
            <a:ext cx="6132946" cy="1311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56384" y="2518976"/>
                <a:ext cx="556383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4" y="2518976"/>
                <a:ext cx="5563831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6383" y="3973312"/>
                <a:ext cx="5885265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3" y="3973312"/>
                <a:ext cx="5885265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56383" y="5391086"/>
                <a:ext cx="5587299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3" y="5391086"/>
                <a:ext cx="5587299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26040" y="2518976"/>
                <a:ext cx="1611746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40" y="2518976"/>
                <a:ext cx="1611746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176658" y="3973312"/>
                <a:ext cx="3454396" cy="5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𝐴𝑖</m:t>
                              </m:r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𝐴𝑖</m:t>
                                  </m:r>
                                </m:e>
                              </m:nary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58" y="3973312"/>
                <a:ext cx="3454396" cy="5846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7666182" y="5134798"/>
            <a:ext cx="3288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Gradient of A1 is inversely proportional to A1</a:t>
            </a:r>
          </a:p>
        </p:txBody>
      </p:sp>
      <p:sp>
        <p:nvSpPr>
          <p:cNvPr id="17" name="燕尾形向右箭號 16"/>
          <p:cNvSpPr/>
          <p:nvPr/>
        </p:nvSpPr>
        <p:spPr>
          <a:xfrm>
            <a:off x="6844145" y="2660073"/>
            <a:ext cx="581895" cy="28632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燕尾形向右箭號 17"/>
          <p:cNvSpPr/>
          <p:nvPr/>
        </p:nvSpPr>
        <p:spPr>
          <a:xfrm>
            <a:off x="6789329" y="4122471"/>
            <a:ext cx="581895" cy="286327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07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66" y="3627257"/>
            <a:ext cx="3153444" cy="20182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convergence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 soft-max has better convergence property compared with soft-max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902691" y="2447636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X1</a:t>
            </a:r>
            <a:endParaRPr lang="zh-TW" altLang="en-US" sz="1400" dirty="0"/>
          </a:p>
        </p:txBody>
      </p:sp>
      <p:sp>
        <p:nvSpPr>
          <p:cNvPr id="6" name="橢圓 5"/>
          <p:cNvSpPr/>
          <p:nvPr/>
        </p:nvSpPr>
        <p:spPr>
          <a:xfrm>
            <a:off x="1902691" y="3203950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X2</a:t>
            </a:r>
            <a:endParaRPr lang="zh-TW" altLang="en-US" sz="1400" dirty="0"/>
          </a:p>
        </p:txBody>
      </p:sp>
      <p:sp>
        <p:nvSpPr>
          <p:cNvPr id="7" name="橢圓 6"/>
          <p:cNvSpPr/>
          <p:nvPr/>
        </p:nvSpPr>
        <p:spPr>
          <a:xfrm>
            <a:off x="1902691" y="3995231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X3</a:t>
            </a:r>
            <a:endParaRPr lang="zh-TW" altLang="en-US" sz="1400" dirty="0"/>
          </a:p>
        </p:txBody>
      </p:sp>
      <p:sp>
        <p:nvSpPr>
          <p:cNvPr id="8" name="橢圓 7"/>
          <p:cNvSpPr/>
          <p:nvPr/>
        </p:nvSpPr>
        <p:spPr>
          <a:xfrm>
            <a:off x="1893454" y="4751545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X4</a:t>
            </a:r>
            <a:endParaRPr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2918691" y="2275191"/>
            <a:ext cx="544945" cy="329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2400" dirty="0" err="1" smtClean="0"/>
              <a:t>Softmax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5" idx="6"/>
          </p:cNvCxnSpPr>
          <p:nvPr/>
        </p:nvCxnSpPr>
        <p:spPr>
          <a:xfrm>
            <a:off x="2521527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</p:cNvCxnSpPr>
          <p:nvPr/>
        </p:nvCxnSpPr>
        <p:spPr>
          <a:xfrm>
            <a:off x="2521527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6"/>
          </p:cNvCxnSpPr>
          <p:nvPr/>
        </p:nvCxnSpPr>
        <p:spPr>
          <a:xfrm>
            <a:off x="2521527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6"/>
          </p:cNvCxnSpPr>
          <p:nvPr/>
        </p:nvCxnSpPr>
        <p:spPr>
          <a:xfrm>
            <a:off x="2512290" y="5060963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463636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463636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63636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463636" y="5037872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08581" y="2447636"/>
                <a:ext cx="1150700" cy="603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𝑋𝑖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81" y="2447636"/>
                <a:ext cx="1150700" cy="603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6952526" y="2447636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X1</a:t>
            </a:r>
            <a:endParaRPr lang="zh-TW" altLang="en-US" sz="1400" dirty="0"/>
          </a:p>
        </p:txBody>
      </p:sp>
      <p:sp>
        <p:nvSpPr>
          <p:cNvPr id="24" name="橢圓 23"/>
          <p:cNvSpPr/>
          <p:nvPr/>
        </p:nvSpPr>
        <p:spPr>
          <a:xfrm>
            <a:off x="6952526" y="3203950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X2</a:t>
            </a:r>
            <a:endParaRPr lang="zh-TW" altLang="en-US" sz="1400" dirty="0"/>
          </a:p>
        </p:txBody>
      </p:sp>
      <p:sp>
        <p:nvSpPr>
          <p:cNvPr id="25" name="橢圓 24"/>
          <p:cNvSpPr/>
          <p:nvPr/>
        </p:nvSpPr>
        <p:spPr>
          <a:xfrm>
            <a:off x="6952526" y="3995231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X3</a:t>
            </a:r>
            <a:endParaRPr lang="zh-TW" altLang="en-US" sz="1400" dirty="0"/>
          </a:p>
        </p:txBody>
      </p:sp>
      <p:sp>
        <p:nvSpPr>
          <p:cNvPr id="26" name="橢圓 25"/>
          <p:cNvSpPr/>
          <p:nvPr/>
        </p:nvSpPr>
        <p:spPr>
          <a:xfrm>
            <a:off x="6943289" y="4751545"/>
            <a:ext cx="618836" cy="61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X4</a:t>
            </a:r>
            <a:endParaRPr lang="zh-TW" altLang="en-US" sz="1400" dirty="0"/>
          </a:p>
        </p:txBody>
      </p:sp>
      <p:sp>
        <p:nvSpPr>
          <p:cNvPr id="27" name="圓角矩形 26"/>
          <p:cNvSpPr/>
          <p:nvPr/>
        </p:nvSpPr>
        <p:spPr>
          <a:xfrm>
            <a:off x="7968526" y="2275191"/>
            <a:ext cx="544945" cy="329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2400" dirty="0" smtClean="0"/>
              <a:t>Log-</a:t>
            </a:r>
            <a:r>
              <a:rPr lang="en-US" altLang="zh-TW" sz="2400" dirty="0" err="1" smtClean="0"/>
              <a:t>Softmax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stCxn id="23" idx="6"/>
          </p:cNvCxnSpPr>
          <p:nvPr/>
        </p:nvCxnSpPr>
        <p:spPr>
          <a:xfrm>
            <a:off x="7571362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4" idx="6"/>
          </p:cNvCxnSpPr>
          <p:nvPr/>
        </p:nvCxnSpPr>
        <p:spPr>
          <a:xfrm>
            <a:off x="7571362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6"/>
          </p:cNvCxnSpPr>
          <p:nvPr/>
        </p:nvCxnSpPr>
        <p:spPr>
          <a:xfrm>
            <a:off x="7571362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6" idx="6"/>
          </p:cNvCxnSpPr>
          <p:nvPr/>
        </p:nvCxnSpPr>
        <p:spPr>
          <a:xfrm>
            <a:off x="7562125" y="5060963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8513471" y="2757054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513471" y="351336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513471" y="4304649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8513471" y="5037872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9058416" y="2447636"/>
                <a:ext cx="1378262" cy="473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416" y="2447636"/>
                <a:ext cx="1378262" cy="473335"/>
              </a:xfrm>
              <a:prstGeom prst="rect">
                <a:avLst/>
              </a:prstGeom>
              <a:blipFill>
                <a:blip r:embed="rId4"/>
                <a:stretch>
                  <a:fillRect r="-9292" b="-77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97958" y="5849173"/>
                <a:ext cx="4335931" cy="636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8" y="5849173"/>
                <a:ext cx="4335931" cy="636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073279" y="5814062"/>
                <a:ext cx="5024459" cy="633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79" y="5814062"/>
                <a:ext cx="5024459" cy="633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圖片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271" y="3490540"/>
            <a:ext cx="2974981" cy="2101681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2058443" y="6458874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Numerical unstable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790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2256</TotalTime>
  <Words>457</Words>
  <Application>Microsoft Office PowerPoint</Application>
  <PresentationFormat>寬螢幕</PresentationFormat>
  <Paragraphs>179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Cambria Math</vt:lpstr>
      <vt:lpstr>Century Schoolbook</vt:lpstr>
      <vt:lpstr>Wingdings 2</vt:lpstr>
      <vt:lpstr>View</vt:lpstr>
      <vt:lpstr>Convergence property of different loss function and output activations</vt:lpstr>
      <vt:lpstr>Outline</vt:lpstr>
      <vt:lpstr>WCE v.s. f1-loss</vt:lpstr>
      <vt:lpstr>PowerPoint 簡報</vt:lpstr>
      <vt:lpstr>PowerPoint 簡報</vt:lpstr>
      <vt:lpstr>Explanation on observations</vt:lpstr>
      <vt:lpstr>Why f1-loss converges slow (1/2)</vt:lpstr>
      <vt:lpstr>Why f1-loss converges slow (2/2)</vt:lpstr>
      <vt:lpstr>More convergence property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339</cp:revision>
  <dcterms:created xsi:type="dcterms:W3CDTF">2019-10-13T08:48:30Z</dcterms:created>
  <dcterms:modified xsi:type="dcterms:W3CDTF">2019-12-10T10:47:02Z</dcterms:modified>
</cp:coreProperties>
</file>