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7" r:id="rId2"/>
    <p:sldId id="263" r:id="rId3"/>
    <p:sldId id="278" r:id="rId4"/>
    <p:sldId id="294" r:id="rId5"/>
    <p:sldId id="288" r:id="rId6"/>
    <p:sldId id="291" r:id="rId7"/>
    <p:sldId id="289" r:id="rId8"/>
    <p:sldId id="290" r:id="rId9"/>
    <p:sldId id="275" r:id="rId10"/>
    <p:sldId id="280" r:id="rId11"/>
    <p:sldId id="284" r:id="rId12"/>
    <p:sldId id="285" r:id="rId13"/>
    <p:sldId id="286" r:id="rId14"/>
    <p:sldId id="282" r:id="rId15"/>
    <p:sldId id="292" r:id="rId16"/>
    <p:sldId id="29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815C-CC9D-4DBB-B349-11E25592793C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095B-541D-4174-9F9F-2D40F372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44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對這三個做為分，可以看到</a:t>
            </a:r>
            <a:r>
              <a:rPr lang="en-US" altLang="zh-TW" dirty="0" smtClean="0"/>
              <a:t>recall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grad</a:t>
            </a:r>
            <a:r>
              <a:rPr lang="zh-TW" altLang="en-US" dirty="0" smtClean="0"/>
              <a:t>是常數，也就是很穩定的；但是</a:t>
            </a:r>
            <a:r>
              <a:rPr lang="en-US" altLang="zh-TW" dirty="0" smtClean="0"/>
              <a:t>precision</a:t>
            </a:r>
            <a:r>
              <a:rPr lang="zh-TW" altLang="en-US" dirty="0" smtClean="0"/>
              <a:t>則是和該變數反比，也就是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的越好，收斂越慢；最後</a:t>
            </a:r>
            <a:r>
              <a:rPr lang="en-US" altLang="zh-TW" dirty="0" smtClean="0"/>
              <a:t>F1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grad</a:t>
            </a:r>
            <a:r>
              <a:rPr lang="zh-TW" altLang="en-US" dirty="0" smtClean="0"/>
              <a:t>，我們看分子，可以發現</a:t>
            </a:r>
            <a:r>
              <a:rPr lang="en-US" altLang="zh-TW" dirty="0" smtClean="0"/>
              <a:t>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grad</a:t>
            </a:r>
            <a:r>
              <a:rPr lang="zh-TW" altLang="en-US" dirty="0" smtClean="0"/>
              <a:t>的比重和</a:t>
            </a:r>
            <a:r>
              <a:rPr lang="en-US" altLang="zh-TW" dirty="0" err="1" smtClean="0"/>
              <a:t>p,r</a:t>
            </a:r>
            <a:r>
              <a:rPr lang="zh-TW" altLang="en-US" dirty="0" smtClean="0"/>
              <a:t>的二次方反比，而通常</a:t>
            </a:r>
            <a:r>
              <a:rPr lang="en-US" altLang="zh-TW" dirty="0" smtClean="0"/>
              <a:t>p</a:t>
            </a:r>
            <a:r>
              <a:rPr lang="zh-TW" altLang="en-US" dirty="0" smtClean="0"/>
              <a:t>比較低，所以</a:t>
            </a:r>
            <a:r>
              <a:rPr lang="en-US" altLang="zh-TW" dirty="0" smtClean="0"/>
              <a:t>f1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grad</a:t>
            </a:r>
            <a:r>
              <a:rPr lang="zh-TW" altLang="en-US" dirty="0" smtClean="0"/>
              <a:t>容易被</a:t>
            </a:r>
            <a:r>
              <a:rPr lang="en-US" altLang="zh-TW" dirty="0" smtClean="0"/>
              <a:t>p</a:t>
            </a:r>
            <a:r>
              <a:rPr lang="zh-TW" altLang="en-US" dirty="0" smtClean="0"/>
              <a:t>所影響。</a:t>
            </a:r>
            <a:endParaRPr lang="en-US" altLang="zh-TW" dirty="0" smtClean="0"/>
          </a:p>
          <a:p>
            <a:r>
              <a:rPr lang="zh-TW" altLang="en-US" dirty="0" smtClean="0"/>
              <a:t>另外直觀的來看，</a:t>
            </a:r>
            <a:r>
              <a:rPr lang="en-US" altLang="zh-TW" dirty="0" smtClean="0"/>
              <a:t>pre</a:t>
            </a:r>
            <a:r>
              <a:rPr lang="zh-TW" altLang="en-US" dirty="0" smtClean="0"/>
              <a:t>的攻勢中可以看到</a:t>
            </a:r>
            <a:r>
              <a:rPr lang="en-US" altLang="zh-TW" dirty="0" smtClean="0"/>
              <a:t>A1</a:t>
            </a:r>
            <a:r>
              <a:rPr lang="zh-TW" altLang="en-US" dirty="0" smtClean="0"/>
              <a:t>同時在分子與分母，如果要變大這個數值，分子</a:t>
            </a:r>
            <a:r>
              <a:rPr lang="en-US" altLang="zh-TW" dirty="0" smtClean="0"/>
              <a:t>A1</a:t>
            </a:r>
            <a:r>
              <a:rPr lang="zh-TW" altLang="en-US" dirty="0" smtClean="0"/>
              <a:t>變大，分母</a:t>
            </a:r>
            <a:r>
              <a:rPr lang="en-US" altLang="zh-TW" dirty="0" smtClean="0"/>
              <a:t>A1</a:t>
            </a:r>
            <a:r>
              <a:rPr lang="zh-TW" altLang="en-US" dirty="0" smtClean="0"/>
              <a:t>變小，也就是</a:t>
            </a:r>
            <a:r>
              <a:rPr lang="en-US" altLang="zh-TW" dirty="0" smtClean="0"/>
              <a:t>A1</a:t>
            </a:r>
            <a:r>
              <a:rPr lang="zh-TW" altLang="en-US" dirty="0" smtClean="0"/>
              <a:t>的便大量就沒有那麼大了。</a:t>
            </a:r>
            <a:endParaRPr lang="en-US" altLang="zh-TW" dirty="0" smtClean="0"/>
          </a:p>
          <a:p>
            <a:r>
              <a:rPr lang="zh-TW" altLang="en-US" dirty="0" smtClean="0"/>
              <a:t>直觀的看</a:t>
            </a:r>
            <a:r>
              <a:rPr lang="en-US" altLang="zh-TW" dirty="0" smtClean="0"/>
              <a:t>F1</a:t>
            </a:r>
            <a:r>
              <a:rPr lang="zh-TW" altLang="en-US" dirty="0" smtClean="0"/>
              <a:t>，我們知道</a:t>
            </a:r>
            <a:r>
              <a:rPr lang="en-US" altLang="zh-TW" dirty="0" smtClean="0"/>
              <a:t>F1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</a:t>
            </a:r>
            <a:r>
              <a:rPr lang="zh-TW" altLang="en-US" dirty="0" smtClean="0"/>
              <a:t>的調和平均數，而調和平均數會著重在小的那個數值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同樣的變動率，小的影響大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p</a:t>
            </a:r>
            <a:r>
              <a:rPr lang="zh-TW" altLang="en-US" dirty="0" smtClean="0"/>
              <a:t>通常比</a:t>
            </a:r>
            <a:r>
              <a:rPr lang="en-US" altLang="zh-TW" dirty="0" smtClean="0"/>
              <a:t>r</a:t>
            </a:r>
            <a:r>
              <a:rPr lang="zh-TW" altLang="en-US" dirty="0" smtClean="0"/>
              <a:t>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4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這邊我們做一個實驗，左邊是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出來的最後一層數值，我們分別用</a:t>
            </a:r>
            <a:r>
              <a:rPr lang="en-US" altLang="zh-TW" dirty="0" smtClean="0"/>
              <a:t>f1,p,r</a:t>
            </a:r>
            <a:r>
              <a:rPr lang="zh-TW" altLang="en-US" dirty="0" smtClean="0"/>
              <a:t>去做</a:t>
            </a:r>
            <a:r>
              <a:rPr lang="en-US" altLang="zh-TW" dirty="0" smtClean="0"/>
              <a:t>back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propagation</a:t>
            </a:r>
            <a:r>
              <a:rPr lang="zh-TW" altLang="en-US" dirty="0" smtClean="0"/>
              <a:t>。去觀察</a:t>
            </a:r>
            <a:r>
              <a:rPr lang="en-US" altLang="zh-TW" dirty="0" smtClean="0"/>
              <a:t>A1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Mse</a:t>
            </a:r>
            <a:r>
              <a:rPr lang="zh-TW" altLang="en-US" dirty="0" smtClean="0"/>
              <a:t>，可以發現確實收斂速度是</a:t>
            </a:r>
            <a:r>
              <a:rPr lang="en-US" altLang="zh-TW" dirty="0" smtClean="0"/>
              <a:t>r&gt;f1&gt;pre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這邊</a:t>
            </a:r>
            <a:r>
              <a:rPr lang="en-US" altLang="zh-TW" dirty="0" err="1" smtClean="0"/>
              <a:t>lr</a:t>
            </a:r>
            <a:r>
              <a:rPr lang="zh-TW" altLang="en-US" dirty="0" smtClean="0"/>
              <a:t>用</a:t>
            </a:r>
            <a:r>
              <a:rPr lang="en-US" altLang="zh-TW" dirty="0" smtClean="0"/>
              <a:t>0.01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epoch 1000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7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這邊我還觀察到一個點是用</a:t>
            </a:r>
            <a:r>
              <a:rPr lang="en-US" altLang="zh-TW" dirty="0" smtClean="0"/>
              <a:t>log-</a:t>
            </a:r>
            <a:r>
              <a:rPr lang="en-US" altLang="zh-TW" dirty="0" err="1" smtClean="0"/>
              <a:t>sofmax</a:t>
            </a:r>
            <a:r>
              <a:rPr lang="zh-TW" altLang="en-US" dirty="0" smtClean="0"/>
              <a:t>會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的比較好。主要原因是</a:t>
            </a:r>
            <a:r>
              <a:rPr lang="en-US" altLang="zh-TW" dirty="0" smtClean="0"/>
              <a:t>numerical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stable</a:t>
            </a:r>
            <a:r>
              <a:rPr lang="zh-TW" altLang="en-US" dirty="0" smtClean="0"/>
              <a:t>。這邊</a:t>
            </a:r>
            <a:r>
              <a:rPr lang="en-US" altLang="zh-TW" dirty="0" err="1" smtClean="0"/>
              <a:t>pytorch</a:t>
            </a:r>
            <a:r>
              <a:rPr lang="zh-TW" altLang="en-US" dirty="0" smtClean="0"/>
              <a:t>官網也有說明。</a:t>
            </a:r>
            <a:endParaRPr lang="en-US" altLang="zh-TW" dirty="0" smtClean="0"/>
          </a:p>
          <a:p>
            <a:r>
              <a:rPr lang="zh-TW" altLang="en-US" dirty="0" smtClean="0"/>
              <a:t>這邊我如果以</a:t>
            </a:r>
            <a:r>
              <a:rPr lang="en-US" altLang="zh-TW" dirty="0" smtClean="0"/>
              <a:t>f1</a:t>
            </a:r>
            <a:r>
              <a:rPr lang="zh-TW" altLang="en-US" dirty="0" smtClean="0"/>
              <a:t>會是</a:t>
            </a:r>
            <a:r>
              <a:rPr lang="en-US" altLang="zh-TW" dirty="0" smtClean="0"/>
              <a:t>precision</a:t>
            </a:r>
            <a:r>
              <a:rPr lang="zh-TW" altLang="en-US" dirty="0" smtClean="0"/>
              <a:t>的方式去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，就只能用</a:t>
            </a:r>
            <a:r>
              <a:rPr lang="en-US" altLang="zh-TW" dirty="0" err="1" smtClean="0"/>
              <a:t>sofmax</a:t>
            </a:r>
            <a:r>
              <a:rPr lang="en-US" altLang="zh-TW" dirty="0" smtClean="0"/>
              <a:t>(0&lt;1)</a:t>
            </a:r>
            <a:r>
              <a:rPr lang="zh-TW" altLang="en-US" dirty="0" smtClean="0"/>
              <a:t>，否則會有</a:t>
            </a:r>
            <a:r>
              <a:rPr lang="en-US" altLang="zh-TW" dirty="0" smtClean="0"/>
              <a:t>-</a:t>
            </a:r>
            <a:r>
              <a:rPr lang="zh-TW" altLang="en-US" dirty="0" smtClean="0"/>
              <a:t>很大的值，這就和機率的意義步一樣了。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0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直接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個很爛，原因是因為：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相對於其他三類來講沒有特別的</a:t>
            </a:r>
            <a:r>
              <a:rPr lang="en-US" altLang="zh-TW" dirty="0" smtClean="0"/>
              <a:t>high level feature</a:t>
            </a:r>
            <a:r>
              <a:rPr lang="zh-TW" altLang="en-US" dirty="0" smtClean="0"/>
              <a:t>。所以先</a:t>
            </a:r>
            <a:r>
              <a:rPr lang="en-US" altLang="zh-TW" dirty="0" smtClean="0"/>
              <a:t>train 3 </a:t>
            </a:r>
            <a:r>
              <a:rPr lang="zh-TW" altLang="en-US" dirty="0" smtClean="0"/>
              <a:t>類來把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到可以取</a:t>
            </a:r>
            <a:r>
              <a:rPr lang="en-US" altLang="zh-TW" dirty="0" err="1" smtClean="0"/>
              <a:t>feautre</a:t>
            </a:r>
            <a:r>
              <a:rPr lang="zh-TW" altLang="en-US" dirty="0" smtClean="0"/>
              <a:t>的功能後，再加入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fine tuning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Fine tuning</a:t>
            </a:r>
            <a:r>
              <a:rPr lang="zh-TW" altLang="en-US" dirty="0" smtClean="0"/>
              <a:t>時前面與三個</a:t>
            </a:r>
            <a:r>
              <a:rPr lang="en-US" altLang="zh-TW" dirty="0" smtClean="0"/>
              <a:t>neuron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pretrained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，以</a:t>
            </a:r>
            <a:r>
              <a:rPr lang="en-US" altLang="zh-TW" dirty="0" smtClean="0"/>
              <a:t>1/10 </a:t>
            </a:r>
            <a:r>
              <a:rPr lang="en-US" altLang="zh-TW" dirty="0" err="1" smtClean="0"/>
              <a:t>lr</a:t>
            </a:r>
            <a:r>
              <a:rPr lang="zh-TW" altLang="en-US" dirty="0" smtClean="0"/>
              <a:t>去訓練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4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嘗試使用</a:t>
            </a:r>
            <a:r>
              <a:rPr lang="en-US" altLang="zh-TW" dirty="0" smtClean="0"/>
              <a:t>f1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train</a:t>
            </a:r>
          </a:p>
          <a:p>
            <a:r>
              <a:rPr lang="zh-TW" altLang="en-US" dirty="0" smtClean="0"/>
              <a:t>發現</a:t>
            </a:r>
            <a:r>
              <a:rPr lang="en-US" altLang="zh-TW" dirty="0" smtClean="0"/>
              <a:t>converge</a:t>
            </a:r>
            <a:r>
              <a:rPr lang="zh-TW" altLang="en-US" dirty="0" smtClean="0"/>
              <a:t>很慢，於是把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調小而且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好幾個</a:t>
            </a:r>
            <a:r>
              <a:rPr lang="en-US" altLang="zh-TW" dirty="0" smtClean="0"/>
              <a:t>epoch</a:t>
            </a:r>
            <a:r>
              <a:rPr lang="zh-TW" altLang="en-US" dirty="0" smtClean="0"/>
              <a:t>去</a:t>
            </a:r>
            <a:r>
              <a:rPr lang="en-US" altLang="zh-TW" dirty="0" smtClean="0"/>
              <a:t>train</a:t>
            </a:r>
          </a:p>
          <a:p>
            <a:r>
              <a:rPr lang="zh-TW" altLang="en-US" dirty="0" smtClean="0"/>
              <a:t>後面會解釋為甚麼</a:t>
            </a:r>
            <a:r>
              <a:rPr lang="en-US" altLang="zh-TW" dirty="0" smtClean="0"/>
              <a:t>f1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converge</a:t>
            </a:r>
            <a:r>
              <a:rPr lang="zh-TW" altLang="en-US" dirty="0" smtClean="0"/>
              <a:t>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發現</a:t>
            </a:r>
            <a:r>
              <a:rPr lang="en-US" altLang="zh-TW" dirty="0" smtClean="0"/>
              <a:t>converge</a:t>
            </a:r>
            <a:r>
              <a:rPr lang="zh-TW" altLang="en-US" dirty="0" smtClean="0"/>
              <a:t>很慢，於是把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調小去</a:t>
            </a:r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3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發現用</a:t>
            </a:r>
            <a:r>
              <a:rPr lang="en-US" altLang="zh-TW" dirty="0" smtClean="0"/>
              <a:t>f1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tune</a:t>
            </a:r>
            <a:r>
              <a:rPr lang="zh-TW" altLang="en-US" dirty="0" smtClean="0"/>
              <a:t>效果很差，因為對於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來說是完全沒有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過的，又因為</a:t>
            </a:r>
            <a:r>
              <a:rPr lang="en-US" altLang="zh-TW" dirty="0" smtClean="0"/>
              <a:t>f1</a:t>
            </a:r>
            <a:r>
              <a:rPr lang="en-US" altLang="zh-TW" baseline="0" dirty="0" smtClean="0"/>
              <a:t> converge</a:t>
            </a:r>
            <a:r>
              <a:rPr lang="zh-TW" altLang="en-US" baseline="0" dirty="0" smtClean="0"/>
              <a:t>慢，所以</a:t>
            </a:r>
            <a:r>
              <a:rPr lang="en-US" altLang="zh-TW" baseline="0" dirty="0" smtClean="0"/>
              <a:t>train</a:t>
            </a:r>
            <a:r>
              <a:rPr lang="zh-TW" altLang="en-US" baseline="0" dirty="0" smtClean="0"/>
              <a:t>的效率很差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27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f1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tune</a:t>
            </a:r>
            <a:r>
              <a:rPr lang="zh-TW" altLang="en-US" dirty="0" smtClean="0"/>
              <a:t>連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都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到不錯的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，可以大量提升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 score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Good recall</a:t>
            </a:r>
            <a:r>
              <a:rPr lang="zh-TW" altLang="en-US" dirty="0" smtClean="0"/>
              <a:t>但</a:t>
            </a:r>
            <a:r>
              <a:rPr lang="en-US" altLang="zh-TW" dirty="0" smtClean="0"/>
              <a:t>bad precision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65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整理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81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橘色是</a:t>
            </a:r>
            <a:r>
              <a:rPr lang="en-US" altLang="zh-TW" dirty="0" smtClean="0"/>
              <a:t>true label</a:t>
            </a:r>
            <a:r>
              <a:rPr lang="zh-TW" altLang="en-US" dirty="0" smtClean="0"/>
              <a:t>，裡面的變數名稱但表最後一層出來後的數值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0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Convergence property of different loss function and output activations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Speaker: Yu-Cheng Lin</a:t>
            </a:r>
          </a:p>
          <a:p>
            <a:r>
              <a:rPr lang="en-US" altLang="zh-TW" dirty="0" smtClean="0"/>
              <a:t>Advisor: </a:t>
            </a:r>
            <a:r>
              <a:rPr lang="en-US" altLang="zh-TW" dirty="0"/>
              <a:t>Prof. </a:t>
            </a:r>
            <a:r>
              <a:rPr lang="en-US" altLang="zh-TW" dirty="0" smtClean="0"/>
              <a:t>An-</a:t>
            </a:r>
            <a:r>
              <a:rPr lang="en-US" altLang="zh-TW" dirty="0" err="1" smtClean="0"/>
              <a:t>Yeu</a:t>
            </a:r>
            <a:r>
              <a:rPr lang="en-US" altLang="zh-TW" dirty="0" smtClean="0"/>
              <a:t> Wu</a:t>
            </a:r>
          </a:p>
          <a:p>
            <a:r>
              <a:rPr lang="en-US" altLang="zh-TW" dirty="0" smtClean="0"/>
              <a:t>Date: 2019/12/12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Directly </a:t>
            </a:r>
            <a:r>
              <a:rPr lang="en-US" altLang="zh-TW" dirty="0" smtClean="0"/>
              <a:t>training four types has poor performance, since deep feature of noisy signal is very different from </a:t>
            </a:r>
            <a:r>
              <a:rPr lang="en-US" altLang="zh-TW" dirty="0" smtClean="0"/>
              <a:t>others</a:t>
            </a:r>
          </a:p>
          <a:p>
            <a:r>
              <a:rPr lang="en-US" altLang="zh-TW" dirty="0"/>
              <a:t>F1-loss converges really slow compared with </a:t>
            </a:r>
            <a:r>
              <a:rPr lang="en-US" altLang="zh-TW" dirty="0" smtClean="0"/>
              <a:t>WCE-loss</a:t>
            </a:r>
            <a:endParaRPr lang="en-US" altLang="zh-TW" dirty="0" smtClean="0"/>
          </a:p>
          <a:p>
            <a:r>
              <a:rPr lang="en-US" altLang="zh-TW" dirty="0" smtClean="0"/>
              <a:t>F1-loss converges slow and noisy is hard to train thus causing poor performance</a:t>
            </a:r>
          </a:p>
          <a:p>
            <a:r>
              <a:rPr lang="en-US" altLang="zh-TW" dirty="0" smtClean="0"/>
              <a:t>Good recall but poor precision makes f1 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47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717310" y="3667239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717310" y="5150366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717310" y="2205570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96432"/>
              </p:ext>
            </p:extLst>
          </p:nvPr>
        </p:nvGraphicFramePr>
        <p:xfrm>
          <a:off x="957662" y="2401661"/>
          <a:ext cx="4331856" cy="304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64">
                  <a:extLst>
                    <a:ext uri="{9D8B030D-6E8A-4147-A177-3AD203B41FA5}">
                      <a16:colId xmlns:a16="http://schemas.microsoft.com/office/drawing/2014/main" val="103687503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150443649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6273461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75404571"/>
                    </a:ext>
                  </a:extLst>
                </a:gridCol>
              </a:tblGrid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48959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067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443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7057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21162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99056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02333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0821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835564" y="180546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Type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24" y="3564603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2000" b="1" dirty="0" smtClean="0"/>
              <a:t>index</a:t>
            </a:r>
            <a:endParaRPr lang="zh-TW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902639" y="2537448"/>
                <a:ext cx="556383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9" y="2537448"/>
                <a:ext cx="5563831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902638" y="3991784"/>
                <a:ext cx="588526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8" y="3991784"/>
                <a:ext cx="5885265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902638" y="5409558"/>
                <a:ext cx="5587299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8" y="5409558"/>
                <a:ext cx="5587299" cy="759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altLang="zh-TW" dirty="0" smtClean="0"/>
              <a:t>Why f1-loss converges slow (</a:t>
            </a:r>
            <a:r>
              <a:rPr lang="en-US" altLang="zh-TW" dirty="0" smtClean="0"/>
              <a:t>1/3)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75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f1-loss converges slow </a:t>
            </a:r>
            <a:r>
              <a:rPr lang="en-US" altLang="zh-TW" dirty="0" smtClean="0"/>
              <a:t>(</a:t>
            </a:r>
            <a:r>
              <a:rPr lang="en-US" altLang="zh-TW" dirty="0" smtClean="0"/>
              <a:t>2/3)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71055" y="3648767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71055" y="5131894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1055" y="2187098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56384" y="2518976"/>
                <a:ext cx="556383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4" y="2518976"/>
                <a:ext cx="5563831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656383" y="3973312"/>
                <a:ext cx="588526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3" y="3973312"/>
                <a:ext cx="5885265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56383" y="5391086"/>
                <a:ext cx="5587299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3" y="5391086"/>
                <a:ext cx="5587299" cy="759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26040" y="2518976"/>
                <a:ext cx="1611746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40" y="2518976"/>
                <a:ext cx="1611746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7176658" y="3973312"/>
                <a:ext cx="4045524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𝐴𝑖</m:t>
                                  </m:r>
                                </m:e>
                              </m:nary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58" y="3973312"/>
                <a:ext cx="4045524" cy="5846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燕尾形向右箭號 16"/>
          <p:cNvSpPr/>
          <p:nvPr/>
        </p:nvSpPr>
        <p:spPr>
          <a:xfrm>
            <a:off x="6844145" y="2660073"/>
            <a:ext cx="581895" cy="28632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燕尾形向右箭號 17"/>
          <p:cNvSpPr/>
          <p:nvPr/>
        </p:nvSpPr>
        <p:spPr>
          <a:xfrm>
            <a:off x="6789329" y="4122471"/>
            <a:ext cx="581895" cy="28632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7426040" y="5327649"/>
                <a:ext cx="4240090" cy="122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𝐴𝑖</m:t>
                                  </m:r>
                                </m:e>
                              </m:nary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:r>
                  <a:rPr lang="en-US" altLang="zh-TW" dirty="0" smtClean="0"/>
                  <a:t>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40" y="5327649"/>
                <a:ext cx="4240090" cy="1224887"/>
              </a:xfrm>
              <a:prstGeom prst="rect">
                <a:avLst/>
              </a:prstGeom>
              <a:blipFill>
                <a:blip r:embed="rId8"/>
                <a:stretch>
                  <a:fillRect l="-33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燕尾形向右箭號 15"/>
          <p:cNvSpPr/>
          <p:nvPr/>
        </p:nvSpPr>
        <p:spPr>
          <a:xfrm>
            <a:off x="6844145" y="5634771"/>
            <a:ext cx="581895" cy="28632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07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f1-loss converges slow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86347"/>
              </p:ext>
            </p:extLst>
          </p:nvPr>
        </p:nvGraphicFramePr>
        <p:xfrm>
          <a:off x="1190751" y="2784554"/>
          <a:ext cx="4331856" cy="266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64">
                  <a:extLst>
                    <a:ext uri="{9D8B030D-6E8A-4147-A177-3AD203B41FA5}">
                      <a16:colId xmlns:a16="http://schemas.microsoft.com/office/drawing/2014/main" val="103687503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150443649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6273461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75404571"/>
                    </a:ext>
                  </a:extLst>
                </a:gridCol>
              </a:tblGrid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48959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067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443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7057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21162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99056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0233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12" y="2451851"/>
            <a:ext cx="4724400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圓角矩形 5"/>
          <p:cNvSpPr/>
          <p:nvPr/>
        </p:nvSpPr>
        <p:spPr>
          <a:xfrm>
            <a:off x="1071416" y="2715489"/>
            <a:ext cx="1265382" cy="4895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01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66" y="3627257"/>
            <a:ext cx="3153444" cy="20182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 dirty="0" err="1"/>
              <a:t>softmax</a:t>
            </a:r>
            <a:r>
              <a:rPr lang="en-US" altLang="zh-TW" dirty="0"/>
              <a:t> converges slow compared with </a:t>
            </a:r>
            <a:r>
              <a:rPr lang="en-US" altLang="zh-TW" dirty="0" smtClean="0"/>
              <a:t>log-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 soft-max has better convergence property compared with soft-max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02691" y="2447636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X1</a:t>
            </a:r>
            <a:endParaRPr lang="zh-TW" altLang="en-US" sz="1400" dirty="0"/>
          </a:p>
        </p:txBody>
      </p:sp>
      <p:sp>
        <p:nvSpPr>
          <p:cNvPr id="6" name="橢圓 5"/>
          <p:cNvSpPr/>
          <p:nvPr/>
        </p:nvSpPr>
        <p:spPr>
          <a:xfrm>
            <a:off x="1902691" y="3203950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X2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1902691" y="3995231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X3</a:t>
            </a:r>
            <a:endParaRPr lang="zh-TW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1893454" y="4751545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X4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2918691" y="2275191"/>
            <a:ext cx="544945" cy="329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400" dirty="0" err="1" smtClean="0"/>
              <a:t>Softmax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6"/>
          </p:cNvCxnSpPr>
          <p:nvPr/>
        </p:nvCxnSpPr>
        <p:spPr>
          <a:xfrm>
            <a:off x="2521527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</p:cNvCxnSpPr>
          <p:nvPr/>
        </p:nvCxnSpPr>
        <p:spPr>
          <a:xfrm>
            <a:off x="2521527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</p:cNvCxnSpPr>
          <p:nvPr/>
        </p:nvCxnSpPr>
        <p:spPr>
          <a:xfrm>
            <a:off x="2521527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6"/>
          </p:cNvCxnSpPr>
          <p:nvPr/>
        </p:nvCxnSpPr>
        <p:spPr>
          <a:xfrm>
            <a:off x="2512290" y="5060963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463636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463636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63636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463636" y="5037872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08581" y="2447636"/>
                <a:ext cx="1150700" cy="603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𝑋𝑖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81" y="2447636"/>
                <a:ext cx="1150700" cy="603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6952526" y="2447636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X1</a:t>
            </a:r>
            <a:endParaRPr lang="zh-TW" altLang="en-US" sz="1400" dirty="0"/>
          </a:p>
        </p:txBody>
      </p:sp>
      <p:sp>
        <p:nvSpPr>
          <p:cNvPr id="24" name="橢圓 23"/>
          <p:cNvSpPr/>
          <p:nvPr/>
        </p:nvSpPr>
        <p:spPr>
          <a:xfrm>
            <a:off x="6952526" y="3203950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X2</a:t>
            </a:r>
            <a:endParaRPr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6952526" y="3995231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X3</a:t>
            </a:r>
            <a:endParaRPr lang="zh-TW" altLang="en-US" sz="1400" dirty="0"/>
          </a:p>
        </p:txBody>
      </p:sp>
      <p:sp>
        <p:nvSpPr>
          <p:cNvPr id="26" name="橢圓 25"/>
          <p:cNvSpPr/>
          <p:nvPr/>
        </p:nvSpPr>
        <p:spPr>
          <a:xfrm>
            <a:off x="6943289" y="4751545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X4</a:t>
            </a:r>
            <a:endParaRPr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7968526" y="2275191"/>
            <a:ext cx="544945" cy="329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400" dirty="0" smtClean="0"/>
              <a:t>Log-</a:t>
            </a:r>
            <a:r>
              <a:rPr lang="en-US" altLang="zh-TW" sz="2400" dirty="0" err="1" smtClean="0"/>
              <a:t>Softmax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stCxn id="23" idx="6"/>
          </p:cNvCxnSpPr>
          <p:nvPr/>
        </p:nvCxnSpPr>
        <p:spPr>
          <a:xfrm>
            <a:off x="7571362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4" idx="6"/>
          </p:cNvCxnSpPr>
          <p:nvPr/>
        </p:nvCxnSpPr>
        <p:spPr>
          <a:xfrm>
            <a:off x="7571362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6"/>
          </p:cNvCxnSpPr>
          <p:nvPr/>
        </p:nvCxnSpPr>
        <p:spPr>
          <a:xfrm>
            <a:off x="7571362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6" idx="6"/>
          </p:cNvCxnSpPr>
          <p:nvPr/>
        </p:nvCxnSpPr>
        <p:spPr>
          <a:xfrm>
            <a:off x="7562125" y="5060963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8513471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513471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513471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8513471" y="5037872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9058416" y="2447636"/>
                <a:ext cx="1378262" cy="473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16" y="2447636"/>
                <a:ext cx="1378262" cy="473335"/>
              </a:xfrm>
              <a:prstGeom prst="rect">
                <a:avLst/>
              </a:prstGeom>
              <a:blipFill>
                <a:blip r:embed="rId5"/>
                <a:stretch>
                  <a:fillRect r="-9292" b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97958" y="5849173"/>
                <a:ext cx="4335931" cy="636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8" y="5849173"/>
                <a:ext cx="4335931" cy="636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073279" y="5814062"/>
                <a:ext cx="5024459" cy="633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79" y="5814062"/>
                <a:ext cx="5024459" cy="633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圖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1271" y="3490540"/>
            <a:ext cx="2974981" cy="2101681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2058443" y="6458874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Numerical unstable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7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486" y="1879092"/>
            <a:ext cx="8595360" cy="4351337"/>
          </a:xfrm>
        </p:spPr>
        <p:txBody>
          <a:bodyPr/>
          <a:lstStyle/>
          <a:p>
            <a:r>
              <a:rPr lang="en-US" altLang="zh-TW" dirty="0" smtClean="0"/>
              <a:t>Apply WCE with log-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&amp; fine-tuning method to get a good model</a:t>
            </a:r>
          </a:p>
          <a:p>
            <a:r>
              <a:rPr lang="en-US" altLang="zh-TW" dirty="0" smtClean="0"/>
              <a:t>Apply F1 with </a:t>
            </a:r>
            <a:r>
              <a:rPr lang="en-US" altLang="zh-TW" dirty="0" err="1" smtClean="0"/>
              <a:t>sofmax</a:t>
            </a:r>
            <a:r>
              <a:rPr lang="en-US" altLang="zh-TW" dirty="0" smtClean="0"/>
              <a:t> &amp; fine-tuning to fix the f1 of noisy signal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487050" y="294640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838187" y="294639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89324" y="29463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 flipV="1">
            <a:off x="4063996" y="350058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 flipV="1">
            <a:off x="7415133" y="3500580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383965" y="301532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70737" y="303149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3903" y="308914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25071" y="353060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25652"/>
              </p:ext>
            </p:extLst>
          </p:nvPr>
        </p:nvGraphicFramePr>
        <p:xfrm>
          <a:off x="2775523" y="4563999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6120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4559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74933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154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0.920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0.926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0.922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7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0.798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0.815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0.789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93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0.803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0.817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0.803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0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0.692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0.770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3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average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0.840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0.812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0.821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6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42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61" y="2615936"/>
            <a:ext cx="3600000" cy="270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1" y="2615936"/>
            <a:ext cx="3600000" cy="27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61" y="2604515"/>
            <a:ext cx="3600000" cy="270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05235" y="52971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 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05235" y="52971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 8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305235" y="529717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 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9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WCE-loss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smtClean="0"/>
              <a:t>f1-loss</a:t>
            </a:r>
          </a:p>
          <a:p>
            <a:r>
              <a:rPr lang="en-US" altLang="zh-TW" dirty="0" smtClean="0"/>
              <a:t>Experiments &amp; Observation</a:t>
            </a:r>
          </a:p>
          <a:p>
            <a:r>
              <a:rPr lang="en-US" altLang="zh-TW" dirty="0"/>
              <a:t>Summary of </a:t>
            </a:r>
            <a:r>
              <a:rPr lang="en-US" altLang="zh-TW" dirty="0" smtClean="0"/>
              <a:t>observations</a:t>
            </a:r>
          </a:p>
          <a:p>
            <a:r>
              <a:rPr lang="en-US" altLang="zh-TW" dirty="0" smtClean="0"/>
              <a:t>Why f1-loss converges slow?</a:t>
            </a:r>
          </a:p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converges slow compared with log-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Summary</a:t>
            </a:r>
          </a:p>
          <a:p>
            <a:r>
              <a:rPr lang="en-US" altLang="zh-TW" dirty="0" smtClean="0"/>
              <a:t>Appendix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81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0644" y="384885"/>
            <a:ext cx="9692640" cy="1325562"/>
          </a:xfrm>
        </p:spPr>
        <p:txBody>
          <a:bodyPr/>
          <a:lstStyle/>
          <a:p>
            <a:r>
              <a:rPr lang="en-US" altLang="zh-TW" dirty="0" smtClean="0"/>
              <a:t>WCE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smtClean="0"/>
              <a:t>f1-loss (1/2)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24938"/>
              </p:ext>
            </p:extLst>
          </p:nvPr>
        </p:nvGraphicFramePr>
        <p:xfrm>
          <a:off x="2184355" y="2010526"/>
          <a:ext cx="31806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09">
                  <a:extLst>
                    <a:ext uri="{9D8B030D-6E8A-4147-A177-3AD203B41FA5}">
                      <a16:colId xmlns:a16="http://schemas.microsoft.com/office/drawing/2014/main" val="1707803898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0911027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83366915"/>
                    </a:ext>
                  </a:extLst>
                </a:gridCol>
              </a:tblGrid>
              <a:tr h="66809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348954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00917992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45627891"/>
                  </a:ext>
                </a:extLst>
              </a:tr>
            </a:tbl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6539345" y="1827680"/>
            <a:ext cx="3205018" cy="2566642"/>
            <a:chOff x="7093527" y="1691322"/>
            <a:chExt cx="3205018" cy="2566642"/>
          </a:xfrm>
        </p:grpSpPr>
        <p:sp>
          <p:nvSpPr>
            <p:cNvPr id="24" name="圓角矩形 23"/>
            <p:cNvSpPr/>
            <p:nvPr/>
          </p:nvSpPr>
          <p:spPr>
            <a:xfrm>
              <a:off x="7093527" y="1691322"/>
              <a:ext cx="3205018" cy="256664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7467599" y="1828799"/>
                  <a:ext cx="1940596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99" y="1828799"/>
                  <a:ext cx="1940596" cy="5231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467599" y="2652295"/>
                  <a:ext cx="2254656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99" y="2652295"/>
                  <a:ext cx="2254656" cy="5231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467599" y="3406173"/>
                  <a:ext cx="2595326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99" y="3406173"/>
                  <a:ext cx="2595326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692400" y="4671781"/>
                <a:ext cx="6040628" cy="437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𝑊𝐶𝐸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4671781"/>
                <a:ext cx="6040628" cy="437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814619" y="5108825"/>
            <a:ext cx="1754908" cy="114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5384800" y="5108824"/>
            <a:ext cx="184727" cy="114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569527" y="6246461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Here we use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activation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221299" y="5073636"/>
            <a:ext cx="701963" cy="68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110644" y="5784796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WCE in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 apply </a:t>
            </a:r>
          </a:p>
          <a:p>
            <a:r>
              <a:rPr lang="en-US" altLang="zh-TW" dirty="0" smtClean="0"/>
              <a:t>Log-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activation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4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WCE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f1-loss (2/2)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17" y="1928495"/>
            <a:ext cx="5763299" cy="43224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" y="1928495"/>
            <a:ext cx="5852160" cy="438912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439564" y="1691322"/>
            <a:ext cx="886691" cy="46262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25619" y="983436"/>
            <a:ext cx="360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Poor Precision cause F1 score=0.812 in model8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62796" y="621396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Seems good?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17" y="3375888"/>
            <a:ext cx="4202401" cy="31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86350" y="199982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62" y="3230707"/>
            <a:ext cx="4468983" cy="33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86350" y="199982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87611" y="1338275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0.??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49701" y="198497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00838" y="34601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6350" y="199982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87611" y="1338275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0.??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949701" y="198497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2357</TotalTime>
  <Words>1170</Words>
  <Application>Microsoft Office PowerPoint</Application>
  <PresentationFormat>寬螢幕</PresentationFormat>
  <Paragraphs>333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Cambria Math</vt:lpstr>
      <vt:lpstr>Century Schoolbook</vt:lpstr>
      <vt:lpstr>Wingdings 2</vt:lpstr>
      <vt:lpstr>View</vt:lpstr>
      <vt:lpstr>Convergence property of different loss function and output activations</vt:lpstr>
      <vt:lpstr>Outline</vt:lpstr>
      <vt:lpstr>WCE v.s. f1-loss (1/2)</vt:lpstr>
      <vt:lpstr>WCE v.s. f1-loss (2/2)</vt:lpstr>
      <vt:lpstr>PowerPoint 簡報</vt:lpstr>
      <vt:lpstr>PowerPoint 簡報</vt:lpstr>
      <vt:lpstr>PowerPoint 簡報</vt:lpstr>
      <vt:lpstr>PowerPoint 簡報</vt:lpstr>
      <vt:lpstr>PowerPoint 簡報</vt:lpstr>
      <vt:lpstr>Summary of observations</vt:lpstr>
      <vt:lpstr>Why f1-loss converges slow (1/3)</vt:lpstr>
      <vt:lpstr>Why f1-loss converges slow (2/3)</vt:lpstr>
      <vt:lpstr>Why f1-loss converges slow (3/3)</vt:lpstr>
      <vt:lpstr>Why softmax converges slow compared with log-softmax?</vt:lpstr>
      <vt:lpstr>Summary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402</cp:revision>
  <dcterms:created xsi:type="dcterms:W3CDTF">2019-10-13T08:48:30Z</dcterms:created>
  <dcterms:modified xsi:type="dcterms:W3CDTF">2019-12-16T10:37:12Z</dcterms:modified>
</cp:coreProperties>
</file>