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41C6EB-A1C8-4892-8BF9-CB60702CBFAD}"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37C29-153A-46F7-84CC-E4929BB8390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1C6EB-A1C8-4892-8BF9-CB60702CBFAD}" type="datetimeFigureOut">
              <a:rPr lang="zh-CN" altLang="en-US" smtClean="0"/>
              <a:t>2020/6/12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37C29-153A-46F7-84CC-E4929BB8390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IPv6</a:t>
            </a:r>
            <a:r>
              <a:rPr lang="zh-CN" altLang="en-US" dirty="0"/>
              <a:t>网络技术基础</a:t>
            </a:r>
          </a:p>
        </p:txBody>
      </p:sp>
      <p:sp>
        <p:nvSpPr>
          <p:cNvPr id="3" name="副标题 2"/>
          <p:cNvSpPr>
            <a:spLocks noGrp="1"/>
          </p:cNvSpPr>
          <p:nvPr>
            <p:ph type="subTitle" idx="1"/>
          </p:nvPr>
        </p:nvSpPr>
        <p:spPr/>
        <p:txBody>
          <a:bodyPr>
            <a:normAutofit lnSpcReduction="10000"/>
          </a:bodyPr>
          <a:lstStyle/>
          <a:p>
            <a:pPr algn="l"/>
            <a:r>
              <a:rPr lang="en-US" altLang="zh-CN" dirty="0"/>
              <a:t>1.ipv6</a:t>
            </a:r>
            <a:r>
              <a:rPr lang="zh-CN" altLang="en-US" dirty="0"/>
              <a:t>的协议特征</a:t>
            </a:r>
          </a:p>
          <a:p>
            <a:pPr algn="l"/>
            <a:r>
              <a:rPr lang="en-US" altLang="zh-CN" dirty="0"/>
              <a:t>2.ipv6</a:t>
            </a:r>
            <a:r>
              <a:rPr lang="zh-CN" altLang="en-US" dirty="0"/>
              <a:t>分组的格式</a:t>
            </a:r>
          </a:p>
          <a:p>
            <a:pPr algn="l"/>
            <a:r>
              <a:rPr lang="en-US" altLang="zh-CN" dirty="0"/>
              <a:t>3.ipv6</a:t>
            </a:r>
            <a:r>
              <a:rPr lang="zh-CN" altLang="en-US" dirty="0"/>
              <a:t>分组的格式与</a:t>
            </a:r>
            <a:r>
              <a:rPr lang="en-US" altLang="zh-CN" dirty="0"/>
              <a:t>ipv4</a:t>
            </a:r>
            <a:r>
              <a:rPr lang="zh-CN" altLang="en-US" dirty="0"/>
              <a:t>进行对比</a:t>
            </a:r>
          </a:p>
          <a:p>
            <a:pPr algn="l"/>
            <a:r>
              <a:rPr lang="en-US" altLang="zh-CN" dirty="0"/>
              <a:t>4.IPv6</a:t>
            </a:r>
            <a:r>
              <a:rPr lang="zh-CN" altLang="en-US" dirty="0"/>
              <a:t>协议的扩展首部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协议首部与</a:t>
            </a:r>
            <a:r>
              <a:rPr lang="en-US" altLang="zh-CN"/>
              <a:t>ipv4</a:t>
            </a:r>
            <a:r>
              <a:rPr lang="zh-CN" altLang="en-US"/>
              <a:t>协议首部区别总结</a:t>
            </a:r>
          </a:p>
        </p:txBody>
      </p:sp>
      <p:sp>
        <p:nvSpPr>
          <p:cNvPr id="3" name="内容占位符 2"/>
          <p:cNvSpPr>
            <a:spLocks noGrp="1"/>
          </p:cNvSpPr>
          <p:nvPr>
            <p:ph idx="1"/>
          </p:nvPr>
        </p:nvSpPr>
        <p:spPr/>
        <p:txBody>
          <a:bodyPr/>
          <a:lstStyle/>
          <a:p>
            <a:r>
              <a:rPr lang="en-US" altLang="zh-CN" sz="2000" dirty="0"/>
              <a:t>ipv6</a:t>
            </a:r>
            <a:r>
              <a:rPr lang="zh-CN" altLang="en-US" sz="2000" dirty="0"/>
              <a:t>协议首部与</a:t>
            </a:r>
            <a:r>
              <a:rPr lang="en-US" altLang="zh-CN" sz="2000" dirty="0"/>
              <a:t>ipv4</a:t>
            </a:r>
            <a:r>
              <a:rPr lang="zh-CN" altLang="en-US" sz="2000" dirty="0"/>
              <a:t>首部不兼容</a:t>
            </a:r>
          </a:p>
          <a:p>
            <a:r>
              <a:rPr lang="en-US" altLang="zh-CN" sz="2000" dirty="0"/>
              <a:t>ipv6</a:t>
            </a:r>
            <a:r>
              <a:rPr lang="zh-CN" altLang="en-US" sz="2000" dirty="0"/>
              <a:t>取消了首部长度字段（首部类型），因为</a:t>
            </a:r>
            <a:r>
              <a:rPr lang="en-US" altLang="zh-CN" sz="2000" dirty="0"/>
              <a:t>ipv6</a:t>
            </a:r>
            <a:r>
              <a:rPr lang="zh-CN" altLang="en-US" sz="2000" dirty="0"/>
              <a:t>首部长度固定为</a:t>
            </a:r>
            <a:r>
              <a:rPr lang="en-US" altLang="zh-CN" sz="2000" dirty="0"/>
              <a:t>40</a:t>
            </a:r>
            <a:r>
              <a:rPr lang="zh-CN" altLang="en-US" sz="2000" dirty="0"/>
              <a:t>字节</a:t>
            </a:r>
          </a:p>
          <a:p>
            <a:r>
              <a:rPr lang="zh-CN" altLang="en-US" sz="2000" dirty="0"/>
              <a:t>取消了总长度字段，改用有效荷载长度字段</a:t>
            </a:r>
          </a:p>
          <a:p>
            <a:r>
              <a:rPr lang="zh-CN" altLang="en-US" sz="2000" dirty="0"/>
              <a:t>取消了标识、标志、分段偏移字段，这些功能已经包含在分段首部中</a:t>
            </a:r>
          </a:p>
          <a:p>
            <a:r>
              <a:rPr lang="zh-CN" altLang="en-US" sz="2000" dirty="0"/>
              <a:t>把生存时间（</a:t>
            </a:r>
            <a:r>
              <a:rPr lang="en-US" altLang="zh-CN" sz="2000" dirty="0"/>
              <a:t>TTL</a:t>
            </a:r>
            <a:r>
              <a:rPr lang="zh-CN" altLang="en-US" sz="2000" dirty="0"/>
              <a:t>）字段改为跳数限制字段</a:t>
            </a:r>
          </a:p>
          <a:p>
            <a:r>
              <a:rPr lang="zh-CN" altLang="en-US" sz="2000" dirty="0"/>
              <a:t>取消了协议字段，改用下一个首部字段</a:t>
            </a:r>
          </a:p>
          <a:p>
            <a:r>
              <a:rPr lang="zh-CN" altLang="en-US" sz="2000" dirty="0"/>
              <a:t>取消了校验和字段，加快了路由器处理分段的速度</a:t>
            </a:r>
          </a:p>
          <a:p>
            <a:r>
              <a:rPr lang="zh-CN" altLang="en-US" sz="2000" dirty="0">
                <a:sym typeface="+mn-ea"/>
              </a:rPr>
              <a:t>取消了选项字段，改用扩展首部实现选项功能</a:t>
            </a:r>
            <a:endParaRPr lang="zh-CN" altLang="en-US" sz="2000" dirty="0"/>
          </a:p>
          <a:p>
            <a:r>
              <a:rPr lang="zh-CN" altLang="en-US" sz="2000" dirty="0"/>
              <a:t>取消了选项服务类型（区分服务）字段，改用流标签字段</a:t>
            </a:r>
          </a:p>
          <a:p>
            <a:r>
              <a:rPr lang="zh-CN" altLang="en-US" sz="2000" dirty="0"/>
              <a:t>源地址和目的地址从</a:t>
            </a:r>
            <a:r>
              <a:rPr lang="en-US" altLang="zh-CN" sz="2000" dirty="0"/>
              <a:t>32</a:t>
            </a:r>
            <a:r>
              <a:rPr lang="zh-CN" altLang="en-US" sz="2000" dirty="0"/>
              <a:t>位增大到</a:t>
            </a:r>
            <a:r>
              <a:rPr lang="en-US" altLang="zh-CN" sz="2000" dirty="0"/>
              <a:t>128</a:t>
            </a:r>
            <a:r>
              <a:rPr lang="zh-CN" altLang="en-US" sz="2000" dirty="0"/>
              <a:t>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扩展首部概述与优势</a:t>
            </a:r>
          </a:p>
        </p:txBody>
      </p:sp>
      <p:sp>
        <p:nvSpPr>
          <p:cNvPr id="3" name="内容占位符 2"/>
          <p:cNvSpPr>
            <a:spLocks noGrp="1"/>
          </p:cNvSpPr>
          <p:nvPr>
            <p:ph idx="1"/>
          </p:nvPr>
        </p:nvSpPr>
        <p:spPr/>
        <p:txBody>
          <a:bodyPr>
            <a:normAutofit lnSpcReduction="10000"/>
          </a:bodyPr>
          <a:lstStyle/>
          <a:p>
            <a:pPr lvl="0"/>
            <a:r>
              <a:rPr lang="en-US" altLang="zh-CN" sz="2400" dirty="0"/>
              <a:t>ipv6</a:t>
            </a:r>
            <a:r>
              <a:rPr lang="zh-CN" altLang="en-US" sz="2400" dirty="0"/>
              <a:t>协议中的扩展首部是可选的，只在需要时插入，使得分组的生成更加灵活和高效，提高了分组的转发效率，增强了</a:t>
            </a:r>
            <a:r>
              <a:rPr lang="en-US" altLang="zh-CN" sz="2400" dirty="0"/>
              <a:t>ipv6</a:t>
            </a:r>
            <a:r>
              <a:rPr lang="zh-CN" altLang="en-US" sz="2400" dirty="0"/>
              <a:t>协议的可扩展性</a:t>
            </a:r>
          </a:p>
          <a:p>
            <a:pPr lvl="0"/>
            <a:r>
              <a:rPr lang="zh-CN" altLang="en-US" sz="2400" dirty="0"/>
              <a:t>扩展首部长度各不相同，要求每个扩展首部的长度为</a:t>
            </a:r>
            <a:r>
              <a:rPr lang="en-US" altLang="zh-CN" sz="2400" dirty="0"/>
              <a:t>8</a:t>
            </a:r>
            <a:r>
              <a:rPr lang="zh-CN" altLang="en-US" sz="2400" dirty="0"/>
              <a:t>个字节（</a:t>
            </a:r>
            <a:r>
              <a:rPr lang="en-US" altLang="zh-CN" sz="2400" dirty="0"/>
              <a:t>64</a:t>
            </a:r>
            <a:r>
              <a:rPr lang="zh-CN" altLang="en-US" sz="2400" dirty="0"/>
              <a:t>位）的整数倍</a:t>
            </a:r>
          </a:p>
          <a:p>
            <a:pPr lvl="0"/>
            <a:r>
              <a:rPr lang="zh-CN" altLang="en-US" sz="2400" dirty="0"/>
              <a:t>每个扩展首部的第一个字段都是下一个首部字段，由下一个首部字段构成了扩展首部指针链表。下一个首部字段值为</a:t>
            </a:r>
            <a:r>
              <a:rPr lang="en-US" altLang="zh-CN" sz="2400" dirty="0"/>
              <a:t>59</a:t>
            </a:r>
            <a:r>
              <a:rPr lang="zh-CN" altLang="en-US" sz="2400" dirty="0"/>
              <a:t>，代表该首部为最后一个扩展首部。多个扩展首部有排列顺序的要求。</a:t>
            </a:r>
          </a:p>
          <a:p>
            <a:pPr lvl="0"/>
            <a:r>
              <a:rPr lang="en-US" altLang="zh-CN" sz="2400" dirty="0"/>
              <a:t>ipv4</a:t>
            </a:r>
            <a:r>
              <a:rPr lang="zh-CN" altLang="en-US" sz="2400" dirty="0"/>
              <a:t>分组的首部使用可选项，则分组途径的路由器都要对可选项进行检查和处理</a:t>
            </a:r>
          </a:p>
          <a:p>
            <a:pPr lvl="0"/>
            <a:r>
              <a:rPr lang="zh-CN" altLang="en-US" sz="2400" dirty="0"/>
              <a:t>带有扩展首部的</a:t>
            </a:r>
            <a:r>
              <a:rPr lang="en-US" altLang="zh-CN" sz="2400" dirty="0"/>
              <a:t>ipv6</a:t>
            </a:r>
            <a:r>
              <a:rPr lang="zh-CN" altLang="en-US" sz="2400" dirty="0"/>
              <a:t>途径的路由器不处理扩展首部（除路由扩展首部和逐跳选项扩展首部外），</a:t>
            </a:r>
            <a:r>
              <a:rPr lang="zh-CN" altLang="en-US" sz="2400" dirty="0">
                <a:sym typeface="+mn-ea"/>
              </a:rPr>
              <a:t>扩展首部只在源端和目的端节点处理。大大提高了路由器转发效率</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分组中的扩展首部的链接</a:t>
            </a:r>
          </a:p>
        </p:txBody>
      </p:sp>
      <p:pic>
        <p:nvPicPr>
          <p:cNvPr id="4" name="图片 3" descr="5"/>
          <p:cNvPicPr>
            <a:picLocks noChangeAspect="1"/>
          </p:cNvPicPr>
          <p:nvPr/>
        </p:nvPicPr>
        <p:blipFill>
          <a:blip r:embed="rId2"/>
          <a:stretch>
            <a:fillRect/>
          </a:stretch>
        </p:blipFill>
        <p:spPr>
          <a:xfrm>
            <a:off x="1164590" y="1824355"/>
            <a:ext cx="10031095" cy="4413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协议中定义的</a:t>
            </a:r>
            <a:r>
              <a:rPr lang="en-US" altLang="zh-CN" dirty="0"/>
              <a:t>6</a:t>
            </a:r>
            <a:r>
              <a:rPr lang="zh-CN" altLang="en-US" dirty="0"/>
              <a:t>种扩展首部</a:t>
            </a:r>
          </a:p>
        </p:txBody>
      </p:sp>
      <p:sp>
        <p:nvSpPr>
          <p:cNvPr id="3" name="内容占位符 2"/>
          <p:cNvSpPr>
            <a:spLocks noGrp="1"/>
          </p:cNvSpPr>
          <p:nvPr>
            <p:ph idx="1"/>
          </p:nvPr>
        </p:nvSpPr>
        <p:spPr/>
        <p:txBody>
          <a:bodyPr/>
          <a:lstStyle/>
          <a:p>
            <a:r>
              <a:rPr lang="zh-CN" altLang="en-US" dirty="0"/>
              <a:t>逐跳选项扩展首部</a:t>
            </a:r>
          </a:p>
          <a:p>
            <a:r>
              <a:rPr lang="zh-CN" altLang="en-US" dirty="0"/>
              <a:t>路由扩展首部</a:t>
            </a:r>
          </a:p>
          <a:p>
            <a:r>
              <a:rPr lang="zh-CN" altLang="en-US" dirty="0"/>
              <a:t>分段扩展首部</a:t>
            </a:r>
          </a:p>
          <a:p>
            <a:r>
              <a:rPr lang="zh-CN" altLang="en-US" dirty="0"/>
              <a:t>身份认证扩展首部</a:t>
            </a:r>
          </a:p>
          <a:p>
            <a:r>
              <a:rPr lang="zh-CN" altLang="en-US" dirty="0"/>
              <a:t>封装安全荷载扩展首部</a:t>
            </a:r>
          </a:p>
          <a:p>
            <a:r>
              <a:rPr lang="zh-CN" altLang="en-US" dirty="0"/>
              <a:t>目的选项扩展首部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5BC77-2DB0-4983-BA9D-8AD1FE29AD80}"/>
              </a:ext>
            </a:extLst>
          </p:cNvPr>
          <p:cNvSpPr>
            <a:spLocks noGrp="1"/>
          </p:cNvSpPr>
          <p:nvPr>
            <p:ph type="title"/>
          </p:nvPr>
        </p:nvSpPr>
        <p:spPr/>
        <p:txBody>
          <a:bodyPr/>
          <a:lstStyle/>
          <a:p>
            <a:r>
              <a:rPr lang="zh-CN" altLang="en-US" dirty="0"/>
              <a:t>逐跳选项扩展首部</a:t>
            </a:r>
          </a:p>
        </p:txBody>
      </p:sp>
      <p:sp>
        <p:nvSpPr>
          <p:cNvPr id="3" name="内容占位符 2">
            <a:extLst>
              <a:ext uri="{FF2B5EF4-FFF2-40B4-BE49-F238E27FC236}">
                <a16:creationId xmlns:a16="http://schemas.microsoft.com/office/drawing/2014/main" id="{3599E834-872C-4948-8CB9-C6964BA5E0AF}"/>
              </a:ext>
            </a:extLst>
          </p:cNvPr>
          <p:cNvSpPr>
            <a:spLocks noGrp="1"/>
          </p:cNvSpPr>
          <p:nvPr>
            <p:ph idx="1"/>
          </p:nvPr>
        </p:nvSpPr>
        <p:spPr/>
        <p:txBody>
          <a:bodyPr>
            <a:normAutofit/>
          </a:bodyPr>
          <a:lstStyle/>
          <a:p>
            <a:r>
              <a:rPr lang="en-US" altLang="zh-CN" sz="2000" dirty="0"/>
              <a:t>1.</a:t>
            </a:r>
            <a:r>
              <a:rPr lang="zh-CN" altLang="en-US" sz="2000" dirty="0"/>
              <a:t>逐跳选项扩展首部格式：</a:t>
            </a:r>
            <a:endParaRPr lang="en-US" altLang="zh-CN" sz="2000" dirty="0"/>
          </a:p>
          <a:p>
            <a:r>
              <a:rPr lang="zh-CN" altLang="en-US" sz="2000" dirty="0"/>
              <a:t>从源结点到目的结点的路由上的每个结点，既每个转发分组的网络结点（路由器）都检查逐跳选项中的信息</a:t>
            </a:r>
            <a:endParaRPr lang="en-US" altLang="zh-CN" sz="2000" dirty="0"/>
          </a:p>
          <a:p>
            <a:r>
              <a:rPr lang="zh-CN" altLang="en-US" sz="2000" dirty="0"/>
              <a:t>选项字段中的选项类型确定了结点对该选项的处理方法，如丢弃包、路由器警告等</a:t>
            </a:r>
            <a:endParaRPr lang="en-US" altLang="zh-CN" sz="2000" dirty="0"/>
          </a:p>
          <a:p>
            <a:endParaRPr lang="zh-CN" altLang="en-US" sz="2000" dirty="0"/>
          </a:p>
        </p:txBody>
      </p:sp>
      <p:pic>
        <p:nvPicPr>
          <p:cNvPr id="5" name="图片 4" descr="手机截图图社交软件的信息&#10;&#10;描述已自动生成">
            <a:extLst>
              <a:ext uri="{FF2B5EF4-FFF2-40B4-BE49-F238E27FC236}">
                <a16:creationId xmlns:a16="http://schemas.microsoft.com/office/drawing/2014/main" id="{765DB134-42CB-44C0-9027-DD01BF9E1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613" y="3481012"/>
            <a:ext cx="6689015" cy="2967071"/>
          </a:xfrm>
          <a:prstGeom prst="rect">
            <a:avLst/>
          </a:prstGeom>
        </p:spPr>
      </p:pic>
    </p:spTree>
    <p:extLst>
      <p:ext uri="{BB962C8B-B14F-4D97-AF65-F5344CB8AC3E}">
        <p14:creationId xmlns:p14="http://schemas.microsoft.com/office/powerpoint/2010/main" val="16649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12156-91CD-40BE-B0B2-46EB0E4A37AD}"/>
              </a:ext>
            </a:extLst>
          </p:cNvPr>
          <p:cNvSpPr>
            <a:spLocks noGrp="1"/>
          </p:cNvSpPr>
          <p:nvPr>
            <p:ph type="title"/>
          </p:nvPr>
        </p:nvSpPr>
        <p:spPr/>
        <p:txBody>
          <a:bodyPr/>
          <a:lstStyle/>
          <a:p>
            <a:r>
              <a:rPr lang="zh-CN" altLang="en-US" dirty="0"/>
              <a:t>超大有效荷载选项</a:t>
            </a:r>
          </a:p>
        </p:txBody>
      </p:sp>
      <p:sp>
        <p:nvSpPr>
          <p:cNvPr id="3" name="内容占位符 2">
            <a:extLst>
              <a:ext uri="{FF2B5EF4-FFF2-40B4-BE49-F238E27FC236}">
                <a16:creationId xmlns:a16="http://schemas.microsoft.com/office/drawing/2014/main" id="{E4389ABA-4446-4603-A69F-35DCFB450DC8}"/>
              </a:ext>
            </a:extLst>
          </p:cNvPr>
          <p:cNvSpPr>
            <a:spLocks noGrp="1"/>
          </p:cNvSpPr>
          <p:nvPr>
            <p:ph idx="1"/>
          </p:nvPr>
        </p:nvSpPr>
        <p:spPr/>
        <p:txBody>
          <a:bodyPr>
            <a:normAutofit/>
          </a:bodyPr>
          <a:lstStyle/>
          <a:p>
            <a:pPr marL="0" indent="0">
              <a:buNone/>
            </a:pPr>
            <a:r>
              <a:rPr lang="en-US" altLang="zh-CN" sz="2000" dirty="0"/>
              <a:t>Ipv6</a:t>
            </a:r>
            <a:r>
              <a:rPr lang="zh-CN" altLang="en-US" sz="2000" dirty="0"/>
              <a:t>分组的最大有效荷载长度是</a:t>
            </a:r>
            <a:r>
              <a:rPr lang="en-US" altLang="zh-CN" sz="2000" dirty="0"/>
              <a:t>65535</a:t>
            </a:r>
            <a:r>
              <a:rPr lang="zh-CN" altLang="en-US" sz="2000" dirty="0"/>
              <a:t>字节，其实</a:t>
            </a:r>
            <a:r>
              <a:rPr lang="en-US" altLang="zh-CN" sz="2000" dirty="0"/>
              <a:t>ipv6</a:t>
            </a:r>
            <a:r>
              <a:rPr lang="zh-CN" altLang="en-US" sz="2000" dirty="0"/>
              <a:t>能发送更大的分组，以适应</a:t>
            </a:r>
            <a:r>
              <a:rPr lang="en-US" altLang="zh-CN" sz="2000" dirty="0"/>
              <a:t>MTU</a:t>
            </a:r>
            <a:r>
              <a:rPr lang="zh-CN" altLang="en-US" sz="2000" dirty="0"/>
              <a:t>值（最大网络传输单元）很大的网络传输的需要，</a:t>
            </a:r>
            <a:r>
              <a:rPr lang="en-US" altLang="zh-CN" sz="2000" dirty="0"/>
              <a:t>ipv6</a:t>
            </a:r>
            <a:r>
              <a:rPr lang="zh-CN" altLang="en-US" sz="2000" dirty="0"/>
              <a:t>通过逐跳选项扩展首部的超大有效荷载选项实现这一需求</a:t>
            </a:r>
            <a:endParaRPr lang="en-US" altLang="zh-CN" sz="2000" dirty="0"/>
          </a:p>
          <a:p>
            <a:pPr marL="0" indent="0">
              <a:buNone/>
            </a:pPr>
            <a:endParaRPr lang="en-US" altLang="zh-CN" sz="2000" dirty="0"/>
          </a:p>
        </p:txBody>
      </p:sp>
      <p:pic>
        <p:nvPicPr>
          <p:cNvPr id="5" name="图片 4" descr="手机屏幕截图&#10;&#10;描述已自动生成">
            <a:extLst>
              <a:ext uri="{FF2B5EF4-FFF2-40B4-BE49-F238E27FC236}">
                <a16:creationId xmlns:a16="http://schemas.microsoft.com/office/drawing/2014/main" id="{4255830D-C36F-4466-9F3A-A7467FD9C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77" y="2728801"/>
            <a:ext cx="9532713" cy="2678086"/>
          </a:xfrm>
          <a:prstGeom prst="rect">
            <a:avLst/>
          </a:prstGeom>
        </p:spPr>
      </p:pic>
    </p:spTree>
    <p:extLst>
      <p:ext uri="{BB962C8B-B14F-4D97-AF65-F5344CB8AC3E}">
        <p14:creationId xmlns:p14="http://schemas.microsoft.com/office/powerpoint/2010/main" val="336491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3FAB6-DF93-4A2E-A85F-A42C2E4E3E2B}"/>
              </a:ext>
            </a:extLst>
          </p:cNvPr>
          <p:cNvSpPr>
            <a:spLocks noGrp="1"/>
          </p:cNvSpPr>
          <p:nvPr>
            <p:ph type="title"/>
          </p:nvPr>
        </p:nvSpPr>
        <p:spPr/>
        <p:txBody>
          <a:bodyPr/>
          <a:lstStyle/>
          <a:p>
            <a:r>
              <a:rPr lang="zh-CN" altLang="en-US" dirty="0"/>
              <a:t>路由警告选项</a:t>
            </a:r>
          </a:p>
        </p:txBody>
      </p:sp>
      <p:sp>
        <p:nvSpPr>
          <p:cNvPr id="3" name="内容占位符 2">
            <a:extLst>
              <a:ext uri="{FF2B5EF4-FFF2-40B4-BE49-F238E27FC236}">
                <a16:creationId xmlns:a16="http://schemas.microsoft.com/office/drawing/2014/main" id="{7710E75F-57A8-4D0B-8BCC-4747F5FF4D3A}"/>
              </a:ext>
            </a:extLst>
          </p:cNvPr>
          <p:cNvSpPr>
            <a:spLocks noGrp="1"/>
          </p:cNvSpPr>
          <p:nvPr>
            <p:ph idx="1"/>
          </p:nvPr>
        </p:nvSpPr>
        <p:spPr/>
        <p:txBody>
          <a:bodyPr/>
          <a:lstStyle/>
          <a:p>
            <a:r>
              <a:rPr lang="zh-CN" altLang="en-US" sz="2400" dirty="0"/>
              <a:t>路由警告选项用于告知路由器该</a:t>
            </a:r>
            <a:r>
              <a:rPr lang="en-US" altLang="zh-CN" sz="2400" dirty="0"/>
              <a:t>ipv6</a:t>
            </a:r>
            <a:r>
              <a:rPr lang="zh-CN" altLang="en-US" sz="2400" dirty="0"/>
              <a:t>分组中的内容需要进行特殊处理</a:t>
            </a:r>
            <a:endParaRPr lang="en-US" altLang="zh-CN" sz="2400" dirty="0"/>
          </a:p>
          <a:p>
            <a:r>
              <a:rPr lang="zh-CN" altLang="en-US" sz="2400" dirty="0"/>
              <a:t>用于多播侦听发现（</a:t>
            </a:r>
            <a:r>
              <a:rPr lang="en-US" altLang="zh-CN" sz="2400" dirty="0"/>
              <a:t>MLD</a:t>
            </a:r>
            <a:r>
              <a:rPr lang="zh-CN" altLang="en-US" sz="2400" dirty="0"/>
              <a:t>）和资源预留协议（</a:t>
            </a:r>
            <a:r>
              <a:rPr lang="en-US" altLang="zh-CN" sz="2400" dirty="0"/>
              <a:t>RSVP</a:t>
            </a:r>
            <a:r>
              <a:rPr lang="zh-CN" altLang="en-US" sz="2400" dirty="0"/>
              <a:t>）</a:t>
            </a:r>
            <a:endParaRPr lang="en-US" altLang="zh-CN" sz="2400" dirty="0"/>
          </a:p>
          <a:p>
            <a:pPr marL="0" indent="0">
              <a:buNone/>
            </a:pPr>
            <a:endParaRPr lang="zh-CN" altLang="en-US" dirty="0"/>
          </a:p>
        </p:txBody>
      </p:sp>
      <p:pic>
        <p:nvPicPr>
          <p:cNvPr id="5" name="图片 4" descr="手机屏幕截图&#10;&#10;描述已自动生成">
            <a:extLst>
              <a:ext uri="{FF2B5EF4-FFF2-40B4-BE49-F238E27FC236}">
                <a16:creationId xmlns:a16="http://schemas.microsoft.com/office/drawing/2014/main" id="{AA143B28-F33F-4203-8ECF-458687B38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932" y="2964646"/>
            <a:ext cx="8784811" cy="2998831"/>
          </a:xfrm>
          <a:prstGeom prst="rect">
            <a:avLst/>
          </a:prstGeom>
        </p:spPr>
      </p:pic>
    </p:spTree>
    <p:extLst>
      <p:ext uri="{BB962C8B-B14F-4D97-AF65-F5344CB8AC3E}">
        <p14:creationId xmlns:p14="http://schemas.microsoft.com/office/powerpoint/2010/main" val="406416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C5153-5FB5-46A1-B3E0-974C9426B9C8}"/>
              </a:ext>
            </a:extLst>
          </p:cNvPr>
          <p:cNvSpPr>
            <a:spLocks noGrp="1"/>
          </p:cNvSpPr>
          <p:nvPr>
            <p:ph type="title"/>
          </p:nvPr>
        </p:nvSpPr>
        <p:spPr/>
        <p:txBody>
          <a:bodyPr/>
          <a:lstStyle/>
          <a:p>
            <a:r>
              <a:rPr lang="zh-CN" altLang="en-US" dirty="0"/>
              <a:t>路由扩展首部</a:t>
            </a:r>
          </a:p>
        </p:txBody>
      </p:sp>
      <p:sp>
        <p:nvSpPr>
          <p:cNvPr id="3" name="内容占位符 2">
            <a:extLst>
              <a:ext uri="{FF2B5EF4-FFF2-40B4-BE49-F238E27FC236}">
                <a16:creationId xmlns:a16="http://schemas.microsoft.com/office/drawing/2014/main" id="{A1A093F3-5B70-4DB9-9599-9FE24EDE533D}"/>
              </a:ext>
            </a:extLst>
          </p:cNvPr>
          <p:cNvSpPr>
            <a:spLocks noGrp="1"/>
          </p:cNvSpPr>
          <p:nvPr>
            <p:ph idx="1"/>
          </p:nvPr>
        </p:nvSpPr>
        <p:spPr/>
        <p:txBody>
          <a:bodyPr>
            <a:normAutofit/>
          </a:bodyPr>
          <a:lstStyle/>
          <a:p>
            <a:r>
              <a:rPr lang="zh-CN" altLang="en-US" sz="2400" dirty="0"/>
              <a:t>路由扩展首部用来指出</a:t>
            </a:r>
            <a:r>
              <a:rPr lang="en-US" altLang="zh-CN" sz="2400" dirty="0"/>
              <a:t>ipv6</a:t>
            </a:r>
            <a:r>
              <a:rPr lang="zh-CN" altLang="en-US" sz="2400" dirty="0"/>
              <a:t>分组在从源结点到目的结点的过程中，需要经过的一个或多个网络中间结点</a:t>
            </a:r>
          </a:p>
        </p:txBody>
      </p:sp>
      <p:pic>
        <p:nvPicPr>
          <p:cNvPr id="5" name="图片 4" descr="手机屏幕截图&#10;&#10;描述已自动生成">
            <a:extLst>
              <a:ext uri="{FF2B5EF4-FFF2-40B4-BE49-F238E27FC236}">
                <a16:creationId xmlns:a16="http://schemas.microsoft.com/office/drawing/2014/main" id="{02BB3C6B-58DF-4334-8A3F-0B6E2AA23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195" y="3429000"/>
            <a:ext cx="9553609" cy="2139108"/>
          </a:xfrm>
          <a:prstGeom prst="rect">
            <a:avLst/>
          </a:prstGeom>
        </p:spPr>
      </p:pic>
    </p:spTree>
    <p:extLst>
      <p:ext uri="{BB962C8B-B14F-4D97-AF65-F5344CB8AC3E}">
        <p14:creationId xmlns:p14="http://schemas.microsoft.com/office/powerpoint/2010/main" val="194532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24AE6-5C38-4DEE-A355-40E1E8392CFE}"/>
              </a:ext>
            </a:extLst>
          </p:cNvPr>
          <p:cNvSpPr>
            <a:spLocks noGrp="1"/>
          </p:cNvSpPr>
          <p:nvPr>
            <p:ph type="title"/>
          </p:nvPr>
        </p:nvSpPr>
        <p:spPr/>
        <p:txBody>
          <a:bodyPr/>
          <a:lstStyle/>
          <a:p>
            <a:r>
              <a:rPr lang="zh-CN" altLang="en-US" dirty="0"/>
              <a:t>路由类型为</a:t>
            </a:r>
            <a:r>
              <a:rPr lang="en-US" altLang="zh-CN" dirty="0"/>
              <a:t>0</a:t>
            </a:r>
            <a:r>
              <a:rPr lang="zh-CN" altLang="en-US" dirty="0"/>
              <a:t>的路由扩展首部为例</a:t>
            </a:r>
          </a:p>
        </p:txBody>
      </p:sp>
      <p:sp>
        <p:nvSpPr>
          <p:cNvPr id="3" name="内容占位符 2">
            <a:extLst>
              <a:ext uri="{FF2B5EF4-FFF2-40B4-BE49-F238E27FC236}">
                <a16:creationId xmlns:a16="http://schemas.microsoft.com/office/drawing/2014/main" id="{FD1A1893-BA43-4B1E-8E8E-64AE8938B6AF}"/>
              </a:ext>
            </a:extLst>
          </p:cNvPr>
          <p:cNvSpPr>
            <a:spLocks noGrp="1"/>
          </p:cNvSpPr>
          <p:nvPr>
            <p:ph idx="1"/>
          </p:nvPr>
        </p:nvSpPr>
        <p:spPr/>
        <p:txBody>
          <a:bodyPr>
            <a:normAutofit/>
          </a:bodyPr>
          <a:lstStyle/>
          <a:p>
            <a:r>
              <a:rPr lang="zh-CN" altLang="en-US" sz="2400" dirty="0"/>
              <a:t>由源结点构造路由扩展首部，路由扩展首部中包含分组必须传输经过的路由器列表、最终目的结点地址和剩余段数</a:t>
            </a:r>
            <a:endParaRPr lang="en-US" altLang="zh-CN" sz="2400" dirty="0"/>
          </a:p>
          <a:p>
            <a:r>
              <a:rPr lang="zh-CN" altLang="en-US" sz="2400" dirty="0"/>
              <a:t>源结点发送分组时，将</a:t>
            </a:r>
            <a:r>
              <a:rPr lang="en-US" altLang="zh-CN" sz="2400" dirty="0"/>
              <a:t>ipv6</a:t>
            </a:r>
            <a:r>
              <a:rPr lang="zh-CN" altLang="en-US" sz="2400" dirty="0"/>
              <a:t>首部的目的地址设置为路由扩展首部列表中的第一个路由器地址，假设为路由器</a:t>
            </a:r>
            <a:r>
              <a:rPr lang="en-US" altLang="zh-CN" sz="2400" dirty="0"/>
              <a:t>R1</a:t>
            </a:r>
          </a:p>
          <a:p>
            <a:r>
              <a:rPr lang="zh-CN" altLang="en-US" sz="2400" dirty="0"/>
              <a:t>若路由器</a:t>
            </a:r>
            <a:r>
              <a:rPr lang="en-US" altLang="zh-CN" sz="2400" dirty="0"/>
              <a:t>R1</a:t>
            </a:r>
            <a:r>
              <a:rPr lang="zh-CN" altLang="en-US" sz="2400" dirty="0"/>
              <a:t>不是该分组的最终目的地（终点），则</a:t>
            </a:r>
            <a:r>
              <a:rPr lang="en-US" altLang="zh-CN" sz="2400" dirty="0"/>
              <a:t>R1</a:t>
            </a:r>
            <a:r>
              <a:rPr lang="zh-CN" altLang="en-US" sz="2400" dirty="0"/>
              <a:t>将</a:t>
            </a:r>
            <a:r>
              <a:rPr lang="en-US" altLang="zh-CN" sz="2400" dirty="0"/>
              <a:t>IPv6</a:t>
            </a:r>
            <a:r>
              <a:rPr lang="zh-CN" altLang="en-US" sz="2400" dirty="0"/>
              <a:t>首部的目的地址替换为路由扩展首部列表中的下一个结点地址（路由器</a:t>
            </a:r>
            <a:r>
              <a:rPr lang="en-US" altLang="zh-CN" sz="2400" dirty="0"/>
              <a:t>R2</a:t>
            </a:r>
            <a:r>
              <a:rPr lang="zh-CN" altLang="en-US" sz="2400" dirty="0"/>
              <a:t>的地址），同时将剩余段数字段的值减一，然后将分组发送往下一跳</a:t>
            </a:r>
          </a:p>
        </p:txBody>
      </p:sp>
    </p:spTree>
    <p:extLst>
      <p:ext uri="{BB962C8B-B14F-4D97-AF65-F5344CB8AC3E}">
        <p14:creationId xmlns:p14="http://schemas.microsoft.com/office/powerpoint/2010/main" val="235365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5DA1C-A4DF-49D8-8481-2E6E7521DB76}"/>
              </a:ext>
            </a:extLst>
          </p:cNvPr>
          <p:cNvSpPr>
            <a:spLocks noGrp="1"/>
          </p:cNvSpPr>
          <p:nvPr>
            <p:ph type="title"/>
          </p:nvPr>
        </p:nvSpPr>
        <p:spPr/>
        <p:txBody>
          <a:bodyPr/>
          <a:lstStyle/>
          <a:p>
            <a:r>
              <a:rPr lang="zh-CN" altLang="en-US" dirty="0"/>
              <a:t>路由类型为</a:t>
            </a:r>
            <a:r>
              <a:rPr lang="en-US" altLang="zh-CN" dirty="0"/>
              <a:t>0</a:t>
            </a:r>
            <a:r>
              <a:rPr lang="zh-CN" altLang="en-US" dirty="0"/>
              <a:t>的路由扩展首部的操作过程</a:t>
            </a:r>
          </a:p>
        </p:txBody>
      </p:sp>
      <p:pic>
        <p:nvPicPr>
          <p:cNvPr id="5" name="内容占位符 4" descr="手机屏幕的截图&#10;&#10;描述已自动生成">
            <a:extLst>
              <a:ext uri="{FF2B5EF4-FFF2-40B4-BE49-F238E27FC236}">
                <a16:creationId xmlns:a16="http://schemas.microsoft.com/office/drawing/2014/main" id="{24992F70-0EBB-4234-9569-868F7215F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188" y="1736724"/>
            <a:ext cx="9118374" cy="4366895"/>
          </a:xfrm>
        </p:spPr>
      </p:pic>
    </p:spTree>
    <p:extLst>
      <p:ext uri="{BB962C8B-B14F-4D97-AF65-F5344CB8AC3E}">
        <p14:creationId xmlns:p14="http://schemas.microsoft.com/office/powerpoint/2010/main" val="39609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协议的主要内容</a:t>
            </a:r>
          </a:p>
        </p:txBody>
      </p:sp>
      <p:sp>
        <p:nvSpPr>
          <p:cNvPr id="3" name="内容占位符 2"/>
          <p:cNvSpPr>
            <a:spLocks noGrp="1"/>
          </p:cNvSpPr>
          <p:nvPr>
            <p:ph idx="1"/>
          </p:nvPr>
        </p:nvSpPr>
        <p:spPr/>
        <p:txBody>
          <a:bodyPr>
            <a:normAutofit/>
          </a:bodyPr>
          <a:lstStyle/>
          <a:p>
            <a:r>
              <a:rPr lang="en-US" altLang="zh-CN" sz="2000" dirty="0"/>
              <a:t>1.</a:t>
            </a:r>
            <a:r>
              <a:rPr lang="zh-CN" altLang="en-US" sz="2000" dirty="0"/>
              <a:t>采用</a:t>
            </a:r>
            <a:r>
              <a:rPr lang="en-US" altLang="zh-CN" sz="2000" dirty="0"/>
              <a:t>128</a:t>
            </a:r>
            <a:r>
              <a:rPr lang="zh-CN" altLang="en-US" sz="2000" dirty="0"/>
              <a:t>位地址空间，采用可实现路由汇聚和管理的层次结构地址</a:t>
            </a:r>
            <a:endParaRPr lang="en-US" altLang="zh-CN" sz="2000" dirty="0"/>
          </a:p>
          <a:p>
            <a:r>
              <a:rPr lang="en-US" altLang="zh-CN" sz="2000" dirty="0"/>
              <a:t>2.</a:t>
            </a:r>
            <a:r>
              <a:rPr lang="zh-CN" altLang="en-US" sz="2000" dirty="0"/>
              <a:t>提供无状态和有状态两种地址分配方案，实现</a:t>
            </a:r>
            <a:r>
              <a:rPr lang="zh-CN" altLang="en-US" sz="2000" dirty="0">
                <a:solidFill>
                  <a:schemeClr val="tx1"/>
                </a:solidFill>
              </a:rPr>
              <a:t>地址</a:t>
            </a:r>
            <a:r>
              <a:rPr lang="zh-CN" altLang="en-US" sz="2000" dirty="0"/>
              <a:t>自动配置</a:t>
            </a:r>
            <a:endParaRPr lang="en-US" altLang="zh-CN" sz="2000" dirty="0"/>
          </a:p>
          <a:p>
            <a:r>
              <a:rPr lang="en-US" altLang="zh-CN" sz="2000" dirty="0"/>
              <a:t>3.</a:t>
            </a:r>
            <a:r>
              <a:rPr lang="zh-CN" altLang="en-US" sz="2000" dirty="0"/>
              <a:t>简化了</a:t>
            </a:r>
            <a:r>
              <a:rPr lang="en-US" altLang="zh-CN" sz="2000" dirty="0"/>
              <a:t>IP</a:t>
            </a:r>
            <a:r>
              <a:rPr lang="zh-CN" altLang="en-US" sz="2000" dirty="0"/>
              <a:t>协议首部，改进了</a:t>
            </a:r>
            <a:r>
              <a:rPr lang="en-US" altLang="zh-CN" sz="2000" dirty="0"/>
              <a:t>IP</a:t>
            </a:r>
            <a:r>
              <a:rPr lang="zh-CN" altLang="en-US" sz="2000" dirty="0"/>
              <a:t>协议首部的数据结构，采用扩展首部适应网络服务新的要求</a:t>
            </a:r>
            <a:endParaRPr lang="en-US" altLang="zh-CN" sz="2000" dirty="0"/>
          </a:p>
          <a:p>
            <a:r>
              <a:rPr lang="en-US" altLang="zh-CN" sz="2000" dirty="0"/>
              <a:t>4.</a:t>
            </a:r>
            <a:r>
              <a:rPr lang="zh-CN" altLang="en-US" sz="2000" dirty="0"/>
              <a:t>改进了</a:t>
            </a:r>
            <a:r>
              <a:rPr lang="en-US" altLang="zh-CN" sz="2000" dirty="0"/>
              <a:t>ICMP</a:t>
            </a:r>
            <a:r>
              <a:rPr lang="zh-CN" altLang="en-US" sz="2000" dirty="0"/>
              <a:t>协议，形成</a:t>
            </a:r>
            <a:r>
              <a:rPr lang="en-US" altLang="zh-CN" sz="2000" dirty="0"/>
              <a:t>ICMPv6</a:t>
            </a:r>
            <a:r>
              <a:rPr lang="zh-CN" altLang="en-US" sz="2000" dirty="0"/>
              <a:t>，提供邻居发现协议、支持移动</a:t>
            </a:r>
            <a:r>
              <a:rPr lang="en-US" altLang="zh-CN" sz="2000" dirty="0"/>
              <a:t>IPv6</a:t>
            </a:r>
          </a:p>
          <a:p>
            <a:r>
              <a:rPr lang="en-US" altLang="zh-CN" sz="2000" dirty="0"/>
              <a:t>5.</a:t>
            </a:r>
            <a:r>
              <a:rPr lang="zh-CN" altLang="en-US" sz="2000" dirty="0"/>
              <a:t>把</a:t>
            </a:r>
            <a:r>
              <a:rPr lang="en-US" altLang="zh-CN" sz="2000" dirty="0" err="1"/>
              <a:t>IPSec</a:t>
            </a:r>
            <a:r>
              <a:rPr lang="zh-CN" altLang="en-US" sz="2000" dirty="0"/>
              <a:t>作为</a:t>
            </a:r>
            <a:r>
              <a:rPr lang="en-US" altLang="zh-CN" sz="2000" dirty="0"/>
              <a:t>IPv6</a:t>
            </a:r>
            <a:r>
              <a:rPr lang="zh-CN" altLang="en-US" sz="2000" dirty="0"/>
              <a:t>协议的组成部分，提供认证和加密等安全机制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7AACF-87D6-4433-B44D-47B69015163D}"/>
              </a:ext>
            </a:extLst>
          </p:cNvPr>
          <p:cNvSpPr>
            <a:spLocks noGrp="1"/>
          </p:cNvSpPr>
          <p:nvPr>
            <p:ph type="title"/>
          </p:nvPr>
        </p:nvSpPr>
        <p:spPr/>
        <p:txBody>
          <a:bodyPr/>
          <a:lstStyle/>
          <a:p>
            <a:r>
              <a:rPr lang="zh-CN" altLang="en-US" dirty="0"/>
              <a:t>分段扩展首部</a:t>
            </a:r>
          </a:p>
        </p:txBody>
      </p:sp>
      <p:sp>
        <p:nvSpPr>
          <p:cNvPr id="3" name="内容占位符 2">
            <a:extLst>
              <a:ext uri="{FF2B5EF4-FFF2-40B4-BE49-F238E27FC236}">
                <a16:creationId xmlns:a16="http://schemas.microsoft.com/office/drawing/2014/main" id="{1CC60E50-381F-427D-8BFC-F694D60D50AE}"/>
              </a:ext>
            </a:extLst>
          </p:cNvPr>
          <p:cNvSpPr>
            <a:spLocks noGrp="1"/>
          </p:cNvSpPr>
          <p:nvPr>
            <p:ph idx="1"/>
          </p:nvPr>
        </p:nvSpPr>
        <p:spPr/>
        <p:txBody>
          <a:bodyPr>
            <a:normAutofit/>
          </a:bodyPr>
          <a:lstStyle/>
          <a:p>
            <a:r>
              <a:rPr lang="en-US" altLang="zh-CN" sz="2400" dirty="0"/>
              <a:t>Ipv6</a:t>
            </a:r>
            <a:r>
              <a:rPr lang="zh-CN" altLang="en-US" sz="2400" dirty="0"/>
              <a:t>协议通过分段扩展首部（</a:t>
            </a:r>
            <a:r>
              <a:rPr lang="en-US" altLang="zh-CN" sz="2400" dirty="0"/>
              <a:t>FH</a:t>
            </a:r>
            <a:r>
              <a:rPr lang="zh-CN" altLang="en-US" sz="2400" dirty="0"/>
              <a:t>）实现分组的分段。</a:t>
            </a:r>
            <a:r>
              <a:rPr lang="en-US" altLang="zh-CN" sz="2400" dirty="0"/>
              <a:t>IPV6</a:t>
            </a:r>
            <a:r>
              <a:rPr lang="zh-CN" altLang="en-US" sz="2400" dirty="0"/>
              <a:t>协议只允许源结点对分组进行分段，简化了中间结点对分组的处理（</a:t>
            </a:r>
            <a:r>
              <a:rPr lang="en-US" altLang="zh-CN" sz="2400" dirty="0"/>
              <a:t>IPV4</a:t>
            </a:r>
            <a:r>
              <a:rPr lang="zh-CN" altLang="en-US" sz="2400" dirty="0"/>
              <a:t>的中间结点可以进行分段）</a:t>
            </a:r>
            <a:endParaRPr lang="en-US" altLang="zh-CN" sz="2400" dirty="0"/>
          </a:p>
          <a:p>
            <a:r>
              <a:rPr lang="zh-CN" altLang="en-US" sz="2400" dirty="0"/>
              <a:t>如何实现中间结点不进行分段：</a:t>
            </a:r>
            <a:r>
              <a:rPr lang="en-US" altLang="zh-CN" sz="2400" dirty="0"/>
              <a:t>ipv6</a:t>
            </a:r>
            <a:r>
              <a:rPr lang="zh-CN" altLang="en-US" sz="2400" dirty="0"/>
              <a:t>网络中通过使用路径</a:t>
            </a:r>
            <a:r>
              <a:rPr lang="en-US" altLang="zh-CN" sz="2400" dirty="0"/>
              <a:t>MTU</a:t>
            </a:r>
            <a:r>
              <a:rPr lang="zh-CN" altLang="en-US" sz="2400" dirty="0"/>
              <a:t>发现机制，源结点可以确定从源到目的之间的整个链路中能传送的最大分组长度，这样对超过该长度的分组进行分段，从而避免中间路由器的分段处理</a:t>
            </a:r>
          </a:p>
        </p:txBody>
      </p:sp>
      <p:pic>
        <p:nvPicPr>
          <p:cNvPr id="5" name="图片 4" descr="手机屏幕截图&#10;&#10;描述已自动生成">
            <a:extLst>
              <a:ext uri="{FF2B5EF4-FFF2-40B4-BE49-F238E27FC236}">
                <a16:creationId xmlns:a16="http://schemas.microsoft.com/office/drawing/2014/main" id="{2D01A08C-26CD-42F3-B121-BA565A721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791" y="4206010"/>
            <a:ext cx="9908032" cy="1970953"/>
          </a:xfrm>
          <a:prstGeom prst="rect">
            <a:avLst/>
          </a:prstGeom>
        </p:spPr>
      </p:pic>
    </p:spTree>
    <p:extLst>
      <p:ext uri="{BB962C8B-B14F-4D97-AF65-F5344CB8AC3E}">
        <p14:creationId xmlns:p14="http://schemas.microsoft.com/office/powerpoint/2010/main" val="189618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C433D-FAD1-4771-BA2D-CD492615D79B}"/>
              </a:ext>
            </a:extLst>
          </p:cNvPr>
          <p:cNvSpPr>
            <a:spLocks noGrp="1"/>
          </p:cNvSpPr>
          <p:nvPr>
            <p:ph type="title"/>
          </p:nvPr>
        </p:nvSpPr>
        <p:spPr/>
        <p:txBody>
          <a:bodyPr/>
          <a:lstStyle/>
          <a:p>
            <a:r>
              <a:rPr lang="zh-CN" altLang="en-US" dirty="0"/>
              <a:t>一个</a:t>
            </a:r>
            <a:r>
              <a:rPr lang="en-US" altLang="zh-CN" dirty="0"/>
              <a:t>ipv6</a:t>
            </a:r>
            <a:r>
              <a:rPr lang="zh-CN" altLang="en-US" dirty="0"/>
              <a:t>原始分组的分段过程</a:t>
            </a:r>
          </a:p>
        </p:txBody>
      </p:sp>
      <p:sp>
        <p:nvSpPr>
          <p:cNvPr id="3" name="内容占位符 2">
            <a:extLst>
              <a:ext uri="{FF2B5EF4-FFF2-40B4-BE49-F238E27FC236}">
                <a16:creationId xmlns:a16="http://schemas.microsoft.com/office/drawing/2014/main" id="{67C9BFA9-4EAB-4938-BAAC-31E6F2C0668B}"/>
              </a:ext>
            </a:extLst>
          </p:cNvPr>
          <p:cNvSpPr>
            <a:spLocks noGrp="1"/>
          </p:cNvSpPr>
          <p:nvPr>
            <p:ph idx="1"/>
          </p:nvPr>
        </p:nvSpPr>
        <p:spPr>
          <a:xfrm>
            <a:off x="838200" y="1825625"/>
            <a:ext cx="10515600" cy="4351338"/>
          </a:xfrm>
        </p:spPr>
        <p:txBody>
          <a:bodyPr/>
          <a:lstStyle/>
          <a:p>
            <a:r>
              <a:rPr lang="en-US" altLang="zh-CN" sz="2400" dirty="0"/>
              <a:t>Ipv6</a:t>
            </a:r>
            <a:r>
              <a:rPr lang="zh-CN" altLang="en-US" sz="2400" dirty="0"/>
              <a:t>原分组包括可分段部分和不可分段部分。不可分段部分包括：</a:t>
            </a:r>
            <a:r>
              <a:rPr lang="en-US" altLang="zh-CN" sz="2400" dirty="0"/>
              <a:t>ipv6</a:t>
            </a:r>
            <a:r>
              <a:rPr lang="zh-CN" altLang="en-US" sz="2400" dirty="0"/>
              <a:t>分组的固定首部和发往目的的结点的途中必须由路由器处理的扩展首部和数据</a:t>
            </a:r>
            <a:endParaRPr lang="en-US" altLang="zh-CN" sz="2400" dirty="0"/>
          </a:p>
          <a:p>
            <a:endParaRPr lang="zh-CN" altLang="en-US" dirty="0"/>
          </a:p>
        </p:txBody>
      </p:sp>
      <p:pic>
        <p:nvPicPr>
          <p:cNvPr id="5" name="图片 4">
            <a:extLst>
              <a:ext uri="{FF2B5EF4-FFF2-40B4-BE49-F238E27FC236}">
                <a16:creationId xmlns:a16="http://schemas.microsoft.com/office/drawing/2014/main" id="{E47A2A9C-B220-47CE-BDCF-E96B5DB0F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216" y="2840196"/>
            <a:ext cx="7709305" cy="3075411"/>
          </a:xfrm>
          <a:prstGeom prst="rect">
            <a:avLst/>
          </a:prstGeom>
        </p:spPr>
      </p:pic>
    </p:spTree>
    <p:extLst>
      <p:ext uri="{BB962C8B-B14F-4D97-AF65-F5344CB8AC3E}">
        <p14:creationId xmlns:p14="http://schemas.microsoft.com/office/powerpoint/2010/main" val="3698676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6E410-D677-4099-BD81-5D6B89D6A6DB}"/>
              </a:ext>
            </a:extLst>
          </p:cNvPr>
          <p:cNvSpPr>
            <a:spLocks noGrp="1"/>
          </p:cNvSpPr>
          <p:nvPr>
            <p:ph type="title"/>
          </p:nvPr>
        </p:nvSpPr>
        <p:spPr/>
        <p:txBody>
          <a:bodyPr/>
          <a:lstStyle/>
          <a:p>
            <a:r>
              <a:rPr lang="zh-CN" altLang="en-US" dirty="0"/>
              <a:t>身份认证扩展首部</a:t>
            </a:r>
          </a:p>
        </p:txBody>
      </p:sp>
      <p:sp>
        <p:nvSpPr>
          <p:cNvPr id="3" name="内容占位符 2">
            <a:extLst>
              <a:ext uri="{FF2B5EF4-FFF2-40B4-BE49-F238E27FC236}">
                <a16:creationId xmlns:a16="http://schemas.microsoft.com/office/drawing/2014/main" id="{E5BE10AD-9804-4E37-9EF2-6BD04E9F19CB}"/>
              </a:ext>
            </a:extLst>
          </p:cNvPr>
          <p:cNvSpPr>
            <a:spLocks noGrp="1"/>
          </p:cNvSpPr>
          <p:nvPr>
            <p:ph idx="1"/>
          </p:nvPr>
        </p:nvSpPr>
        <p:spPr/>
        <p:txBody>
          <a:bodyPr>
            <a:normAutofit/>
          </a:bodyPr>
          <a:lstStyle/>
          <a:p>
            <a:r>
              <a:rPr lang="zh-CN" altLang="en-US" sz="2400" dirty="0"/>
              <a:t>身份认证扩展首部（</a:t>
            </a:r>
            <a:r>
              <a:rPr lang="en-US" altLang="zh-CN" sz="2400" dirty="0"/>
              <a:t>Authentication Header AH</a:t>
            </a:r>
            <a:r>
              <a:rPr lang="zh-CN" altLang="en-US" sz="2400" dirty="0"/>
              <a:t>）用于实现数据的完整性和对分组来源的确认，完整性保证了数据在传输过程中没有被篡改过，分组来源的确认分组确实来自于源地址所标识的接口</a:t>
            </a:r>
          </a:p>
        </p:txBody>
      </p:sp>
      <p:pic>
        <p:nvPicPr>
          <p:cNvPr id="5" name="图片 4" descr="手机屏幕截图&#10;&#10;描述已自动生成">
            <a:extLst>
              <a:ext uri="{FF2B5EF4-FFF2-40B4-BE49-F238E27FC236}">
                <a16:creationId xmlns:a16="http://schemas.microsoft.com/office/drawing/2014/main" id="{E0968285-362E-4D93-8CB1-CF3662FCD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872" y="2974425"/>
            <a:ext cx="8662868" cy="3558724"/>
          </a:xfrm>
          <a:prstGeom prst="rect">
            <a:avLst/>
          </a:prstGeom>
        </p:spPr>
      </p:pic>
    </p:spTree>
    <p:extLst>
      <p:ext uri="{BB962C8B-B14F-4D97-AF65-F5344CB8AC3E}">
        <p14:creationId xmlns:p14="http://schemas.microsoft.com/office/powerpoint/2010/main" val="162748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5E90D-CC6A-4FEC-8ABF-B9E9D29C4B96}"/>
              </a:ext>
            </a:extLst>
          </p:cNvPr>
          <p:cNvSpPr>
            <a:spLocks noGrp="1"/>
          </p:cNvSpPr>
          <p:nvPr>
            <p:ph type="title"/>
          </p:nvPr>
        </p:nvSpPr>
        <p:spPr/>
        <p:txBody>
          <a:bodyPr/>
          <a:lstStyle/>
          <a:p>
            <a:r>
              <a:rPr lang="zh-CN" altLang="en-US" dirty="0"/>
              <a:t>身份认证扩展首部有两种操作方式：传输模式，隧道模式</a:t>
            </a:r>
          </a:p>
        </p:txBody>
      </p:sp>
      <p:sp>
        <p:nvSpPr>
          <p:cNvPr id="3" name="内容占位符 2">
            <a:extLst>
              <a:ext uri="{FF2B5EF4-FFF2-40B4-BE49-F238E27FC236}">
                <a16:creationId xmlns:a16="http://schemas.microsoft.com/office/drawing/2014/main" id="{8FEB58EB-323E-4D44-B4F9-2EF5CA3663A4}"/>
              </a:ext>
            </a:extLst>
          </p:cNvPr>
          <p:cNvSpPr>
            <a:spLocks noGrp="1"/>
          </p:cNvSpPr>
          <p:nvPr>
            <p:ph idx="1"/>
          </p:nvPr>
        </p:nvSpPr>
        <p:spPr/>
        <p:txBody>
          <a:bodyPr>
            <a:normAutofit/>
          </a:bodyPr>
          <a:lstStyle/>
          <a:p>
            <a:r>
              <a:rPr lang="zh-CN" altLang="en-US" sz="2400" dirty="0"/>
              <a:t>传输模式：保护原始</a:t>
            </a:r>
            <a:r>
              <a:rPr lang="en-US" altLang="zh-CN" sz="2400" dirty="0" err="1"/>
              <a:t>ip</a:t>
            </a:r>
            <a:r>
              <a:rPr lang="zh-CN" altLang="en-US" sz="2400" dirty="0"/>
              <a:t>分组的有效荷载部分</a:t>
            </a:r>
          </a:p>
          <a:p>
            <a:r>
              <a:rPr lang="zh-CN" altLang="en-US" sz="2400" dirty="0"/>
              <a:t>隧道模式：隧道模式保护包括固定首部在内的整个原始</a:t>
            </a:r>
            <a:r>
              <a:rPr lang="en-US" altLang="zh-CN" sz="2400" dirty="0" err="1"/>
              <a:t>ip</a:t>
            </a:r>
            <a:r>
              <a:rPr lang="zh-CN" altLang="en-US" sz="2400" dirty="0"/>
              <a:t>分组</a:t>
            </a:r>
          </a:p>
        </p:txBody>
      </p:sp>
      <p:pic>
        <p:nvPicPr>
          <p:cNvPr id="5" name="图片 4" descr="社交网络的手机截图&#10;&#10;描述已自动生成">
            <a:extLst>
              <a:ext uri="{FF2B5EF4-FFF2-40B4-BE49-F238E27FC236}">
                <a16:creationId xmlns:a16="http://schemas.microsoft.com/office/drawing/2014/main" id="{1FCCBFBE-7BE6-4F69-8135-87290D02F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289" y="2839994"/>
            <a:ext cx="7648601" cy="4018006"/>
          </a:xfrm>
          <a:prstGeom prst="rect">
            <a:avLst/>
          </a:prstGeom>
        </p:spPr>
      </p:pic>
    </p:spTree>
    <p:extLst>
      <p:ext uri="{BB962C8B-B14F-4D97-AF65-F5344CB8AC3E}">
        <p14:creationId xmlns:p14="http://schemas.microsoft.com/office/powerpoint/2010/main" val="157252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B8AA1-12A8-4619-B2DE-A764F6243B80}"/>
              </a:ext>
            </a:extLst>
          </p:cNvPr>
          <p:cNvSpPr>
            <a:spLocks noGrp="1"/>
          </p:cNvSpPr>
          <p:nvPr>
            <p:ph type="title"/>
          </p:nvPr>
        </p:nvSpPr>
        <p:spPr/>
        <p:txBody>
          <a:bodyPr/>
          <a:lstStyle/>
          <a:p>
            <a:r>
              <a:rPr lang="zh-CN" altLang="en-US" dirty="0"/>
              <a:t>封装安全荷载扩展首部</a:t>
            </a:r>
          </a:p>
        </p:txBody>
      </p:sp>
      <p:sp>
        <p:nvSpPr>
          <p:cNvPr id="3" name="内容占位符 2">
            <a:extLst>
              <a:ext uri="{FF2B5EF4-FFF2-40B4-BE49-F238E27FC236}">
                <a16:creationId xmlns:a16="http://schemas.microsoft.com/office/drawing/2014/main" id="{2D80D59C-BB32-45BC-ADAD-F379A13398F7}"/>
              </a:ext>
            </a:extLst>
          </p:cNvPr>
          <p:cNvSpPr>
            <a:spLocks noGrp="1"/>
          </p:cNvSpPr>
          <p:nvPr>
            <p:ph idx="1"/>
          </p:nvPr>
        </p:nvSpPr>
        <p:spPr/>
        <p:txBody>
          <a:bodyPr/>
          <a:lstStyle/>
          <a:p>
            <a:r>
              <a:rPr lang="zh-CN" altLang="en-US" dirty="0"/>
              <a:t>提供端到端的数据加密功能，以及无连接的完整性服务，数据源认证，抗重发服务，还提供对通信流机密性的限制</a:t>
            </a:r>
          </a:p>
        </p:txBody>
      </p:sp>
      <p:pic>
        <p:nvPicPr>
          <p:cNvPr id="5" name="图片 4" descr="手机屏幕截图&#10;&#10;描述已自动生成">
            <a:extLst>
              <a:ext uri="{FF2B5EF4-FFF2-40B4-BE49-F238E27FC236}">
                <a16:creationId xmlns:a16="http://schemas.microsoft.com/office/drawing/2014/main" id="{08A69344-B213-494F-B288-4F2869492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687" y="2701090"/>
            <a:ext cx="7901797" cy="3842041"/>
          </a:xfrm>
          <a:prstGeom prst="rect">
            <a:avLst/>
          </a:prstGeom>
        </p:spPr>
      </p:pic>
    </p:spTree>
    <p:extLst>
      <p:ext uri="{BB962C8B-B14F-4D97-AF65-F5344CB8AC3E}">
        <p14:creationId xmlns:p14="http://schemas.microsoft.com/office/powerpoint/2010/main" val="427312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9A32B-D5A8-4470-B3E9-181838FC75EB}"/>
              </a:ext>
            </a:extLst>
          </p:cNvPr>
          <p:cNvSpPr>
            <a:spLocks noGrp="1"/>
          </p:cNvSpPr>
          <p:nvPr>
            <p:ph type="title"/>
          </p:nvPr>
        </p:nvSpPr>
        <p:spPr/>
        <p:txBody>
          <a:bodyPr/>
          <a:lstStyle/>
          <a:p>
            <a:r>
              <a:rPr lang="zh-CN" altLang="en-US" dirty="0"/>
              <a:t>目的选项扩展首部</a:t>
            </a:r>
          </a:p>
        </p:txBody>
      </p:sp>
      <p:sp>
        <p:nvSpPr>
          <p:cNvPr id="3" name="内容占位符 2">
            <a:extLst>
              <a:ext uri="{FF2B5EF4-FFF2-40B4-BE49-F238E27FC236}">
                <a16:creationId xmlns:a16="http://schemas.microsoft.com/office/drawing/2014/main" id="{064A9D50-6893-4E7A-A91B-287D3285E5E9}"/>
              </a:ext>
            </a:extLst>
          </p:cNvPr>
          <p:cNvSpPr>
            <a:spLocks noGrp="1"/>
          </p:cNvSpPr>
          <p:nvPr>
            <p:ph idx="1"/>
          </p:nvPr>
        </p:nvSpPr>
        <p:spPr/>
        <p:txBody>
          <a:bodyPr/>
          <a:lstStyle/>
          <a:p>
            <a:r>
              <a:rPr lang="zh-CN" altLang="en-US" dirty="0"/>
              <a:t>携带只需要目的站点检验的可选信息，为中间结点或目的结点指定分组的转发参数</a:t>
            </a:r>
          </a:p>
        </p:txBody>
      </p:sp>
      <p:pic>
        <p:nvPicPr>
          <p:cNvPr id="5" name="图片 4" descr="手机屏幕截图&#10;&#10;描述已自动生成">
            <a:extLst>
              <a:ext uri="{FF2B5EF4-FFF2-40B4-BE49-F238E27FC236}">
                <a16:creationId xmlns:a16="http://schemas.microsoft.com/office/drawing/2014/main" id="{6ADCF6CA-FCCB-400E-84EC-BA089F8E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241" y="2954170"/>
            <a:ext cx="9989155" cy="2877670"/>
          </a:xfrm>
          <a:prstGeom prst="rect">
            <a:avLst/>
          </a:prstGeom>
        </p:spPr>
      </p:pic>
    </p:spTree>
    <p:extLst>
      <p:ext uri="{BB962C8B-B14F-4D97-AF65-F5344CB8AC3E}">
        <p14:creationId xmlns:p14="http://schemas.microsoft.com/office/powerpoint/2010/main" val="155431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协议的主要特征</a:t>
            </a:r>
          </a:p>
        </p:txBody>
      </p:sp>
      <p:sp>
        <p:nvSpPr>
          <p:cNvPr id="3" name="内容占位符 2"/>
          <p:cNvSpPr>
            <a:spLocks noGrp="1"/>
          </p:cNvSpPr>
          <p:nvPr>
            <p:ph idx="1"/>
          </p:nvPr>
        </p:nvSpPr>
        <p:spPr/>
        <p:txBody>
          <a:bodyPr>
            <a:normAutofit/>
          </a:bodyPr>
          <a:lstStyle/>
          <a:p>
            <a:r>
              <a:rPr lang="en-US" altLang="zh-CN" sz="2000" dirty="0"/>
              <a:t>Ipv6</a:t>
            </a:r>
            <a:r>
              <a:rPr lang="zh-CN" altLang="en-US" sz="2000" dirty="0"/>
              <a:t>协议具有巨大的地址空间</a:t>
            </a:r>
            <a:endParaRPr lang="en-US" altLang="zh-CN" sz="2000" dirty="0"/>
          </a:p>
          <a:p>
            <a:r>
              <a:rPr lang="en-US" altLang="zh-CN" sz="2000" dirty="0"/>
              <a:t>Ipv6</a:t>
            </a:r>
            <a:r>
              <a:rPr lang="zh-CN" altLang="en-US" sz="2000" dirty="0"/>
              <a:t>具有自动将</a:t>
            </a:r>
            <a:r>
              <a:rPr lang="en-US" altLang="zh-CN" sz="2000" dirty="0" err="1"/>
              <a:t>ip</a:t>
            </a:r>
            <a:r>
              <a:rPr lang="zh-CN" altLang="en-US" sz="2000" dirty="0"/>
              <a:t>地址分配给用户的功能</a:t>
            </a:r>
            <a:endParaRPr lang="en-US" altLang="zh-CN" sz="2000" dirty="0"/>
          </a:p>
          <a:p>
            <a:r>
              <a:rPr lang="zh-CN" altLang="en-US" sz="2000" dirty="0"/>
              <a:t>协议首部的简化和改进</a:t>
            </a:r>
            <a:endParaRPr lang="en-US" altLang="zh-CN" sz="2000" dirty="0"/>
          </a:p>
          <a:p>
            <a:r>
              <a:rPr lang="en-US" altLang="zh-CN" sz="2000" dirty="0"/>
              <a:t>Ipv6</a:t>
            </a:r>
            <a:r>
              <a:rPr lang="zh-CN" altLang="en-US" sz="2000" dirty="0"/>
              <a:t>对</a:t>
            </a:r>
            <a:r>
              <a:rPr lang="en-US" altLang="zh-CN" sz="2000" dirty="0"/>
              <a:t>ICMP</a:t>
            </a:r>
            <a:r>
              <a:rPr lang="zh-CN" altLang="en-US" sz="2000" dirty="0"/>
              <a:t>进行了改进（增加邻居发现功能）</a:t>
            </a:r>
            <a:endParaRPr lang="en-US" altLang="zh-CN" sz="2000" dirty="0"/>
          </a:p>
          <a:p>
            <a:r>
              <a:rPr lang="en-US" altLang="zh-CN" sz="2000" dirty="0"/>
              <a:t>Ipv6</a:t>
            </a:r>
            <a:r>
              <a:rPr lang="zh-CN" altLang="en-US" sz="2000" dirty="0"/>
              <a:t>的分段只发生在源节点（避免了在网络中间节点分段）</a:t>
            </a:r>
            <a:endParaRPr lang="en-US" altLang="zh-CN" sz="2000" dirty="0"/>
          </a:p>
          <a:p>
            <a:r>
              <a:rPr lang="en-US" altLang="zh-CN" sz="2000" dirty="0" err="1"/>
              <a:t>IPSec</a:t>
            </a:r>
            <a:r>
              <a:rPr lang="zh-CN" altLang="en-US" sz="2000" dirty="0"/>
              <a:t>是</a:t>
            </a:r>
            <a:r>
              <a:rPr lang="en-US" altLang="zh-CN" sz="2000" dirty="0"/>
              <a:t>ipv6</a:t>
            </a:r>
            <a:r>
              <a:rPr lang="zh-CN" altLang="en-US" sz="2000" dirty="0"/>
              <a:t>的重要组成部分</a:t>
            </a:r>
            <a:endParaRPr lang="en-US" altLang="zh-CN" sz="2000" dirty="0"/>
          </a:p>
          <a:p>
            <a:r>
              <a:rPr lang="zh-CN" altLang="en-US" sz="2000" dirty="0"/>
              <a:t>提供服务质量支持</a:t>
            </a:r>
            <a:endParaRPr lang="en-US" altLang="zh-CN" sz="2000" dirty="0"/>
          </a:p>
          <a:p>
            <a:r>
              <a:rPr lang="en-US" altLang="zh-CN" sz="2000" dirty="0"/>
              <a:t>IPv6</a:t>
            </a:r>
            <a:r>
              <a:rPr lang="zh-CN" altLang="en-US" sz="2000" dirty="0"/>
              <a:t>协议对移动性提供内置的支持</a:t>
            </a:r>
            <a:endParaRPr lang="en-US" altLang="zh-CN" sz="2000" dirty="0"/>
          </a:p>
          <a:p>
            <a:r>
              <a:rPr lang="en-US" altLang="zh-CN" sz="2000" dirty="0"/>
              <a:t>IPv6</a:t>
            </a:r>
            <a:r>
              <a:rPr lang="zh-CN" altLang="en-US" sz="2000" dirty="0"/>
              <a:t>路由简化（</a:t>
            </a:r>
            <a:r>
              <a:rPr lang="en-US" altLang="zh-CN" sz="2000" dirty="0"/>
              <a:t>IPv6</a:t>
            </a:r>
            <a:r>
              <a:rPr lang="zh-CN" altLang="en-US" sz="2000" dirty="0"/>
              <a:t>首部去除了校验和字段，提高了路由器的处理性能）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手机屏幕的截图&#10;&#10;描述已自动生成"/>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688" y="473015"/>
            <a:ext cx="10098498" cy="591196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协议数据单元</a:t>
            </a:r>
          </a:p>
        </p:txBody>
      </p:sp>
      <p:sp>
        <p:nvSpPr>
          <p:cNvPr id="3" name="内容占位符 2"/>
          <p:cNvSpPr>
            <a:spLocks noGrp="1"/>
          </p:cNvSpPr>
          <p:nvPr>
            <p:ph idx="1"/>
          </p:nvPr>
        </p:nvSpPr>
        <p:spPr/>
        <p:txBody>
          <a:bodyPr>
            <a:normAutofit/>
          </a:bodyPr>
          <a:lstStyle/>
          <a:p>
            <a:r>
              <a:rPr lang="en-US" altLang="zh-CN" sz="2000" dirty="0"/>
              <a:t>IPv6</a:t>
            </a:r>
            <a:r>
              <a:rPr lang="zh-CN" altLang="en-US" sz="2000" dirty="0"/>
              <a:t>协议数据单元称为分组（</a:t>
            </a:r>
            <a:r>
              <a:rPr lang="en-US" altLang="zh-CN" sz="2000" dirty="0"/>
              <a:t>Packet</a:t>
            </a:r>
            <a:r>
              <a:rPr lang="zh-CN" altLang="en-US" sz="2000" dirty="0"/>
              <a:t>）</a:t>
            </a:r>
            <a:r>
              <a:rPr lang="en-US" altLang="zh-CN" sz="2000" dirty="0"/>
              <a:t>,</a:t>
            </a:r>
            <a:r>
              <a:rPr lang="zh-CN" altLang="en-US" sz="2000" dirty="0"/>
              <a:t>有时也将</a:t>
            </a:r>
            <a:r>
              <a:rPr lang="en-US" altLang="zh-CN" sz="2000" dirty="0"/>
              <a:t>IPv6</a:t>
            </a:r>
            <a:r>
              <a:rPr lang="zh-CN" altLang="en-US" sz="2000" dirty="0"/>
              <a:t>协议数据单元称为数据报</a:t>
            </a:r>
          </a:p>
        </p:txBody>
      </p:sp>
      <p:pic>
        <p:nvPicPr>
          <p:cNvPr id="5" name="图片 4"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487" y="2817640"/>
            <a:ext cx="6871090" cy="3675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分组各部分的组成</a:t>
            </a:r>
          </a:p>
        </p:txBody>
      </p:sp>
      <p:sp>
        <p:nvSpPr>
          <p:cNvPr id="3" name="内容占位符 2"/>
          <p:cNvSpPr>
            <a:spLocks noGrp="1"/>
          </p:cNvSpPr>
          <p:nvPr>
            <p:ph idx="1"/>
          </p:nvPr>
        </p:nvSpPr>
        <p:spPr/>
        <p:txBody>
          <a:bodyPr/>
          <a:lstStyle/>
          <a:p>
            <a:r>
              <a:rPr lang="en-US" altLang="zh-CN" sz="2000" dirty="0"/>
              <a:t>ipv6</a:t>
            </a:r>
            <a:r>
              <a:rPr lang="zh-CN" altLang="en-US" sz="2000" dirty="0"/>
              <a:t>分组由固定首部和有效荷载组成，有效荷载又包括扩展首部和数据部分。固定首部</a:t>
            </a:r>
            <a:r>
              <a:rPr lang="en-US" altLang="zh-CN" sz="2000" dirty="0"/>
              <a:t>40</a:t>
            </a:r>
            <a:r>
              <a:rPr lang="zh-CN" altLang="en-US" sz="2000" dirty="0"/>
              <a:t>字节，扩展首部是可选的，长度可变</a:t>
            </a:r>
          </a:p>
          <a:p>
            <a:r>
              <a:rPr lang="zh-CN" altLang="en-US" sz="2000" dirty="0">
                <a:sym typeface="+mn-ea"/>
              </a:rPr>
              <a:t>固定首部包含</a:t>
            </a:r>
            <a:r>
              <a:rPr lang="en-US" altLang="zh-CN" sz="2000" dirty="0">
                <a:sym typeface="+mn-ea"/>
              </a:rPr>
              <a:t>8</a:t>
            </a:r>
            <a:r>
              <a:rPr lang="zh-CN" altLang="en-US" sz="2000" dirty="0">
                <a:sym typeface="+mn-ea"/>
              </a:rPr>
              <a:t>个字段：版本、通信类型、流标签、有效荷载长度、下一个首部、跳数限制、源地址、目的地址</a:t>
            </a:r>
            <a:endParaRPr lang="zh-CN" altLang="en-US" sz="2000" dirty="0"/>
          </a:p>
          <a:p>
            <a:endParaRPr lang="zh-CN" altLang="en-US" sz="2000" dirty="0"/>
          </a:p>
          <a:p>
            <a:endParaRPr lang="zh-CN" altLang="en-US" sz="2000" dirty="0"/>
          </a:p>
        </p:txBody>
      </p:sp>
      <p:pic>
        <p:nvPicPr>
          <p:cNvPr id="4" name="图片 3" descr="1"/>
          <p:cNvPicPr>
            <a:picLocks noChangeAspect="1"/>
          </p:cNvPicPr>
          <p:nvPr/>
        </p:nvPicPr>
        <p:blipFill>
          <a:blip r:embed="rId2"/>
          <a:stretch>
            <a:fillRect/>
          </a:stretch>
        </p:blipFill>
        <p:spPr>
          <a:xfrm>
            <a:off x="2035175" y="3107690"/>
            <a:ext cx="7591425" cy="35928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具有多个可选扩展首部的</a:t>
            </a:r>
            <a:r>
              <a:rPr lang="en-US" altLang="zh-CN"/>
              <a:t>IPv6</a:t>
            </a:r>
            <a:r>
              <a:rPr lang="zh-CN" altLang="en-US"/>
              <a:t>分组的一般格式</a:t>
            </a:r>
          </a:p>
        </p:txBody>
      </p:sp>
      <p:sp>
        <p:nvSpPr>
          <p:cNvPr id="3" name="内容占位符 2"/>
          <p:cNvSpPr>
            <a:spLocks noGrp="1"/>
          </p:cNvSpPr>
          <p:nvPr>
            <p:ph idx="1"/>
          </p:nvPr>
        </p:nvSpPr>
        <p:spPr/>
        <p:txBody>
          <a:bodyPr/>
          <a:lstStyle/>
          <a:p>
            <a:r>
              <a:rPr lang="en-US" altLang="zh-CN" sz="2000"/>
              <a:t>ipv6</a:t>
            </a:r>
            <a:r>
              <a:rPr lang="zh-CN" altLang="en-US" sz="2000"/>
              <a:t>分组在基本首部后面允许有零个或多个扩展首部，再后面是数据</a:t>
            </a:r>
          </a:p>
          <a:p>
            <a:endParaRPr lang="zh-CN" altLang="en-US" sz="2000"/>
          </a:p>
        </p:txBody>
      </p:sp>
      <p:pic>
        <p:nvPicPr>
          <p:cNvPr id="4" name="图片 3" descr="2"/>
          <p:cNvPicPr>
            <a:picLocks noChangeAspect="1"/>
          </p:cNvPicPr>
          <p:nvPr/>
        </p:nvPicPr>
        <p:blipFill>
          <a:blip r:embed="rId2"/>
          <a:stretch>
            <a:fillRect/>
          </a:stretch>
        </p:blipFill>
        <p:spPr>
          <a:xfrm>
            <a:off x="1214755" y="2453640"/>
            <a:ext cx="10012045" cy="3398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协议首部与</a:t>
            </a:r>
            <a:r>
              <a:rPr lang="en-US" altLang="zh-CN"/>
              <a:t>ipv4</a:t>
            </a:r>
            <a:r>
              <a:rPr lang="zh-CN" altLang="en-US"/>
              <a:t>协议首部比较</a:t>
            </a:r>
          </a:p>
        </p:txBody>
      </p:sp>
      <p:sp>
        <p:nvSpPr>
          <p:cNvPr id="3" name="内容占位符 2"/>
          <p:cNvSpPr>
            <a:spLocks noGrp="1"/>
          </p:cNvSpPr>
          <p:nvPr>
            <p:ph idx="1"/>
          </p:nvPr>
        </p:nvSpPr>
        <p:spPr/>
        <p:txBody>
          <a:bodyPr/>
          <a:lstStyle/>
          <a:p>
            <a:r>
              <a:rPr lang="en-US" altLang="zh-CN" sz="2000"/>
              <a:t>ipv6</a:t>
            </a:r>
            <a:r>
              <a:rPr lang="zh-CN" altLang="en-US" sz="2000"/>
              <a:t>与</a:t>
            </a:r>
            <a:r>
              <a:rPr lang="en-US" altLang="zh-CN" sz="2000"/>
              <a:t>ipv4</a:t>
            </a:r>
            <a:r>
              <a:rPr lang="zh-CN" altLang="en-US" sz="2000"/>
              <a:t>协议是互不兼容的两个网络层协议，</a:t>
            </a:r>
            <a:r>
              <a:rPr lang="en-US" altLang="zh-CN" sz="2000"/>
              <a:t>ipv6</a:t>
            </a:r>
            <a:r>
              <a:rPr lang="zh-CN" altLang="en-US" sz="2000"/>
              <a:t>是在</a:t>
            </a:r>
            <a:r>
              <a:rPr lang="en-US" altLang="zh-CN" sz="2000"/>
              <a:t>ipv4</a:t>
            </a:r>
            <a:r>
              <a:rPr lang="zh-CN" altLang="en-US" sz="2000"/>
              <a:t>的基础上的改进</a:t>
            </a:r>
          </a:p>
          <a:p>
            <a:endParaRPr lang="zh-CN" altLang="en-US" sz="2000"/>
          </a:p>
        </p:txBody>
      </p:sp>
      <p:pic>
        <p:nvPicPr>
          <p:cNvPr id="4" name="图片 3" descr="3"/>
          <p:cNvPicPr>
            <a:picLocks noChangeAspect="1"/>
          </p:cNvPicPr>
          <p:nvPr/>
        </p:nvPicPr>
        <p:blipFill>
          <a:blip r:embed="rId2"/>
          <a:stretch>
            <a:fillRect/>
          </a:stretch>
        </p:blipFill>
        <p:spPr>
          <a:xfrm>
            <a:off x="2113915" y="2168525"/>
            <a:ext cx="7964170" cy="4401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390"/>
            <a:ext cx="10515600" cy="1325563"/>
          </a:xfrm>
        </p:spPr>
        <p:txBody>
          <a:bodyPr/>
          <a:lstStyle/>
          <a:p>
            <a:r>
              <a:rPr lang="zh-CN" altLang="en-US"/>
              <a:t>路由器转发分组的过程</a:t>
            </a:r>
          </a:p>
        </p:txBody>
      </p:sp>
      <p:sp>
        <p:nvSpPr>
          <p:cNvPr id="3" name="内容占位符 2"/>
          <p:cNvSpPr>
            <a:spLocks noGrp="1"/>
          </p:cNvSpPr>
          <p:nvPr>
            <p:ph idx="1"/>
          </p:nvPr>
        </p:nvSpPr>
        <p:spPr>
          <a:xfrm>
            <a:off x="838200" y="1825625"/>
            <a:ext cx="3836035" cy="4254500"/>
          </a:xfrm>
        </p:spPr>
        <p:txBody>
          <a:bodyPr>
            <a:normAutofit/>
          </a:bodyPr>
          <a:lstStyle/>
          <a:p>
            <a:r>
              <a:rPr lang="en-US" altLang="zh-CN" sz="2000"/>
              <a:t>ipv4</a:t>
            </a:r>
            <a:r>
              <a:rPr lang="zh-CN" altLang="en-US" sz="2000"/>
              <a:t>：</a:t>
            </a:r>
          </a:p>
          <a:p>
            <a:r>
              <a:rPr lang="en-US" altLang="zh-CN" sz="2000"/>
              <a:t>1.</a:t>
            </a:r>
            <a:r>
              <a:rPr lang="zh-CN" altLang="en-US" sz="2000"/>
              <a:t>检验首部的校验和</a:t>
            </a:r>
          </a:p>
          <a:p>
            <a:r>
              <a:rPr lang="en-US" altLang="zh-CN" sz="2000"/>
              <a:t>2.</a:t>
            </a:r>
            <a:r>
              <a:rPr lang="zh-CN" altLang="en-US" sz="2000"/>
              <a:t>检查版本字段</a:t>
            </a:r>
          </a:p>
          <a:p>
            <a:r>
              <a:rPr lang="en-US" altLang="zh-CN" sz="2000"/>
              <a:t>3.</a:t>
            </a:r>
            <a:r>
              <a:rPr lang="zh-CN" altLang="en-US" sz="2000"/>
              <a:t>递减生存时间字段的值</a:t>
            </a:r>
          </a:p>
          <a:p>
            <a:r>
              <a:rPr lang="en-US" altLang="zh-CN" sz="2000"/>
              <a:t>4.</a:t>
            </a:r>
            <a:r>
              <a:rPr lang="zh-CN" altLang="en-US" sz="2000"/>
              <a:t>处理首部选项</a:t>
            </a:r>
          </a:p>
          <a:p>
            <a:r>
              <a:rPr lang="en-US" altLang="zh-CN" sz="2000"/>
              <a:t>5.</a:t>
            </a:r>
            <a:r>
              <a:rPr lang="zh-CN" altLang="en-US" sz="2000"/>
              <a:t>进行路由选择</a:t>
            </a:r>
          </a:p>
          <a:p>
            <a:r>
              <a:rPr lang="en-US" altLang="zh-CN" sz="2000"/>
              <a:t>6.</a:t>
            </a:r>
            <a:r>
              <a:rPr lang="zh-CN" altLang="en-US" sz="2000"/>
              <a:t>处理数据分段和拆分</a:t>
            </a:r>
          </a:p>
          <a:p>
            <a:r>
              <a:rPr lang="en-US" altLang="zh-CN" sz="2000"/>
              <a:t>7.</a:t>
            </a:r>
            <a:r>
              <a:rPr lang="zh-CN" altLang="en-US" sz="2000"/>
              <a:t>计算校验和</a:t>
            </a:r>
          </a:p>
          <a:p>
            <a:r>
              <a:rPr lang="en-US" altLang="zh-CN" sz="2000"/>
              <a:t>8.</a:t>
            </a:r>
            <a:r>
              <a:rPr lang="zh-CN" altLang="en-US" sz="2000"/>
              <a:t>转发分组</a:t>
            </a:r>
          </a:p>
        </p:txBody>
      </p:sp>
      <p:sp>
        <p:nvSpPr>
          <p:cNvPr id="4" name="内容占位符 2"/>
          <p:cNvSpPr>
            <a:spLocks noGrp="1"/>
          </p:cNvSpPr>
          <p:nvPr/>
        </p:nvSpPr>
        <p:spPr>
          <a:xfrm>
            <a:off x="7177405" y="1825625"/>
            <a:ext cx="3526155" cy="425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ipv6</a:t>
            </a:r>
            <a:r>
              <a:rPr lang="zh-CN" altLang="en-US" sz="2000"/>
              <a:t>：</a:t>
            </a:r>
          </a:p>
          <a:p>
            <a:r>
              <a:rPr lang="en-US" altLang="zh-CN" sz="2000"/>
              <a:t>1.</a:t>
            </a:r>
            <a:r>
              <a:rPr lang="zh-CN" sz="2000"/>
              <a:t>检查版本字段</a:t>
            </a:r>
          </a:p>
          <a:p>
            <a:r>
              <a:rPr lang="en-US" altLang="zh-CN" sz="2000"/>
              <a:t>2.</a:t>
            </a:r>
            <a:r>
              <a:rPr lang="zh-CN" altLang="en-US" sz="2000"/>
              <a:t>递减跳数限制字段的值</a:t>
            </a:r>
          </a:p>
          <a:p>
            <a:r>
              <a:rPr lang="en-US" altLang="zh-CN" sz="2000"/>
              <a:t>3.</a:t>
            </a:r>
            <a:r>
              <a:rPr lang="zh-CN" altLang="en-US" sz="2000"/>
              <a:t>检查下一首部字段的值</a:t>
            </a:r>
          </a:p>
          <a:p>
            <a:r>
              <a:rPr lang="en-US" altLang="zh-CN" sz="2000"/>
              <a:t>4.</a:t>
            </a:r>
            <a:r>
              <a:rPr lang="zh-CN" altLang="en-US" sz="2000"/>
              <a:t>进行路由选择</a:t>
            </a:r>
          </a:p>
          <a:p>
            <a:r>
              <a:rPr lang="en-US" altLang="zh-CN" sz="2000"/>
              <a:t>5.</a:t>
            </a:r>
            <a:r>
              <a:rPr lang="zh-CN" altLang="en-US" sz="2000"/>
              <a:t>处理有效荷载长度字段的值</a:t>
            </a:r>
          </a:p>
          <a:p>
            <a:r>
              <a:rPr lang="en-US" altLang="zh-CN" sz="2000"/>
              <a:t>6.</a:t>
            </a:r>
            <a:r>
              <a:rPr lang="zh-CN" altLang="en-US" sz="2000"/>
              <a:t>依据路由选择结果转发</a:t>
            </a:r>
            <a:r>
              <a:rPr lang="en-US" altLang="zh-CN" sz="2000"/>
              <a:t>IPv6</a:t>
            </a:r>
            <a:r>
              <a:rPr lang="zh-CN" altLang="en-US" sz="2000"/>
              <a:t>分组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1447</Words>
  <Application>Microsoft Office PowerPoint</Application>
  <PresentationFormat>宽屏</PresentationFormat>
  <Paragraphs>102</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Calibri</vt:lpstr>
      <vt:lpstr>Office 主题​​</vt:lpstr>
      <vt:lpstr>IPv6网络技术基础</vt:lpstr>
      <vt:lpstr>IPv6协议的主要内容</vt:lpstr>
      <vt:lpstr>IPv6协议的主要特征</vt:lpstr>
      <vt:lpstr>PowerPoint 演示文稿</vt:lpstr>
      <vt:lpstr>Ipv6协议数据单元</vt:lpstr>
      <vt:lpstr>IPv6分组各部分的组成</vt:lpstr>
      <vt:lpstr>具有多个可选扩展首部的IPv6分组的一般格式</vt:lpstr>
      <vt:lpstr>ipv6协议首部与ipv4协议首部比较</vt:lpstr>
      <vt:lpstr>路由器转发分组的过程</vt:lpstr>
      <vt:lpstr>ipv6协议首部与ipv4协议首部区别总结</vt:lpstr>
      <vt:lpstr>ipv6扩展首部概述与优势</vt:lpstr>
      <vt:lpstr>ipv6分组中的扩展首部的链接</vt:lpstr>
      <vt:lpstr>IPv6协议中定义的6种扩展首部</vt:lpstr>
      <vt:lpstr>逐跳选项扩展首部</vt:lpstr>
      <vt:lpstr>超大有效荷载选项</vt:lpstr>
      <vt:lpstr>路由警告选项</vt:lpstr>
      <vt:lpstr>路由扩展首部</vt:lpstr>
      <vt:lpstr>路由类型为0的路由扩展首部为例</vt:lpstr>
      <vt:lpstr>路由类型为0的路由扩展首部的操作过程</vt:lpstr>
      <vt:lpstr>分段扩展首部</vt:lpstr>
      <vt:lpstr>一个ipv6原始分组的分段过程</vt:lpstr>
      <vt:lpstr>身份认证扩展首部</vt:lpstr>
      <vt:lpstr>身份认证扩展首部有两种操作方式：传输模式，隧道模式</vt:lpstr>
      <vt:lpstr>封装安全荷载扩展首部</vt:lpstr>
      <vt:lpstr>目的选项扩展首部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IPv6网络技术基础</dc:title>
  <dc:creator>Dell</dc:creator>
  <cp:lastModifiedBy>Dell</cp:lastModifiedBy>
  <cp:revision>66</cp:revision>
  <dcterms:created xsi:type="dcterms:W3CDTF">2020-06-11T09:53:00Z</dcterms:created>
  <dcterms:modified xsi:type="dcterms:W3CDTF">2020-06-12T03:20:49Z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