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51CA-186C-4FB6-ADE4-1E89942124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3F4C49-9C99-40BC-AE12-F1DFCB706A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F8F1F4-B666-4768-B003-7E409D32D063}"/>
              </a:ext>
            </a:extLst>
          </p:cNvPr>
          <p:cNvSpPr>
            <a:spLocks noGrp="1"/>
          </p:cNvSpPr>
          <p:nvPr>
            <p:ph type="dt" sz="half" idx="10"/>
          </p:nvPr>
        </p:nvSpPr>
        <p:spPr/>
        <p:txBody>
          <a:bodyPr/>
          <a:lstStyle/>
          <a:p>
            <a:fld id="{7AAF7293-3F60-4901-9B2B-C9DDE64D2B28}" type="datetimeFigureOut">
              <a:rPr lang="en-US" smtClean="0"/>
              <a:t>9/1/2020</a:t>
            </a:fld>
            <a:endParaRPr lang="en-US"/>
          </a:p>
        </p:txBody>
      </p:sp>
      <p:sp>
        <p:nvSpPr>
          <p:cNvPr id="5" name="Footer Placeholder 4">
            <a:extLst>
              <a:ext uri="{FF2B5EF4-FFF2-40B4-BE49-F238E27FC236}">
                <a16:creationId xmlns:a16="http://schemas.microsoft.com/office/drawing/2014/main" id="{12687B3D-A20B-467B-A7CA-41071C87E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77EA5-049F-41B6-8332-CA9FD0FEC2D8}"/>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2457690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BD97-71D6-48BB-BF72-932E902CB8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7116B5-9989-4C56-A0C4-016A068DD5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E00E13-A5A1-4BE2-A0DB-BFD2EAA64FF0}"/>
              </a:ext>
            </a:extLst>
          </p:cNvPr>
          <p:cNvSpPr>
            <a:spLocks noGrp="1"/>
          </p:cNvSpPr>
          <p:nvPr>
            <p:ph type="dt" sz="half" idx="10"/>
          </p:nvPr>
        </p:nvSpPr>
        <p:spPr/>
        <p:txBody>
          <a:bodyPr/>
          <a:lstStyle/>
          <a:p>
            <a:fld id="{7AAF7293-3F60-4901-9B2B-C9DDE64D2B28}" type="datetimeFigureOut">
              <a:rPr lang="en-US" smtClean="0"/>
              <a:t>9/1/2020</a:t>
            </a:fld>
            <a:endParaRPr lang="en-US"/>
          </a:p>
        </p:txBody>
      </p:sp>
      <p:sp>
        <p:nvSpPr>
          <p:cNvPr id="5" name="Footer Placeholder 4">
            <a:extLst>
              <a:ext uri="{FF2B5EF4-FFF2-40B4-BE49-F238E27FC236}">
                <a16:creationId xmlns:a16="http://schemas.microsoft.com/office/drawing/2014/main" id="{F44B6C2D-3EDD-48A7-83E8-87417356B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7E1F3-99F5-4A8D-B97F-31EB622D4C18}"/>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934730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7AEBC0-39BF-4E5D-9789-1977D80498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796188-4FFC-4F80-8BCA-02911F7247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45149-BAF2-4D94-913C-1077B3384C97}"/>
              </a:ext>
            </a:extLst>
          </p:cNvPr>
          <p:cNvSpPr>
            <a:spLocks noGrp="1"/>
          </p:cNvSpPr>
          <p:nvPr>
            <p:ph type="dt" sz="half" idx="10"/>
          </p:nvPr>
        </p:nvSpPr>
        <p:spPr/>
        <p:txBody>
          <a:bodyPr/>
          <a:lstStyle/>
          <a:p>
            <a:fld id="{7AAF7293-3F60-4901-9B2B-C9DDE64D2B28}" type="datetimeFigureOut">
              <a:rPr lang="en-US" smtClean="0"/>
              <a:t>9/1/2020</a:t>
            </a:fld>
            <a:endParaRPr lang="en-US"/>
          </a:p>
        </p:txBody>
      </p:sp>
      <p:sp>
        <p:nvSpPr>
          <p:cNvPr id="5" name="Footer Placeholder 4">
            <a:extLst>
              <a:ext uri="{FF2B5EF4-FFF2-40B4-BE49-F238E27FC236}">
                <a16:creationId xmlns:a16="http://schemas.microsoft.com/office/drawing/2014/main" id="{A7A72C10-84F7-44D1-B0FD-6667ADF75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C10AB-2F49-471C-8B9E-97D598C04CFD}"/>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385235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9378-A198-4362-AB7D-AE3171D164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E05A1E-B613-43F8-9718-B9E39669BC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73FB5-8605-41D6-AB10-F4D8E3AC254B}"/>
              </a:ext>
            </a:extLst>
          </p:cNvPr>
          <p:cNvSpPr>
            <a:spLocks noGrp="1"/>
          </p:cNvSpPr>
          <p:nvPr>
            <p:ph type="dt" sz="half" idx="10"/>
          </p:nvPr>
        </p:nvSpPr>
        <p:spPr/>
        <p:txBody>
          <a:bodyPr/>
          <a:lstStyle/>
          <a:p>
            <a:fld id="{7AAF7293-3F60-4901-9B2B-C9DDE64D2B28}" type="datetimeFigureOut">
              <a:rPr lang="en-US" smtClean="0"/>
              <a:t>9/1/2020</a:t>
            </a:fld>
            <a:endParaRPr lang="en-US"/>
          </a:p>
        </p:txBody>
      </p:sp>
      <p:sp>
        <p:nvSpPr>
          <p:cNvPr id="5" name="Footer Placeholder 4">
            <a:extLst>
              <a:ext uri="{FF2B5EF4-FFF2-40B4-BE49-F238E27FC236}">
                <a16:creationId xmlns:a16="http://schemas.microsoft.com/office/drawing/2014/main" id="{83AA6B7A-82BA-48B9-AB94-071C50BFC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7E7D8-AB17-41FD-A1B7-C1CAC1499AE4}"/>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174614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2F2B-DC01-4F29-8DD8-D684A37043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084C0-2D72-4EED-BF1A-FB82FC7D2C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6C45C-FCAE-4F0B-8D81-6F1813F85553}"/>
              </a:ext>
            </a:extLst>
          </p:cNvPr>
          <p:cNvSpPr>
            <a:spLocks noGrp="1"/>
          </p:cNvSpPr>
          <p:nvPr>
            <p:ph type="dt" sz="half" idx="10"/>
          </p:nvPr>
        </p:nvSpPr>
        <p:spPr/>
        <p:txBody>
          <a:bodyPr/>
          <a:lstStyle/>
          <a:p>
            <a:fld id="{7AAF7293-3F60-4901-9B2B-C9DDE64D2B28}" type="datetimeFigureOut">
              <a:rPr lang="en-US" smtClean="0"/>
              <a:t>9/1/2020</a:t>
            </a:fld>
            <a:endParaRPr lang="en-US"/>
          </a:p>
        </p:txBody>
      </p:sp>
      <p:sp>
        <p:nvSpPr>
          <p:cNvPr id="5" name="Footer Placeholder 4">
            <a:extLst>
              <a:ext uri="{FF2B5EF4-FFF2-40B4-BE49-F238E27FC236}">
                <a16:creationId xmlns:a16="http://schemas.microsoft.com/office/drawing/2014/main" id="{85507FB3-FC16-4A19-B80E-9516E3AAC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58787-92AB-4402-94A4-805B9F5932FB}"/>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343640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C576-68D0-444E-8E19-683ED904F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AF6A4F-6D35-4041-9BE4-702E89B49F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5A8E89-DA17-4239-BD9E-7F63C893FE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488422-CC7C-4864-B170-C5CBD6C94886}"/>
              </a:ext>
            </a:extLst>
          </p:cNvPr>
          <p:cNvSpPr>
            <a:spLocks noGrp="1"/>
          </p:cNvSpPr>
          <p:nvPr>
            <p:ph type="dt" sz="half" idx="10"/>
          </p:nvPr>
        </p:nvSpPr>
        <p:spPr/>
        <p:txBody>
          <a:bodyPr/>
          <a:lstStyle/>
          <a:p>
            <a:fld id="{7AAF7293-3F60-4901-9B2B-C9DDE64D2B28}" type="datetimeFigureOut">
              <a:rPr lang="en-US" smtClean="0"/>
              <a:t>9/1/2020</a:t>
            </a:fld>
            <a:endParaRPr lang="en-US"/>
          </a:p>
        </p:txBody>
      </p:sp>
      <p:sp>
        <p:nvSpPr>
          <p:cNvPr id="6" name="Footer Placeholder 5">
            <a:extLst>
              <a:ext uri="{FF2B5EF4-FFF2-40B4-BE49-F238E27FC236}">
                <a16:creationId xmlns:a16="http://schemas.microsoft.com/office/drawing/2014/main" id="{50ABE083-BA72-4A78-AC4F-0C5DF1594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7C8A5-2956-47CD-B27C-215136B80715}"/>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299941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8F08-4130-447F-888D-94C28A8606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DD0F67-015B-463D-A4F4-CA3373358E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AD3D12-5370-4D0A-8D45-D9926406C2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10BF35-9D98-497A-ADB0-604D9CFFB8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91BCD9-554E-40F8-8C9C-F1F0CF0824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D0A7EB-E2AF-4650-BA3F-5E99CF7DF07D}"/>
              </a:ext>
            </a:extLst>
          </p:cNvPr>
          <p:cNvSpPr>
            <a:spLocks noGrp="1"/>
          </p:cNvSpPr>
          <p:nvPr>
            <p:ph type="dt" sz="half" idx="10"/>
          </p:nvPr>
        </p:nvSpPr>
        <p:spPr/>
        <p:txBody>
          <a:bodyPr/>
          <a:lstStyle/>
          <a:p>
            <a:fld id="{7AAF7293-3F60-4901-9B2B-C9DDE64D2B28}" type="datetimeFigureOut">
              <a:rPr lang="en-US" smtClean="0"/>
              <a:t>9/1/2020</a:t>
            </a:fld>
            <a:endParaRPr lang="en-US"/>
          </a:p>
        </p:txBody>
      </p:sp>
      <p:sp>
        <p:nvSpPr>
          <p:cNvPr id="8" name="Footer Placeholder 7">
            <a:extLst>
              <a:ext uri="{FF2B5EF4-FFF2-40B4-BE49-F238E27FC236}">
                <a16:creationId xmlns:a16="http://schemas.microsoft.com/office/drawing/2014/main" id="{E02331CC-8724-42CE-B8E0-830B32E961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A3A0A-6FCA-430B-9165-8A3CE395B891}"/>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194898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0807-F0FD-41F8-B286-5C4531B35C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62179E-1667-40C4-A909-12D8DC7B8906}"/>
              </a:ext>
            </a:extLst>
          </p:cNvPr>
          <p:cNvSpPr>
            <a:spLocks noGrp="1"/>
          </p:cNvSpPr>
          <p:nvPr>
            <p:ph type="dt" sz="half" idx="10"/>
          </p:nvPr>
        </p:nvSpPr>
        <p:spPr/>
        <p:txBody>
          <a:bodyPr/>
          <a:lstStyle/>
          <a:p>
            <a:fld id="{7AAF7293-3F60-4901-9B2B-C9DDE64D2B28}" type="datetimeFigureOut">
              <a:rPr lang="en-US" smtClean="0"/>
              <a:t>9/1/2020</a:t>
            </a:fld>
            <a:endParaRPr lang="en-US"/>
          </a:p>
        </p:txBody>
      </p:sp>
      <p:sp>
        <p:nvSpPr>
          <p:cNvPr id="4" name="Footer Placeholder 3">
            <a:extLst>
              <a:ext uri="{FF2B5EF4-FFF2-40B4-BE49-F238E27FC236}">
                <a16:creationId xmlns:a16="http://schemas.microsoft.com/office/drawing/2014/main" id="{D4711053-BF23-4537-BA23-A508EA743D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36D501-A1BD-4704-A3E4-3B0EEB7DB63C}"/>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164486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4236B-47A9-4906-B029-AA65E2B7E920}"/>
              </a:ext>
            </a:extLst>
          </p:cNvPr>
          <p:cNvSpPr>
            <a:spLocks noGrp="1"/>
          </p:cNvSpPr>
          <p:nvPr>
            <p:ph type="dt" sz="half" idx="10"/>
          </p:nvPr>
        </p:nvSpPr>
        <p:spPr/>
        <p:txBody>
          <a:bodyPr/>
          <a:lstStyle/>
          <a:p>
            <a:fld id="{7AAF7293-3F60-4901-9B2B-C9DDE64D2B28}" type="datetimeFigureOut">
              <a:rPr lang="en-US" smtClean="0"/>
              <a:t>9/1/2020</a:t>
            </a:fld>
            <a:endParaRPr lang="en-US"/>
          </a:p>
        </p:txBody>
      </p:sp>
      <p:sp>
        <p:nvSpPr>
          <p:cNvPr id="3" name="Footer Placeholder 2">
            <a:extLst>
              <a:ext uri="{FF2B5EF4-FFF2-40B4-BE49-F238E27FC236}">
                <a16:creationId xmlns:a16="http://schemas.microsoft.com/office/drawing/2014/main" id="{7CEF5D3E-8ED0-4378-B197-661F12260E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A0D0E0-E013-4822-89E4-8F6EE62ED719}"/>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2067058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1B20-9BA6-4E0C-8C32-0FA0F79FB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4A2C13-4A09-4CAB-AA9C-B447005FC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AF7C8B-4BBC-43B9-89E6-73D317186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A48A92-B14D-40C1-A7C4-F3FBC140C585}"/>
              </a:ext>
            </a:extLst>
          </p:cNvPr>
          <p:cNvSpPr>
            <a:spLocks noGrp="1"/>
          </p:cNvSpPr>
          <p:nvPr>
            <p:ph type="dt" sz="half" idx="10"/>
          </p:nvPr>
        </p:nvSpPr>
        <p:spPr/>
        <p:txBody>
          <a:bodyPr/>
          <a:lstStyle/>
          <a:p>
            <a:fld id="{7AAF7293-3F60-4901-9B2B-C9DDE64D2B28}" type="datetimeFigureOut">
              <a:rPr lang="en-US" smtClean="0"/>
              <a:t>9/1/2020</a:t>
            </a:fld>
            <a:endParaRPr lang="en-US"/>
          </a:p>
        </p:txBody>
      </p:sp>
      <p:sp>
        <p:nvSpPr>
          <p:cNvPr id="6" name="Footer Placeholder 5">
            <a:extLst>
              <a:ext uri="{FF2B5EF4-FFF2-40B4-BE49-F238E27FC236}">
                <a16:creationId xmlns:a16="http://schemas.microsoft.com/office/drawing/2014/main" id="{62F7FBC1-CB62-4819-8747-EDCCAC7F3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C872A-1271-4DF3-B22B-8AB2AD3D03BB}"/>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220091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289E-9463-45C2-8AAB-B3F72729A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5EF054-D4B9-46B2-89FD-011F23503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C2493F-2ED7-438D-A34B-186F40753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ACC54-1238-4926-9CCC-45B14C773F52}"/>
              </a:ext>
            </a:extLst>
          </p:cNvPr>
          <p:cNvSpPr>
            <a:spLocks noGrp="1"/>
          </p:cNvSpPr>
          <p:nvPr>
            <p:ph type="dt" sz="half" idx="10"/>
          </p:nvPr>
        </p:nvSpPr>
        <p:spPr/>
        <p:txBody>
          <a:bodyPr/>
          <a:lstStyle/>
          <a:p>
            <a:fld id="{7AAF7293-3F60-4901-9B2B-C9DDE64D2B28}" type="datetimeFigureOut">
              <a:rPr lang="en-US" smtClean="0"/>
              <a:t>9/1/2020</a:t>
            </a:fld>
            <a:endParaRPr lang="en-US"/>
          </a:p>
        </p:txBody>
      </p:sp>
      <p:sp>
        <p:nvSpPr>
          <p:cNvPr id="6" name="Footer Placeholder 5">
            <a:extLst>
              <a:ext uri="{FF2B5EF4-FFF2-40B4-BE49-F238E27FC236}">
                <a16:creationId xmlns:a16="http://schemas.microsoft.com/office/drawing/2014/main" id="{F48CF5AC-27FF-4CE9-AC26-106F82C4B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17D1C-0AB7-4522-BD3C-579BF4DD5B11}"/>
              </a:ext>
            </a:extLst>
          </p:cNvPr>
          <p:cNvSpPr>
            <a:spLocks noGrp="1"/>
          </p:cNvSpPr>
          <p:nvPr>
            <p:ph type="sldNum" sz="quarter" idx="12"/>
          </p:nvPr>
        </p:nvSpPr>
        <p:spPr/>
        <p:txBody>
          <a:bodyPr/>
          <a:lstStyle/>
          <a:p>
            <a:fld id="{CCBD76D1-7201-4AD1-A73A-E86F747D371F}" type="slidenum">
              <a:rPr lang="en-US" smtClean="0"/>
              <a:t>‹#›</a:t>
            </a:fld>
            <a:endParaRPr lang="en-US"/>
          </a:p>
        </p:txBody>
      </p:sp>
    </p:spTree>
    <p:extLst>
      <p:ext uri="{BB962C8B-B14F-4D97-AF65-F5344CB8AC3E}">
        <p14:creationId xmlns:p14="http://schemas.microsoft.com/office/powerpoint/2010/main" val="234124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2E94C-1B91-43D4-B978-64ACBB6D3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A09C96-5456-4AC4-8460-89E9E13F2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0A5D3-7F9B-4D40-B354-6482DBE60B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F7293-3F60-4901-9B2B-C9DDE64D2B28}" type="datetimeFigureOut">
              <a:rPr lang="en-US" smtClean="0"/>
              <a:t>9/1/2020</a:t>
            </a:fld>
            <a:endParaRPr lang="en-US"/>
          </a:p>
        </p:txBody>
      </p:sp>
      <p:sp>
        <p:nvSpPr>
          <p:cNvPr id="5" name="Footer Placeholder 4">
            <a:extLst>
              <a:ext uri="{FF2B5EF4-FFF2-40B4-BE49-F238E27FC236}">
                <a16:creationId xmlns:a16="http://schemas.microsoft.com/office/drawing/2014/main" id="{0BF51DB7-F4A0-4165-818D-ABED6C3B2A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D1FA61-618C-450C-9D7B-9D74D402B7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D76D1-7201-4AD1-A73A-E86F747D371F}" type="slidenum">
              <a:rPr lang="en-US" smtClean="0"/>
              <a:t>‹#›</a:t>
            </a:fld>
            <a:endParaRPr lang="en-US"/>
          </a:p>
        </p:txBody>
      </p:sp>
    </p:spTree>
    <p:extLst>
      <p:ext uri="{BB962C8B-B14F-4D97-AF65-F5344CB8AC3E}">
        <p14:creationId xmlns:p14="http://schemas.microsoft.com/office/powerpoint/2010/main" val="2862909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reetu20202/FloorPlanObjectDetectio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htrieu/darkflo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ADC896-2370-477E-B8C3-5932D8A4B1EA}"/>
              </a:ext>
            </a:extLst>
          </p:cNvPr>
          <p:cNvPicPr>
            <a:picLocks noChangeAspect="1"/>
          </p:cNvPicPr>
          <p:nvPr/>
        </p:nvPicPr>
        <p:blipFill rotWithShape="1">
          <a:blip r:embed="rId2"/>
          <a:srcRect l="10707" r="1" b="9091"/>
          <a:stretch/>
        </p:blipFill>
        <p:spPr>
          <a:xfrm>
            <a:off x="20" y="10"/>
            <a:ext cx="12191980" cy="6857990"/>
          </a:xfrm>
          <a:prstGeom prst="rect">
            <a:avLst/>
          </a:prstGeom>
        </p:spPr>
      </p:pic>
      <p:sp>
        <p:nvSpPr>
          <p:cNvPr id="28" name="Freeform: Shape 16">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141"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CC52374-3EB5-4FA1-BC0E-FF9C2100B70D}"/>
              </a:ext>
            </a:extLst>
          </p:cNvPr>
          <p:cNvSpPr txBox="1"/>
          <p:nvPr/>
        </p:nvSpPr>
        <p:spPr>
          <a:xfrm>
            <a:off x="6960093" y="1340528"/>
            <a:ext cx="4723580" cy="3187930"/>
          </a:xfrm>
          <a:prstGeom prst="rect">
            <a:avLst/>
          </a:prstGeom>
        </p:spPr>
        <p:txBody>
          <a:bodyPr vert="horz" lIns="91440" tIns="45720" rIns="91440" bIns="45720" rtlCol="0" anchor="t">
            <a:normAutofit/>
          </a:bodyPr>
          <a:lstStyle/>
          <a:p>
            <a:pPr>
              <a:lnSpc>
                <a:spcPct val="90000"/>
              </a:lnSpc>
              <a:spcAft>
                <a:spcPts val="600"/>
              </a:spcAft>
            </a:pPr>
            <a:r>
              <a:rPr lang="en-US" sz="3600" b="1" dirty="0"/>
              <a:t>Image Processing and Object detection:</a:t>
            </a:r>
          </a:p>
          <a:p>
            <a:pPr>
              <a:lnSpc>
                <a:spcPct val="90000"/>
              </a:lnSpc>
              <a:spcAft>
                <a:spcPts val="600"/>
              </a:spcAft>
            </a:pPr>
            <a:endParaRPr lang="en-US" sz="3600" b="1" dirty="0"/>
          </a:p>
          <a:p>
            <a:pPr>
              <a:lnSpc>
                <a:spcPct val="90000"/>
              </a:lnSpc>
              <a:spcAft>
                <a:spcPts val="600"/>
              </a:spcAft>
            </a:pPr>
            <a:endParaRPr lang="en-US" sz="3600" b="1" dirty="0"/>
          </a:p>
          <a:p>
            <a:pPr algn="r">
              <a:lnSpc>
                <a:spcPct val="90000"/>
              </a:lnSpc>
              <a:spcAft>
                <a:spcPts val="600"/>
              </a:spcAft>
            </a:pPr>
            <a:r>
              <a:rPr lang="en-US" sz="3600" b="1" dirty="0"/>
              <a:t>: Reetu Singh</a:t>
            </a:r>
          </a:p>
        </p:txBody>
      </p:sp>
    </p:spTree>
    <p:extLst>
      <p:ext uri="{BB962C8B-B14F-4D97-AF65-F5344CB8AC3E}">
        <p14:creationId xmlns:p14="http://schemas.microsoft.com/office/powerpoint/2010/main" val="327347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018D43-CB42-42F6-A0DF-F688DBB8E102}"/>
              </a:ext>
            </a:extLst>
          </p:cNvPr>
          <p:cNvSpPr>
            <a:spLocks noGrp="1"/>
          </p:cNvSpPr>
          <p:nvPr>
            <p:ph type="title"/>
          </p:nvPr>
        </p:nvSpPr>
        <p:spPr>
          <a:xfrm>
            <a:off x="804672" y="640263"/>
            <a:ext cx="5221266" cy="1344975"/>
          </a:xfrm>
        </p:spPr>
        <p:txBody>
          <a:bodyPr>
            <a:normAutofit/>
          </a:bodyPr>
          <a:lstStyle/>
          <a:p>
            <a:r>
              <a:rPr lang="en-US" sz="4000" dirty="0"/>
              <a:t>Q1. Wall Measurement</a:t>
            </a:r>
          </a:p>
        </p:txBody>
      </p:sp>
      <p:sp>
        <p:nvSpPr>
          <p:cNvPr id="3" name="Content Placeholder 2">
            <a:extLst>
              <a:ext uri="{FF2B5EF4-FFF2-40B4-BE49-F238E27FC236}">
                <a16:creationId xmlns:a16="http://schemas.microsoft.com/office/drawing/2014/main" id="{EC882314-B5A1-4715-B9E4-D28587C5DCD7}"/>
              </a:ext>
            </a:extLst>
          </p:cNvPr>
          <p:cNvSpPr>
            <a:spLocks noGrp="1"/>
          </p:cNvSpPr>
          <p:nvPr>
            <p:ph idx="1"/>
          </p:nvPr>
        </p:nvSpPr>
        <p:spPr>
          <a:xfrm>
            <a:off x="804672" y="2121763"/>
            <a:ext cx="5235490" cy="3773010"/>
          </a:xfrm>
        </p:spPr>
        <p:txBody>
          <a:bodyPr>
            <a:normAutofit fontScale="85000" lnSpcReduction="10000"/>
          </a:bodyPr>
          <a:lstStyle/>
          <a:p>
            <a:pPr marL="0" indent="0">
              <a:buNone/>
            </a:pPr>
            <a:r>
              <a:rPr lang="en-US" sz="1700" dirty="0"/>
              <a:t>Given a floor plan: export the length of all the walls in a CSV.  The above given figure is just an example figure, you can choose any floor plan.</a:t>
            </a:r>
          </a:p>
          <a:p>
            <a:pPr>
              <a:buFont typeface="Wingdings" panose="05000000000000000000" pitchFamily="2" charset="2"/>
              <a:buChar char="ü"/>
            </a:pPr>
            <a:r>
              <a:rPr lang="en-US" sz="1700" dirty="0"/>
              <a:t>Ans: </a:t>
            </a:r>
          </a:p>
          <a:p>
            <a:pPr lvl="1">
              <a:buFont typeface="Wingdings" panose="05000000000000000000" pitchFamily="2" charset="2"/>
              <a:buChar char="ü"/>
            </a:pPr>
            <a:r>
              <a:rPr lang="en-US" sz="1700" dirty="0"/>
              <a:t>In absence of details, assumptions were made. In the given floorplan design, solid lines in black are seen. Length of these solid lines are calculated.</a:t>
            </a:r>
          </a:p>
          <a:p>
            <a:pPr lvl="1">
              <a:buFont typeface="Wingdings" panose="05000000000000000000" pitchFamily="2" charset="2"/>
              <a:buChar char="ü"/>
            </a:pPr>
            <a:r>
              <a:rPr lang="en-US" sz="1700" dirty="0"/>
              <a:t>The solution is developed on Python, using mainly </a:t>
            </a:r>
            <a:r>
              <a:rPr lang="en-US" sz="1700" dirty="0" err="1"/>
              <a:t>Opencv</a:t>
            </a:r>
            <a:r>
              <a:rPr lang="en-US" sz="1700" dirty="0"/>
              <a:t>, </a:t>
            </a:r>
            <a:r>
              <a:rPr lang="en-US" sz="1700" dirty="0" err="1"/>
              <a:t>Numpy</a:t>
            </a:r>
            <a:r>
              <a:rPr lang="en-US" sz="1700" dirty="0"/>
              <a:t> and csv Library.</a:t>
            </a:r>
          </a:p>
          <a:p>
            <a:pPr lvl="1">
              <a:buFont typeface="Wingdings" panose="05000000000000000000" pitchFamily="2" charset="2"/>
              <a:buChar char="ü"/>
            </a:pPr>
            <a:r>
              <a:rPr lang="en-US" sz="1700" dirty="0"/>
              <a:t>To make the measurement, contour methods are used and imported to csv file.</a:t>
            </a:r>
          </a:p>
          <a:p>
            <a:pPr lvl="1">
              <a:buFont typeface="Wingdings" panose="05000000000000000000" pitchFamily="2" charset="2"/>
              <a:buChar char="ü"/>
            </a:pPr>
            <a:r>
              <a:rPr lang="en-US" sz="1700" dirty="0"/>
              <a:t>Using OPENCV ‘ arclength’ function, perimeter is calculated. </a:t>
            </a:r>
          </a:p>
          <a:p>
            <a:pPr lvl="1">
              <a:buFont typeface="Wingdings" panose="05000000000000000000" pitchFamily="2" charset="2"/>
              <a:buChar char="ü"/>
            </a:pPr>
            <a:r>
              <a:rPr lang="en-US" sz="1700" dirty="0"/>
              <a:t>Length is approximated to be half of the perimeter, though only perimeter is exported to csv, however in the image. Walls are Labelled with Length and areas , as well.</a:t>
            </a:r>
          </a:p>
          <a:p>
            <a:pPr lvl="1">
              <a:buFont typeface="Wingdings" panose="05000000000000000000" pitchFamily="2" charset="2"/>
              <a:buChar char="ü"/>
            </a:pPr>
            <a:r>
              <a:rPr lang="en-US" sz="1700" dirty="0"/>
              <a:t>Find all the material posted herein </a:t>
            </a:r>
            <a:r>
              <a:rPr lang="en-US" sz="1700" dirty="0">
                <a:hlinkClick r:id="rId2"/>
              </a:rPr>
              <a:t>https://github.com/reetu20202/FloorPlanObjectDetection</a:t>
            </a:r>
            <a:r>
              <a:rPr lang="en-US" sz="1700" dirty="0"/>
              <a:t> </a:t>
            </a:r>
          </a:p>
        </p:txBody>
      </p:sp>
      <p:pic>
        <p:nvPicPr>
          <p:cNvPr id="18" name="Picture 17">
            <a:extLst>
              <a:ext uri="{FF2B5EF4-FFF2-40B4-BE49-F238E27FC236}">
                <a16:creationId xmlns:a16="http://schemas.microsoft.com/office/drawing/2014/main" id="{9408BFE1-51C2-4D13-9C9D-0AC691B52A9A}"/>
              </a:ext>
            </a:extLst>
          </p:cNvPr>
          <p:cNvPicPr>
            <a:picLocks noChangeAspect="1"/>
          </p:cNvPicPr>
          <p:nvPr/>
        </p:nvPicPr>
        <p:blipFill>
          <a:blip r:embed="rId3"/>
          <a:stretch>
            <a:fillRect/>
          </a:stretch>
        </p:blipFill>
        <p:spPr>
          <a:xfrm>
            <a:off x="6619069" y="69851"/>
            <a:ext cx="5411006" cy="3753602"/>
          </a:xfrm>
          <a:prstGeom prst="rect">
            <a:avLst/>
          </a:prstGeom>
          <a:ln>
            <a:solidFill>
              <a:schemeClr val="accent1"/>
            </a:solidFill>
          </a:ln>
        </p:spPr>
      </p:pic>
      <p:pic>
        <p:nvPicPr>
          <p:cNvPr id="4" name="Picture 3">
            <a:extLst>
              <a:ext uri="{FF2B5EF4-FFF2-40B4-BE49-F238E27FC236}">
                <a16:creationId xmlns:a16="http://schemas.microsoft.com/office/drawing/2014/main" id="{29FD7F3F-2DCD-44CC-814E-2FF0956C1BD4}"/>
              </a:ext>
            </a:extLst>
          </p:cNvPr>
          <p:cNvPicPr>
            <a:picLocks noChangeAspect="1"/>
          </p:cNvPicPr>
          <p:nvPr/>
        </p:nvPicPr>
        <p:blipFill>
          <a:blip r:embed="rId4"/>
          <a:stretch>
            <a:fillRect/>
          </a:stretch>
        </p:blipFill>
        <p:spPr>
          <a:xfrm>
            <a:off x="6576398" y="3893304"/>
            <a:ext cx="5453677" cy="2894845"/>
          </a:xfrm>
          <a:prstGeom prst="rect">
            <a:avLst/>
          </a:prstGeom>
          <a:ln>
            <a:solidFill>
              <a:schemeClr val="accent1"/>
            </a:solidFill>
          </a:ln>
        </p:spPr>
      </p:pic>
    </p:spTree>
    <p:extLst>
      <p:ext uri="{BB962C8B-B14F-4D97-AF65-F5344CB8AC3E}">
        <p14:creationId xmlns:p14="http://schemas.microsoft.com/office/powerpoint/2010/main" val="39596370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2E6A3D">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52A990-8817-4625-ABED-E43A8FA21FCA}"/>
              </a:ext>
            </a:extLst>
          </p:cNvPr>
          <p:cNvSpPr>
            <a:spLocks noGrp="1"/>
          </p:cNvSpPr>
          <p:nvPr>
            <p:ph type="title"/>
          </p:nvPr>
        </p:nvSpPr>
        <p:spPr>
          <a:xfrm>
            <a:off x="524256" y="491260"/>
            <a:ext cx="6594189" cy="1625210"/>
          </a:xfrm>
        </p:spPr>
        <p:txBody>
          <a:bodyPr vert="horz" lIns="91440" tIns="45720" rIns="91440" bIns="45720" rtlCol="0">
            <a:normAutofit/>
          </a:bodyPr>
          <a:lstStyle/>
          <a:p>
            <a:r>
              <a:rPr lang="en-US" sz="3100" kern="1200" dirty="0">
                <a:solidFill>
                  <a:srgbClr val="FFFFFF"/>
                </a:solidFill>
                <a:latin typeface="+mj-lt"/>
                <a:ea typeface="+mj-ea"/>
                <a:cs typeface="+mj-cs"/>
              </a:rPr>
              <a:t>Q1. Wall Measurements </a:t>
            </a:r>
          </a:p>
        </p:txBody>
      </p:sp>
      <p:pic>
        <p:nvPicPr>
          <p:cNvPr id="10" name="Content Placeholder 7">
            <a:extLst>
              <a:ext uri="{FF2B5EF4-FFF2-40B4-BE49-F238E27FC236}">
                <a16:creationId xmlns:a16="http://schemas.microsoft.com/office/drawing/2014/main" id="{0155EDE9-4FCE-4D27-811E-CFD7795CE2A4}"/>
              </a:ext>
            </a:extLst>
          </p:cNvPr>
          <p:cNvPicPr>
            <a:picLocks noChangeAspect="1"/>
          </p:cNvPicPr>
          <p:nvPr/>
        </p:nvPicPr>
        <p:blipFill rotWithShape="1">
          <a:blip r:embed="rId2"/>
          <a:srcRect t="2021" r="1" b="1"/>
          <a:stretch/>
        </p:blipFill>
        <p:spPr>
          <a:xfrm>
            <a:off x="327547" y="2454903"/>
            <a:ext cx="7058306" cy="4080254"/>
          </a:xfrm>
          <a:prstGeom prst="rect">
            <a:avLst/>
          </a:prstGeom>
        </p:spPr>
      </p:pic>
      <p:sp>
        <p:nvSpPr>
          <p:cNvPr id="36" name="Rectangle 3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2731074A-8493-4140-B0B3-C5CE19CCDB07}"/>
              </a:ext>
            </a:extLst>
          </p:cNvPr>
          <p:cNvSpPr>
            <a:spLocks noGrp="1"/>
          </p:cNvSpPr>
          <p:nvPr>
            <p:ph idx="1"/>
          </p:nvPr>
        </p:nvSpPr>
        <p:spPr>
          <a:xfrm>
            <a:off x="7556975" y="917725"/>
            <a:ext cx="4187350" cy="5435450"/>
          </a:xfrm>
        </p:spPr>
        <p:txBody>
          <a:bodyPr vert="horz" lIns="91440" tIns="45720" rIns="91440" bIns="45720" rtlCol="0" anchor="ctr">
            <a:normAutofit lnSpcReduction="10000"/>
          </a:bodyPr>
          <a:lstStyle/>
          <a:p>
            <a:pPr marL="457200" lvl="1" indent="0">
              <a:buNone/>
            </a:pPr>
            <a:endParaRPr lang="en-US" sz="1700" dirty="0">
              <a:solidFill>
                <a:srgbClr val="FFFFFF"/>
              </a:solidFill>
            </a:endParaRPr>
          </a:p>
          <a:p>
            <a:pPr marL="457200" lvl="1" indent="0">
              <a:buNone/>
            </a:pPr>
            <a:endParaRPr lang="en-US" sz="1700" dirty="0">
              <a:solidFill>
                <a:srgbClr val="FFFFFF"/>
              </a:solidFill>
            </a:endParaRPr>
          </a:p>
          <a:p>
            <a:pPr marL="457200" lvl="1" indent="0">
              <a:buNone/>
            </a:pPr>
            <a:endParaRPr lang="en-US" sz="1700" dirty="0">
              <a:solidFill>
                <a:srgbClr val="FFFFFF"/>
              </a:solidFill>
            </a:endParaRPr>
          </a:p>
          <a:p>
            <a:pPr marL="457200" lvl="1" indent="0">
              <a:buNone/>
            </a:pPr>
            <a:endParaRPr lang="en-US" sz="1700" dirty="0">
              <a:solidFill>
                <a:srgbClr val="FFFFFF"/>
              </a:solidFill>
            </a:endParaRPr>
          </a:p>
          <a:p>
            <a:pPr marL="457200" lvl="1" indent="0">
              <a:buNone/>
            </a:pPr>
            <a:r>
              <a:rPr lang="en-US" sz="1700" dirty="0">
                <a:solidFill>
                  <a:srgbClr val="FFFFFF"/>
                </a:solidFill>
              </a:rPr>
              <a:t>Steps taken:</a:t>
            </a:r>
          </a:p>
          <a:p>
            <a:pPr lvl="1"/>
            <a:r>
              <a:rPr lang="en-US" sz="1700" dirty="0">
                <a:solidFill>
                  <a:srgbClr val="FFFFFF"/>
                </a:solidFill>
              </a:rPr>
              <a:t>Load the image</a:t>
            </a:r>
          </a:p>
          <a:p>
            <a:pPr lvl="1"/>
            <a:r>
              <a:rPr lang="en-US" sz="1700" dirty="0">
                <a:solidFill>
                  <a:srgbClr val="FFFFFF"/>
                </a:solidFill>
              </a:rPr>
              <a:t>Convert it in gray scale</a:t>
            </a:r>
          </a:p>
          <a:p>
            <a:pPr lvl="1"/>
            <a:r>
              <a:rPr lang="en-US" sz="1700" dirty="0">
                <a:solidFill>
                  <a:srgbClr val="FFFFFF"/>
                </a:solidFill>
              </a:rPr>
              <a:t>Apply threshold on gray image</a:t>
            </a:r>
          </a:p>
          <a:p>
            <a:pPr lvl="1"/>
            <a:r>
              <a:rPr lang="en-US" sz="1700" dirty="0">
                <a:solidFill>
                  <a:srgbClr val="FFFFFF"/>
                </a:solidFill>
              </a:rPr>
              <a:t>Apply ‘find contour’ to get the identified objects.</a:t>
            </a:r>
          </a:p>
          <a:p>
            <a:pPr lvl="1"/>
            <a:r>
              <a:rPr lang="en-US" sz="1700" dirty="0">
                <a:solidFill>
                  <a:srgbClr val="FFFFFF"/>
                </a:solidFill>
              </a:rPr>
              <a:t>Filter out the small/big objects based on contour area.</a:t>
            </a:r>
          </a:p>
          <a:p>
            <a:pPr lvl="1"/>
            <a:r>
              <a:rPr lang="en-US" sz="1700" dirty="0">
                <a:solidFill>
                  <a:srgbClr val="FFFFFF"/>
                </a:solidFill>
              </a:rPr>
              <a:t>Calculate perimeter of the Walls and export it in csv. Length is approx. to be half of perimeter.</a:t>
            </a:r>
          </a:p>
          <a:p>
            <a:pPr lvl="1"/>
            <a:r>
              <a:rPr lang="en-US" sz="1700" dirty="0">
                <a:solidFill>
                  <a:srgbClr val="FFFFFF"/>
                </a:solidFill>
              </a:rPr>
              <a:t>Calculate the boundary box on the contour.</a:t>
            </a:r>
          </a:p>
          <a:p>
            <a:pPr lvl="1"/>
            <a:r>
              <a:rPr lang="en-US" sz="1700" dirty="0">
                <a:solidFill>
                  <a:srgbClr val="FFFFFF"/>
                </a:solidFill>
              </a:rPr>
              <a:t>Display the contour, Boundary box, Label the Walls, display the Length and Area of each wall.</a:t>
            </a:r>
          </a:p>
          <a:p>
            <a:pPr lvl="2"/>
            <a:endParaRPr lang="en-US" sz="1700" dirty="0">
              <a:solidFill>
                <a:srgbClr val="FFFFFF"/>
              </a:solidFill>
            </a:endParaRPr>
          </a:p>
          <a:p>
            <a:pPr lvl="2"/>
            <a:endParaRPr lang="en-US" sz="1700" dirty="0">
              <a:solidFill>
                <a:srgbClr val="FFFFFF"/>
              </a:solidFill>
            </a:endParaRPr>
          </a:p>
          <a:p>
            <a:pPr lvl="2"/>
            <a:endParaRPr lang="en-US" sz="1700" dirty="0">
              <a:solidFill>
                <a:srgbClr val="FFFFFF"/>
              </a:solidFill>
            </a:endParaRPr>
          </a:p>
          <a:p>
            <a:pPr lvl="2"/>
            <a:endParaRPr lang="en-US" sz="1700" dirty="0">
              <a:solidFill>
                <a:srgbClr val="FFFFFF"/>
              </a:solidFill>
            </a:endParaRPr>
          </a:p>
          <a:p>
            <a:pPr marL="914400" lvl="2"/>
            <a:endParaRPr lang="en-US" sz="1700" dirty="0">
              <a:solidFill>
                <a:srgbClr val="FFFFFF"/>
              </a:solidFill>
            </a:endParaRPr>
          </a:p>
          <a:p>
            <a:pPr lvl="2"/>
            <a:endParaRPr lang="en-US" sz="1700" dirty="0">
              <a:solidFill>
                <a:srgbClr val="FFFFFF"/>
              </a:solidFill>
            </a:endParaRPr>
          </a:p>
          <a:p>
            <a:pPr lvl="2"/>
            <a:endParaRPr lang="en-US" sz="1700" dirty="0">
              <a:solidFill>
                <a:srgbClr val="FFFFFF"/>
              </a:solidFill>
            </a:endParaRPr>
          </a:p>
          <a:p>
            <a:pPr lvl="1"/>
            <a:endParaRPr lang="en-US" sz="1700" dirty="0">
              <a:solidFill>
                <a:srgbClr val="FFFFFF"/>
              </a:solidFill>
            </a:endParaRPr>
          </a:p>
        </p:txBody>
      </p:sp>
    </p:spTree>
    <p:extLst>
      <p:ext uri="{BB962C8B-B14F-4D97-AF65-F5344CB8AC3E}">
        <p14:creationId xmlns:p14="http://schemas.microsoft.com/office/powerpoint/2010/main" val="128063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1FF2-D52A-40A7-A3F3-5EC57AFE7C93}"/>
              </a:ext>
            </a:extLst>
          </p:cNvPr>
          <p:cNvSpPr>
            <a:spLocks noGrp="1"/>
          </p:cNvSpPr>
          <p:nvPr>
            <p:ph type="title"/>
          </p:nvPr>
        </p:nvSpPr>
        <p:spPr>
          <a:xfrm>
            <a:off x="1653363" y="365760"/>
            <a:ext cx="9367203" cy="1188720"/>
          </a:xfrm>
        </p:spPr>
        <p:txBody>
          <a:bodyPr>
            <a:normAutofit/>
          </a:bodyPr>
          <a:lstStyle/>
          <a:p>
            <a:r>
              <a:rPr lang="en-US" sz="3100"/>
              <a:t>Q2. Given a floor plan, detect different objects present the floor plan. The object can be door, windows, etc. </a:t>
            </a:r>
          </a:p>
        </p:txBody>
      </p:sp>
      <p:sp>
        <p:nvSpPr>
          <p:cNvPr id="14"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0CEDECA-05EA-47EE-AFB2-CB32FE17FD21}"/>
              </a:ext>
            </a:extLst>
          </p:cNvPr>
          <p:cNvSpPr>
            <a:spLocks noGrp="1"/>
          </p:cNvSpPr>
          <p:nvPr>
            <p:ph idx="1"/>
          </p:nvPr>
        </p:nvSpPr>
        <p:spPr>
          <a:xfrm>
            <a:off x="1653363" y="2176272"/>
            <a:ext cx="9367204" cy="4041648"/>
          </a:xfrm>
        </p:spPr>
        <p:txBody>
          <a:bodyPr anchor="t">
            <a:normAutofit/>
          </a:bodyPr>
          <a:lstStyle/>
          <a:p>
            <a:pPr>
              <a:buFont typeface="Wingdings" panose="05000000000000000000" pitchFamily="2" charset="2"/>
              <a:buChar char="ü"/>
            </a:pPr>
            <a:r>
              <a:rPr lang="en-US" sz="1300" dirty="0"/>
              <a:t>ANS: There are several methods to object detection:</a:t>
            </a:r>
          </a:p>
          <a:p>
            <a:pPr lvl="1"/>
            <a:r>
              <a:rPr lang="en-US" sz="1300" dirty="0"/>
              <a:t>Labeling the objects using  contour/ bounding box: </a:t>
            </a:r>
          </a:p>
          <a:p>
            <a:pPr lvl="1"/>
            <a:r>
              <a:rPr lang="en-US" sz="1300" dirty="0"/>
              <a:t>Object Detection using Template Matching which can be done without machine learning, using template image.</a:t>
            </a:r>
          </a:p>
          <a:p>
            <a:pPr lvl="1"/>
            <a:r>
              <a:rPr lang="en-US" sz="1300" dirty="0"/>
              <a:t>Object detection using deep learning: </a:t>
            </a:r>
          </a:p>
          <a:p>
            <a:pPr lvl="2"/>
            <a:r>
              <a:rPr lang="en-US" sz="1300" dirty="0"/>
              <a:t>There are models available for doing object detection recognition in an image. For example, the most prominent ones are RCNN, fast RCNN, faster RCNN, mask RCNN, Yolo and SSD. However, most of the them are developed for natural images/Real life images. </a:t>
            </a:r>
          </a:p>
          <a:p>
            <a:pPr lvl="2"/>
            <a:r>
              <a:rPr lang="en-US" sz="1300" dirty="0"/>
              <a:t>In this case, we are working on document images ex floor plans, where we need to detect objects like Windows, flowerpots, dining table, Bed, Computer, sofa, sink, etc.</a:t>
            </a:r>
          </a:p>
          <a:p>
            <a:pPr lvl="2"/>
            <a:r>
              <a:rPr lang="en-US" sz="1300" dirty="0"/>
              <a:t>There are not many model available for the  documents type images.</a:t>
            </a:r>
          </a:p>
          <a:p>
            <a:pPr lvl="2"/>
            <a:r>
              <a:rPr lang="en-US" sz="1300" dirty="0"/>
              <a:t>In order to apply deep learning, we need training image labelled with classes (in our case, icons used by architecture software in a floorplan).</a:t>
            </a:r>
          </a:p>
          <a:p>
            <a:pPr lvl="2"/>
            <a:r>
              <a:rPr lang="en-US" sz="1300" dirty="0"/>
              <a:t>I tried to use existing  YOLO model ,and loaded  pretrained model and weight for document type, with </a:t>
            </a:r>
            <a:r>
              <a:rPr lang="en-US" sz="1300" dirty="0" err="1"/>
              <a:t>darkflow</a:t>
            </a:r>
            <a:r>
              <a:rPr lang="en-US" sz="1300" dirty="0"/>
              <a:t> implementation and  however facing import issue with </a:t>
            </a:r>
            <a:r>
              <a:rPr lang="en-US" sz="1300" dirty="0" err="1"/>
              <a:t>Darflow</a:t>
            </a:r>
            <a:r>
              <a:rPr lang="en-US" sz="1300" dirty="0"/>
              <a:t> (</a:t>
            </a:r>
            <a:r>
              <a:rPr lang="en-US" sz="1300" dirty="0">
                <a:hlinkClick r:id="rId2"/>
              </a:rPr>
              <a:t>https://github.com/thtrieu/darkflow</a:t>
            </a:r>
            <a:r>
              <a:rPr lang="en-US" sz="1300" dirty="0"/>
              <a:t>).</a:t>
            </a:r>
          </a:p>
          <a:p>
            <a:pPr lvl="2"/>
            <a:r>
              <a:rPr lang="en-US" sz="1300" dirty="0"/>
              <a:t>In the interest of time, have labeled the objects using contour only. </a:t>
            </a:r>
          </a:p>
          <a:p>
            <a:pPr lvl="2"/>
            <a:endParaRPr lang="en-US" sz="1300" dirty="0"/>
          </a:p>
          <a:p>
            <a:pPr marL="914400" lvl="2" indent="0">
              <a:buNone/>
            </a:pPr>
            <a:endParaRPr lang="en-US" sz="1300" dirty="0"/>
          </a:p>
          <a:p>
            <a:pPr lvl="2"/>
            <a:endParaRPr lang="en-US" sz="1300" dirty="0"/>
          </a:p>
          <a:p>
            <a:pPr lvl="2"/>
            <a:endParaRPr lang="en-US" sz="1300" dirty="0"/>
          </a:p>
          <a:p>
            <a:pPr lvl="1"/>
            <a:endParaRPr lang="en-US" sz="1300" dirty="0"/>
          </a:p>
        </p:txBody>
      </p:sp>
    </p:spTree>
    <p:extLst>
      <p:ext uri="{BB962C8B-B14F-4D97-AF65-F5344CB8AC3E}">
        <p14:creationId xmlns:p14="http://schemas.microsoft.com/office/powerpoint/2010/main" val="335266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52A990-8817-4625-ABED-E43A8FA21FCA}"/>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2500" kern="1200" dirty="0">
                <a:solidFill>
                  <a:schemeClr val="tx1"/>
                </a:solidFill>
                <a:latin typeface="+mj-lt"/>
                <a:ea typeface="+mj-ea"/>
                <a:cs typeface="+mj-cs"/>
              </a:rPr>
              <a:t>Q2. Given a floor plan, detect different objects present the floor plan. The object can be door, windows, etc. </a:t>
            </a:r>
          </a:p>
        </p:txBody>
      </p:sp>
      <p:sp>
        <p:nvSpPr>
          <p:cNvPr id="20" name="Content Placeholder 2">
            <a:extLst>
              <a:ext uri="{FF2B5EF4-FFF2-40B4-BE49-F238E27FC236}">
                <a16:creationId xmlns:a16="http://schemas.microsoft.com/office/drawing/2014/main" id="{205EC65F-4F99-495C-8AF8-590EA6B0C6E2}"/>
              </a:ext>
            </a:extLst>
          </p:cNvPr>
          <p:cNvSpPr txBox="1">
            <a:spLocks/>
          </p:cNvSpPr>
          <p:nvPr/>
        </p:nvSpPr>
        <p:spPr>
          <a:xfrm>
            <a:off x="804672" y="2121763"/>
            <a:ext cx="5157216" cy="3773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900" dirty="0"/>
              <a:t>Steps taken:</a:t>
            </a:r>
          </a:p>
          <a:p>
            <a:pPr lvl="1"/>
            <a:r>
              <a:rPr lang="en-US" sz="1900" dirty="0"/>
              <a:t>Load the image</a:t>
            </a:r>
          </a:p>
          <a:p>
            <a:pPr lvl="1"/>
            <a:r>
              <a:rPr lang="en-US" sz="1900" dirty="0"/>
              <a:t>Convert it in gray scale</a:t>
            </a:r>
          </a:p>
          <a:p>
            <a:pPr lvl="1"/>
            <a:r>
              <a:rPr lang="en-US" sz="1900" dirty="0"/>
              <a:t>Apply threshold on gray image</a:t>
            </a:r>
          </a:p>
          <a:p>
            <a:pPr lvl="1"/>
            <a:r>
              <a:rPr lang="en-US" sz="1900" dirty="0"/>
              <a:t>Apply ‘find contour’ to get the identified objects.</a:t>
            </a:r>
          </a:p>
          <a:p>
            <a:pPr lvl="1"/>
            <a:r>
              <a:rPr lang="en-US" sz="1900" dirty="0"/>
              <a:t>Filter out the small/big objects.</a:t>
            </a:r>
          </a:p>
          <a:p>
            <a:pPr lvl="1"/>
            <a:r>
              <a:rPr lang="en-US" sz="1900" dirty="0"/>
              <a:t>Calculate the boundary box on the contour.</a:t>
            </a:r>
          </a:p>
          <a:p>
            <a:pPr lvl="1"/>
            <a:r>
              <a:rPr lang="en-US" sz="1900" dirty="0"/>
              <a:t>Filter out the noises by adjusting width, height and area of the boundary box.</a:t>
            </a:r>
          </a:p>
          <a:p>
            <a:pPr lvl="1"/>
            <a:r>
              <a:rPr lang="en-US" sz="1900" dirty="0"/>
              <a:t>Display the identified objects on the image.</a:t>
            </a:r>
          </a:p>
          <a:p>
            <a:pPr lvl="2"/>
            <a:endParaRPr lang="en-US" sz="1900" dirty="0"/>
          </a:p>
          <a:p>
            <a:pPr lvl="2"/>
            <a:endParaRPr lang="en-US" sz="1900" dirty="0"/>
          </a:p>
          <a:p>
            <a:pPr lvl="2"/>
            <a:endParaRPr lang="en-US" sz="1900" dirty="0"/>
          </a:p>
          <a:p>
            <a:pPr lvl="2"/>
            <a:endParaRPr lang="en-US" sz="1900" dirty="0"/>
          </a:p>
          <a:p>
            <a:pPr marL="914400" lvl="2"/>
            <a:endParaRPr lang="en-US" sz="1900" dirty="0"/>
          </a:p>
          <a:p>
            <a:pPr lvl="2"/>
            <a:endParaRPr lang="en-US" sz="1900" dirty="0"/>
          </a:p>
          <a:p>
            <a:pPr lvl="2"/>
            <a:endParaRPr lang="en-US" sz="1900" dirty="0"/>
          </a:p>
          <a:p>
            <a:pPr lvl="1"/>
            <a:endParaRPr lang="en-US" sz="1900" dirty="0"/>
          </a:p>
        </p:txBody>
      </p:sp>
      <p:pic>
        <p:nvPicPr>
          <p:cNvPr id="19" name="Content Placeholder 18">
            <a:extLst>
              <a:ext uri="{FF2B5EF4-FFF2-40B4-BE49-F238E27FC236}">
                <a16:creationId xmlns:a16="http://schemas.microsoft.com/office/drawing/2014/main" id="{45B32F66-26A7-456D-8B15-8F1C50F6E179}"/>
              </a:ext>
            </a:extLst>
          </p:cNvPr>
          <p:cNvPicPr>
            <a:picLocks noGrp="1" noChangeAspect="1"/>
          </p:cNvPicPr>
          <p:nvPr>
            <p:ph idx="1"/>
          </p:nvPr>
        </p:nvPicPr>
        <p:blipFill>
          <a:blip r:embed="rId2"/>
          <a:stretch>
            <a:fillRect/>
          </a:stretch>
        </p:blipFill>
        <p:spPr>
          <a:xfrm>
            <a:off x="6667500" y="688495"/>
            <a:ext cx="5257800" cy="2593486"/>
          </a:xfrm>
          <a:prstGeom prst="rect">
            <a:avLst/>
          </a:prstGeom>
        </p:spPr>
      </p:pic>
      <p:pic>
        <p:nvPicPr>
          <p:cNvPr id="3" name="Picture 2">
            <a:extLst>
              <a:ext uri="{FF2B5EF4-FFF2-40B4-BE49-F238E27FC236}">
                <a16:creationId xmlns:a16="http://schemas.microsoft.com/office/drawing/2014/main" id="{CC29B217-356C-411C-9302-D51ADC12916F}"/>
              </a:ext>
            </a:extLst>
          </p:cNvPr>
          <p:cNvPicPr>
            <a:picLocks noChangeAspect="1"/>
          </p:cNvPicPr>
          <p:nvPr/>
        </p:nvPicPr>
        <p:blipFill>
          <a:blip r:embed="rId3"/>
          <a:stretch>
            <a:fillRect/>
          </a:stretch>
        </p:blipFill>
        <p:spPr>
          <a:xfrm>
            <a:off x="6619875" y="3657173"/>
            <a:ext cx="5305425" cy="3035185"/>
          </a:xfrm>
          <a:prstGeom prst="rect">
            <a:avLst/>
          </a:prstGeom>
        </p:spPr>
      </p:pic>
      <p:sp>
        <p:nvSpPr>
          <p:cNvPr id="4" name="TextBox 3">
            <a:extLst>
              <a:ext uri="{FF2B5EF4-FFF2-40B4-BE49-F238E27FC236}">
                <a16:creationId xmlns:a16="http://schemas.microsoft.com/office/drawing/2014/main" id="{E59ED596-1608-4CA9-9105-2BC81255226C}"/>
              </a:ext>
            </a:extLst>
          </p:cNvPr>
          <p:cNvSpPr txBox="1"/>
          <p:nvPr/>
        </p:nvSpPr>
        <p:spPr>
          <a:xfrm>
            <a:off x="6667500" y="3429000"/>
            <a:ext cx="4962248" cy="369332"/>
          </a:xfrm>
          <a:prstGeom prst="rect">
            <a:avLst/>
          </a:prstGeom>
          <a:noFill/>
        </p:spPr>
        <p:txBody>
          <a:bodyPr wrap="square" rtlCol="0">
            <a:spAutoFit/>
          </a:bodyPr>
          <a:lstStyle/>
          <a:p>
            <a:r>
              <a:rPr lang="en-US" dirty="0">
                <a:solidFill>
                  <a:srgbClr val="FF0000"/>
                </a:solidFill>
              </a:rPr>
              <a:t>Object identified with Contour and label</a:t>
            </a:r>
          </a:p>
        </p:txBody>
      </p:sp>
    </p:spTree>
    <p:extLst>
      <p:ext uri="{BB962C8B-B14F-4D97-AF65-F5344CB8AC3E}">
        <p14:creationId xmlns:p14="http://schemas.microsoft.com/office/powerpoint/2010/main" val="245103798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52A990-8817-4625-ABED-E43A8FA21FCA}"/>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2500" kern="1200" dirty="0">
                <a:solidFill>
                  <a:schemeClr val="tx1"/>
                </a:solidFill>
                <a:latin typeface="+mj-lt"/>
                <a:ea typeface="+mj-ea"/>
                <a:cs typeface="+mj-cs"/>
              </a:rPr>
              <a:t>Using Connected components Labeling for Object detection</a:t>
            </a:r>
          </a:p>
        </p:txBody>
      </p:sp>
      <p:sp>
        <p:nvSpPr>
          <p:cNvPr id="20" name="Content Placeholder 2">
            <a:extLst>
              <a:ext uri="{FF2B5EF4-FFF2-40B4-BE49-F238E27FC236}">
                <a16:creationId xmlns:a16="http://schemas.microsoft.com/office/drawing/2014/main" id="{205EC65F-4F99-495C-8AF8-590EA6B0C6E2}"/>
              </a:ext>
            </a:extLst>
          </p:cNvPr>
          <p:cNvSpPr txBox="1">
            <a:spLocks/>
          </p:cNvSpPr>
          <p:nvPr/>
        </p:nvSpPr>
        <p:spPr>
          <a:xfrm>
            <a:off x="804672" y="2121763"/>
            <a:ext cx="5157216" cy="377301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900" dirty="0"/>
              <a:t>Steps taken:</a:t>
            </a:r>
          </a:p>
          <a:p>
            <a:pPr lvl="1"/>
            <a:r>
              <a:rPr lang="en-US" sz="1900" dirty="0"/>
              <a:t>Load the image</a:t>
            </a:r>
          </a:p>
          <a:p>
            <a:pPr lvl="1"/>
            <a:r>
              <a:rPr lang="en-US" sz="1900" dirty="0"/>
              <a:t>Convert it in gray scale</a:t>
            </a:r>
          </a:p>
          <a:p>
            <a:pPr lvl="1"/>
            <a:r>
              <a:rPr lang="en-US" sz="1900" dirty="0"/>
              <a:t>Apply threshold on gray image</a:t>
            </a:r>
          </a:p>
          <a:p>
            <a:pPr lvl="1"/>
            <a:r>
              <a:rPr lang="en-US" sz="1900" dirty="0"/>
              <a:t>Apply ‘Connected components with stats’ to get the identified object’s Label with coordinates and centroid.</a:t>
            </a:r>
          </a:p>
          <a:p>
            <a:pPr lvl="1"/>
            <a:r>
              <a:rPr lang="en-US" sz="1900" dirty="0"/>
              <a:t>Extract the Label, Stats(coordinate) and centroid of the identified objects.</a:t>
            </a:r>
          </a:p>
          <a:p>
            <a:pPr lvl="1"/>
            <a:r>
              <a:rPr lang="en-US" sz="1900" dirty="0"/>
              <a:t>Get the unique Label and loop through it to collect different objects along with coordinates and centroid.</a:t>
            </a:r>
          </a:p>
          <a:p>
            <a:pPr lvl="1"/>
            <a:r>
              <a:rPr lang="en-US" sz="1900" dirty="0"/>
              <a:t>Display the identified objects and labels on the image</a:t>
            </a:r>
          </a:p>
          <a:p>
            <a:pPr lvl="2"/>
            <a:endParaRPr lang="en-US" sz="1900" dirty="0"/>
          </a:p>
          <a:p>
            <a:pPr lvl="2"/>
            <a:endParaRPr lang="en-US" sz="1900" dirty="0"/>
          </a:p>
          <a:p>
            <a:pPr lvl="2"/>
            <a:endParaRPr lang="en-US" sz="1900" dirty="0"/>
          </a:p>
          <a:p>
            <a:pPr lvl="2"/>
            <a:endParaRPr lang="en-US" sz="1900" dirty="0"/>
          </a:p>
          <a:p>
            <a:pPr marL="914400" lvl="2"/>
            <a:endParaRPr lang="en-US" sz="1900" dirty="0"/>
          </a:p>
          <a:p>
            <a:pPr lvl="2"/>
            <a:endParaRPr lang="en-US" sz="1900" dirty="0"/>
          </a:p>
          <a:p>
            <a:pPr lvl="2"/>
            <a:endParaRPr lang="en-US" sz="1900" dirty="0"/>
          </a:p>
          <a:p>
            <a:pPr lvl="1"/>
            <a:endParaRPr lang="en-US" sz="1900" dirty="0"/>
          </a:p>
        </p:txBody>
      </p:sp>
      <p:pic>
        <p:nvPicPr>
          <p:cNvPr id="5" name="Content Placeholder 4">
            <a:extLst>
              <a:ext uri="{FF2B5EF4-FFF2-40B4-BE49-F238E27FC236}">
                <a16:creationId xmlns:a16="http://schemas.microsoft.com/office/drawing/2014/main" id="{52603616-17B9-49FA-81D2-2B6E71340574}"/>
              </a:ext>
            </a:extLst>
          </p:cNvPr>
          <p:cNvPicPr>
            <a:picLocks noGrp="1" noChangeAspect="1"/>
          </p:cNvPicPr>
          <p:nvPr>
            <p:ph idx="1"/>
          </p:nvPr>
        </p:nvPicPr>
        <p:blipFill>
          <a:blip r:embed="rId2"/>
          <a:stretch>
            <a:fillRect/>
          </a:stretch>
        </p:blipFill>
        <p:spPr>
          <a:xfrm>
            <a:off x="6643866" y="480680"/>
            <a:ext cx="5367337" cy="2721804"/>
          </a:xfrm>
          <a:prstGeom prst="rect">
            <a:avLst/>
          </a:prstGeom>
        </p:spPr>
      </p:pic>
      <p:pic>
        <p:nvPicPr>
          <p:cNvPr id="6" name="Picture 5">
            <a:extLst>
              <a:ext uri="{FF2B5EF4-FFF2-40B4-BE49-F238E27FC236}">
                <a16:creationId xmlns:a16="http://schemas.microsoft.com/office/drawing/2014/main" id="{8E0AD82D-2752-48CD-B6D0-0BDD4D934C2A}"/>
              </a:ext>
            </a:extLst>
          </p:cNvPr>
          <p:cNvPicPr>
            <a:picLocks noChangeAspect="1"/>
          </p:cNvPicPr>
          <p:nvPr/>
        </p:nvPicPr>
        <p:blipFill>
          <a:blip r:embed="rId3"/>
          <a:stretch>
            <a:fillRect/>
          </a:stretch>
        </p:blipFill>
        <p:spPr>
          <a:xfrm>
            <a:off x="6643866" y="3585931"/>
            <a:ext cx="5367337" cy="2888621"/>
          </a:xfrm>
          <a:prstGeom prst="rect">
            <a:avLst/>
          </a:prstGeom>
        </p:spPr>
      </p:pic>
      <p:sp>
        <p:nvSpPr>
          <p:cNvPr id="7" name="TextBox 6">
            <a:extLst>
              <a:ext uri="{FF2B5EF4-FFF2-40B4-BE49-F238E27FC236}">
                <a16:creationId xmlns:a16="http://schemas.microsoft.com/office/drawing/2014/main" id="{64B7D325-853D-4BA2-BD35-A6D5517CEB81}"/>
              </a:ext>
            </a:extLst>
          </p:cNvPr>
          <p:cNvSpPr txBox="1"/>
          <p:nvPr/>
        </p:nvSpPr>
        <p:spPr>
          <a:xfrm>
            <a:off x="6643865" y="114300"/>
            <a:ext cx="2011863" cy="369332"/>
          </a:xfrm>
          <a:prstGeom prst="rect">
            <a:avLst/>
          </a:prstGeom>
          <a:noFill/>
        </p:spPr>
        <p:txBody>
          <a:bodyPr wrap="square" rtlCol="0">
            <a:spAutoFit/>
          </a:bodyPr>
          <a:lstStyle/>
          <a:p>
            <a:r>
              <a:rPr lang="en-US" dirty="0">
                <a:solidFill>
                  <a:srgbClr val="0070C0"/>
                </a:solidFill>
              </a:rPr>
              <a:t>Identifying Walls</a:t>
            </a:r>
          </a:p>
        </p:txBody>
      </p:sp>
      <p:sp>
        <p:nvSpPr>
          <p:cNvPr id="16" name="TextBox 15">
            <a:extLst>
              <a:ext uri="{FF2B5EF4-FFF2-40B4-BE49-F238E27FC236}">
                <a16:creationId xmlns:a16="http://schemas.microsoft.com/office/drawing/2014/main" id="{3A8513C4-42C0-41CC-A1B3-3178BE65730F}"/>
              </a:ext>
            </a:extLst>
          </p:cNvPr>
          <p:cNvSpPr txBox="1"/>
          <p:nvPr/>
        </p:nvSpPr>
        <p:spPr>
          <a:xfrm>
            <a:off x="6556568" y="3202483"/>
            <a:ext cx="3643875" cy="369332"/>
          </a:xfrm>
          <a:prstGeom prst="rect">
            <a:avLst/>
          </a:prstGeom>
          <a:noFill/>
        </p:spPr>
        <p:txBody>
          <a:bodyPr wrap="square" rtlCol="0">
            <a:spAutoFit/>
          </a:bodyPr>
          <a:lstStyle/>
          <a:p>
            <a:r>
              <a:rPr lang="en-US" dirty="0">
                <a:solidFill>
                  <a:srgbClr val="0070C0"/>
                </a:solidFill>
              </a:rPr>
              <a:t>Identifying Objects within Walls</a:t>
            </a:r>
          </a:p>
        </p:txBody>
      </p:sp>
    </p:spTree>
    <p:extLst>
      <p:ext uri="{BB962C8B-B14F-4D97-AF65-F5344CB8AC3E}">
        <p14:creationId xmlns:p14="http://schemas.microsoft.com/office/powerpoint/2010/main" val="346712003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4194D-49BD-4FF7-8F20-CC9BEB317873}"/>
              </a:ext>
            </a:extLst>
          </p:cNvPr>
          <p:cNvSpPr>
            <a:spLocks noGrp="1"/>
          </p:cNvSpPr>
          <p:nvPr>
            <p:ph idx="1"/>
          </p:nvPr>
        </p:nvSpPr>
        <p:spPr>
          <a:xfrm>
            <a:off x="962488" y="1253331"/>
            <a:ext cx="10515600" cy="4351338"/>
          </a:xfrm>
        </p:spPr>
        <p:txBody>
          <a:bodyPr/>
          <a:lstStyle/>
          <a:p>
            <a:endParaRPr lang="en-US" dirty="0"/>
          </a:p>
          <a:p>
            <a:endParaRPr lang="en-US" dirty="0"/>
          </a:p>
          <a:p>
            <a:endParaRPr lang="en-US" dirty="0"/>
          </a:p>
          <a:p>
            <a:pPr marL="0" indent="0" algn="ctr">
              <a:buNone/>
            </a:pPr>
            <a:r>
              <a:rPr lang="en-US" sz="5400" dirty="0"/>
              <a:t>THE END</a:t>
            </a:r>
          </a:p>
          <a:p>
            <a:endParaRPr lang="en-US" dirty="0"/>
          </a:p>
        </p:txBody>
      </p:sp>
    </p:spTree>
    <p:extLst>
      <p:ext uri="{BB962C8B-B14F-4D97-AF65-F5344CB8AC3E}">
        <p14:creationId xmlns:p14="http://schemas.microsoft.com/office/powerpoint/2010/main" val="3090936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700</Words>
  <Application>Microsoft Office PowerPoint</Application>
  <PresentationFormat>Widescreen</PresentationFormat>
  <Paragraphs>85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Q1. Wall Measurement</vt:lpstr>
      <vt:lpstr>Q1. Wall Measurements </vt:lpstr>
      <vt:lpstr>Q2. Given a floor plan, detect different objects present the floor plan. The object can be door, windows, etc. </vt:lpstr>
      <vt:lpstr>Q2. Given a floor plan, detect different objects present the floor plan. The object can be door, windows, etc. </vt:lpstr>
      <vt:lpstr>Using Connected components Labeling for Object detection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Reetu Singh</dc:creator>
  <cp:lastModifiedBy>Reetu Singh</cp:lastModifiedBy>
  <cp:revision>10</cp:revision>
  <dcterms:created xsi:type="dcterms:W3CDTF">2020-08-31T12:38:45Z</dcterms:created>
  <dcterms:modified xsi:type="dcterms:W3CDTF">2020-09-01T07:42:11Z</dcterms:modified>
</cp:coreProperties>
</file>