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660" r:id="rId3"/>
    <p:sldId id="661" r:id="rId4"/>
    <p:sldId id="740" r:id="rId5"/>
    <p:sldId id="769" r:id="rId6"/>
    <p:sldId id="780" r:id="rId7"/>
    <p:sldId id="770" r:id="rId8"/>
    <p:sldId id="781" r:id="rId9"/>
    <p:sldId id="782" r:id="rId10"/>
    <p:sldId id="783" r:id="rId11"/>
    <p:sldId id="771" r:id="rId12"/>
    <p:sldId id="772" r:id="rId13"/>
    <p:sldId id="773" r:id="rId14"/>
    <p:sldId id="774" r:id="rId15"/>
    <p:sldId id="776" r:id="rId16"/>
    <p:sldId id="777" r:id="rId17"/>
    <p:sldId id="775" r:id="rId18"/>
    <p:sldId id="778" r:id="rId19"/>
    <p:sldId id="779" r:id="rId20"/>
    <p:sldId id="784" r:id="rId21"/>
    <p:sldId id="863" r:id="rId22"/>
    <p:sldId id="785" r:id="rId23"/>
    <p:sldId id="786" r:id="rId24"/>
    <p:sldId id="864" r:id="rId25"/>
    <p:sldId id="789" r:id="rId26"/>
    <p:sldId id="802" r:id="rId27"/>
    <p:sldId id="809" r:id="rId28"/>
    <p:sldId id="803" r:id="rId29"/>
    <p:sldId id="804" r:id="rId30"/>
    <p:sldId id="822" r:id="rId31"/>
    <p:sldId id="805" r:id="rId32"/>
    <p:sldId id="823" r:id="rId33"/>
    <p:sldId id="817" r:id="rId34"/>
    <p:sldId id="832" r:id="rId35"/>
    <p:sldId id="839" r:id="rId36"/>
    <p:sldId id="841" r:id="rId37"/>
    <p:sldId id="842" r:id="rId38"/>
    <p:sldId id="840" r:id="rId39"/>
    <p:sldId id="855" r:id="rId40"/>
    <p:sldId id="825" r:id="rId41"/>
    <p:sldId id="818" r:id="rId42"/>
    <p:sldId id="887" r:id="rId43"/>
    <p:sldId id="850" r:id="rId44"/>
    <p:sldId id="819" r:id="rId45"/>
    <p:sldId id="66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68"/>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4.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6.xml"/><Relationship Id="rId3" Type="http://schemas.openxmlformats.org/officeDocument/2006/relationships/image" Target="../media/image20.png"/><Relationship Id="rId2" Type="http://schemas.openxmlformats.org/officeDocument/2006/relationships/tags" Target="../tags/tag115.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css </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3045" y="842010"/>
            <a:ext cx="4076700" cy="4754880"/>
          </a:xfrm>
          <a:prstGeom prst="rect">
            <a:avLst/>
          </a:prstGeom>
        </p:spPr>
      </p:pic>
      <p:sp>
        <p:nvSpPr>
          <p:cNvPr id="3" name="文本框 2"/>
          <p:cNvSpPr txBox="1"/>
          <p:nvPr/>
        </p:nvSpPr>
        <p:spPr>
          <a:xfrm>
            <a:off x="4674235" y="828040"/>
            <a:ext cx="7395210" cy="403098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意为重置默认样式。HTML中绝大部分标签元素在网页显示中都有一个默认属性值，通常为了避免重复定义元素样式，需要进行重置默认样式（CSS Reset）。</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TML标签在浏览器中都有默认的样式，不同的浏览器的默认样式之间存在差别。例如ul默认带有缩进样式，在IE下，它的缩进是由margin实现的，而在Firefox下却是由padding实现的。开发时浏览器的默认样式可能会给我们带来多浏览器兼容性问题，影响开发效率。所以解决的方法就是一开始就将浏览器的默认样式全部去掉，更准确说就是通过重新定义标签样式。“覆盖”浏览器的CSS默认属性。最最简单的说法就是把浏览器提供的默认样式覆盖掉！这就是CSS reset。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通用 </a:t>
            </a:r>
            <a:r>
              <a:rPr lang="en-US" altLang="zh-CN" sz="1600">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margin: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padding: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35" y="791845"/>
            <a:ext cx="11932285" cy="5015865"/>
          </a:xfrm>
          <a:prstGeom prst="rect">
            <a:avLst/>
          </a:prstGeom>
          <a:noFill/>
        </p:spPr>
        <p:txBody>
          <a:bodyPr wrap="square" rtlCol="0">
            <a:spAutoFit/>
          </a:bodyPr>
          <a:p>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样式调整文本</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1.控制字体</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指定字体（font-family）</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字体大小（font-size ）</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字体加粗（font-weight）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2. 控制文本格式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文本颜色（color）</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文本排列（text-align）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文字修饰（text-decoration）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行高（line-height）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首行文本缩进（text-indent）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font-family </a:t>
            </a:r>
            <a:r>
              <a:rPr lang="zh-CN" altLang="en-US" sz="1600">
                <a:latin typeface="宋体" panose="02010600030101010101" pitchFamily="2" charset="-122"/>
                <a:ea typeface="宋体" panose="02010600030101010101" pitchFamily="2" charset="-122"/>
                <a:cs typeface="宋体" panose="02010600030101010101" pitchFamily="2" charset="-122"/>
              </a:rPr>
              <a:t>示</a:t>
            </a:r>
            <a:r>
              <a:rPr lang="zh-CN" altLang="en-US" sz="1600">
                <a:latin typeface="宋体" panose="02010600030101010101" pitchFamily="2" charset="-122"/>
                <a:ea typeface="宋体" panose="02010600030101010101" pitchFamily="2" charset="-122"/>
                <a:cs typeface="宋体" panose="02010600030101010101" pitchFamily="2" charset="-122"/>
              </a:rPr>
              <a:t>例：font-family:"Times New Roman",Georgia,Serif;</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text-decoration 属性</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默认。定义标准的文本。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underline	定义文本下的一条线。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overline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定义文本上的一条线。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line-through	定义穿过文本下的一条线。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定义闪烁的文本。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text-decoration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791845"/>
            <a:ext cx="1194879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在css中单位长度用的最多的是px、em、rem，这三个的区别是：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一、px是固定的像素，一旦设置了就无法因为适应页面大小而改变。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二、em和rem相对于px更具有灵活性，他们是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相对长度单位</a:t>
            </a:r>
            <a:r>
              <a:rPr lang="zh-CN" altLang="en-US" sz="1600">
                <a:latin typeface="宋体" panose="02010600030101010101" pitchFamily="2" charset="-122"/>
                <a:ea typeface="宋体" panose="02010600030101010101" pitchFamily="2" charset="-122"/>
                <a:cs typeface="宋体" panose="02010600030101010101" pitchFamily="2" charset="-122"/>
              </a:rPr>
              <a:t>，意思是长度不是定死了的，更适用于响应式布局。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em是相对于其父元素来设置字体大小的，一般都是以&lt;body&gt;的“font-size”为基准。这样就会存在一个问题，进行任何元素设置，都有可能需要知道他父元素的大小。而Rem是相对于根元素&lt;html&gt;，这样就意味着，我们只需要在根元素确定一个参考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总之：对于em和rem的区别一句话概括：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em相对于父元素，rem相对于根元素。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在做项目的时候用什么单位长度取决于你的需求，一般是这样的：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1、像素（px）：用于元素的边框或定位。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2、em/rem：用于做响应式页面，不过一般</a:t>
            </a:r>
            <a:r>
              <a:rPr lang="zh-CN" altLang="en-US" sz="1600">
                <a:latin typeface="宋体" panose="02010600030101010101" pitchFamily="2" charset="-122"/>
                <a:ea typeface="宋体" panose="02010600030101010101" pitchFamily="2" charset="-122"/>
                <a:cs typeface="宋体" panose="02010600030101010101" pitchFamily="2" charset="-122"/>
              </a:rPr>
              <a:t>更倾向于rem，因为em不同元素的参照物不一样（都是该元素父元素），所以在计算的时候不方便，相比之下rem就只有一个参照物（html元素），这样计算起来更清晰。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任意浏览器的默认字体高都是16px。所有未经调整的浏览器都符合: 1em=16px。那么12px=0.75em,10px=0.625em。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64540"/>
            <a:ext cx="1185799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列表属性有：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设置列表项标记的类型。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	设置在何处放置列表项标记。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使用图像来替换列表项的标记。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list-style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简写属性在一个声明中设置所有的列表属性。该属性是一个简写属性，涵盖了所有其他列表样式属性。由于它应用到所有 display 为 list-item 的元素，所以在普通的 HTML 和 XHTML 中只能用于 li 元素，不过实际上它可以应用到任何元素，并由 list-item 元素继承。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 list-style-image || list-style-position || 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可以按顺序设置如下属性：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可以不设置其中的某个值，比如 "list-style:circle inside;" 也是允许的。未设置的属性会使用其默认值。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6530" y="846455"/>
            <a:ext cx="11903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有三种基本的定位机制：</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普通流、浮动（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float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）和位置定位（</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position</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一、普通流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除非专门指定，否则所有框都在普通流中定位。普通流中元素框的位置由元素在(X)HTML中的位置决定。块级元素从上到下依次排列，框之间的垂直距离由框的垂直margin计算得到。行内元素在一行中水平布置。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a:t>
            </a:r>
            <a:r>
              <a:rPr lang="zh-CN" altLang="en-US" sz="1600">
                <a:latin typeface="宋体" panose="02010600030101010101" pitchFamily="2" charset="-122"/>
                <a:ea typeface="宋体" panose="02010600030101010101" pitchFamily="2" charset="-122"/>
                <a:cs typeface="宋体" panose="02010600030101010101" pitchFamily="2" charset="-122"/>
              </a:rPr>
              <a:t>、浮动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浮动的框可以在左右移动，直到它的外边框边缘碰到包含框或另一个浮动框的边缘。</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浮动的框脱离普通流</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如果包含块太窄，无法容纳水平排列的浮动元素，那么其他浮动块向下移动，直到有足够多的空间。如果浮动元素的高度不同，那么当它们向下移动时可能会被其他浮动元素卡住。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行内元素会围绕着浮动框排列。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三、位置定位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１、相对定位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被看作普通流定位模型的一部分，定位元素的位置相对于它在普通流中的位置进行移动。使用相对定位的元素不管它是否进行移动，元素仍要占据它原来的位置。移动元素会导致它覆盖其他的框。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２、绝对定位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相对于已定位的最近的祖先元素，如果没有已定位的最近的祖先元素，那么它的位置就相对于最初的包含块（如body）。绝对定位的框可以从它的包含块向上、右、下、左移动。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绝对定位的框脱离普通流，所以它可以覆盖页面上的其他元素，可以通过设置</a:t>
            </a:r>
            <a:r>
              <a:rPr lang="en-US" altLang="zh-CN" sz="1600">
                <a:latin typeface="宋体" panose="02010600030101010101" pitchFamily="2" charset="-122"/>
                <a:ea typeface="宋体" panose="02010600030101010101" pitchFamily="2" charset="-122"/>
                <a:cs typeface="宋体" panose="02010600030101010101" pitchFamily="2" charset="-122"/>
              </a:rPr>
              <a:t>z</a:t>
            </a:r>
            <a:r>
              <a:rPr lang="zh-CN" altLang="en-US" sz="1600">
                <a:latin typeface="宋体" panose="02010600030101010101" pitchFamily="2" charset="-122"/>
                <a:ea typeface="宋体" panose="02010600030101010101" pitchFamily="2" charset="-122"/>
                <a:cs typeface="宋体" panose="02010600030101010101" pitchFamily="2" charset="-122"/>
              </a:rPr>
              <a:t>-Iindex属性来控制这些框的堆放次序。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３、固定定位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相对于浏览器窗口，其余的特点类似于绝对定位。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82650"/>
            <a:ext cx="117849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CSS-文档流（Normal Flow）</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文档流中：内联元素默认从左到右流，遇到阻碍或者宽度不够自动换行，继续按照从左到右的方式布局。块级元素单独占据一行，并按照从上到下的方式布局。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文档一旦脱离文档流，在算其父元素的高度时，就不包括其自身了。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float:left; 2. position: absolute; 3. position:fixed</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846455"/>
            <a:ext cx="11793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float属性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 属性定义元素在哪个方向浮动。以往这个属性总应用于图像，使文本围绕在图像周围，不过在 CSS 中，任何元素都可以浮动。浮动元素会生成一个块级框，而不论它本身是何种元素。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如果浮动非替换元素，则要指定一个明确的宽度；否则，它们会尽可能地窄。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注释：假如在一行之上只有极少的空间可供浮动元素，那么这个元素会跳至下一行，这个过程会持续到某一行拥有足够的空间为止。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left	元素向左浮动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right	元素向右浮动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默认值。元素不浮动，并会显示在其在文本中出现的位置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float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float还可以用来实现横向两列布局，三列布局，水平菜单等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清除浮动：&lt;div style="clear: both;"&gt;&lt;/div&gt;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4035" name="图片 44034"/>
          <p:cNvPicPr>
            <a:picLocks noChangeAspect="1"/>
          </p:cNvPicPr>
          <p:nvPr/>
        </p:nvPicPr>
        <p:blipFill>
          <a:blip r:embed="rId2"/>
          <a:stretch>
            <a:fillRect/>
          </a:stretch>
        </p:blipFill>
        <p:spPr>
          <a:xfrm>
            <a:off x="5977890" y="3566160"/>
            <a:ext cx="5487035" cy="2428875"/>
          </a:xfrm>
          <a:prstGeom prst="rect">
            <a:avLst/>
          </a:prstGeom>
          <a:noFill/>
          <a:ln w="9525">
            <a:noFill/>
          </a:ln>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46455"/>
            <a:ext cx="11967210" cy="526224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a:t>
            </a:r>
            <a:r>
              <a:rPr lang="zh-CN" altLang="en-US" sz="1600">
                <a:latin typeface="宋体" panose="02010600030101010101" pitchFamily="2" charset="-122"/>
                <a:ea typeface="宋体" panose="02010600030101010101" pitchFamily="2" charset="-122"/>
                <a:cs typeface="宋体" panose="02010600030101010101" pitchFamily="2" charset="-122"/>
              </a:rPr>
              <a:t> position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position 属性规定元素的定位类型。position 属性的五个值：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absolute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 static 定位以外的第一个父元素进行定位。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生成绝对定位的元素，相对于浏览器窗口进行定位。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relative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生成相对定位的元素，相对于其正常位置进行定位。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因此，"left:20" 会向元素的 LEFT 位置添加 20 像素。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默认值。没有定位，元素出现在正常的流中（忽略 top, bottom, left, right 或者 z-index 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position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这个属性定义建立元素布局所用的定位机制。任何元素都可以定位，不过绝对或固定元素会生成一个块级框，而不论该元素本身是什么类型。相对定位元素会相对于它在正常流中的默认位置偏移。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526224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相对定位是一个非常容易掌握的概念。如果对一个元素进行相对定位，元素仍保持其未定位前的形状，它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原本所占的空间仍保留</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只是元素框会相对于它原来的位置偏移</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某个距离。通过设置垂直或水平位置，让这个元素相对于它的起点进行移动。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相对定位将元素相对于它在普通流中的位置进行定位，具体的位置由偏移属性来设置。因此，如果需要设置元素为相对定位，则首先需要设置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relative</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，然后使用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属性设置水平方向的偏移量；也可以使用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属性设置垂直方向的偏移量。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绝对定位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指将元素的内容从普通流中完全移除</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，并且可以使用偏移属性来固定该元素的位置。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使元素的位置与文档流无关，因此不占据空间。这一点与相对定位不同，相对定位实际上被看作普通流定位模型的一部分，因为元素的位置相对于它在普通流中的位置。而普通流中其它元素的布局和绝对定位的元素无关。</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绝对定位的元素的位置相对于最近的已定位祖先元素（非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static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默认定位</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），如果元素没有已定位的祖先元素，那么它的位置相对于最初的包含块。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固定定位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固定定位是指</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将元素的内容固定在页面的某个位置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。设置元素为固定定位后，元素不仅从普通流中完全移除，而且当用户向下滚动页面时元素框并不随着移动。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固定定位元素的位置与文档流无关，因此也不占据空间。如果需要设置元素为固定定位，则首先需要设置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fixed</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，可定位于相对于浏览器窗口的指定坐标。元素的位置可通过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以及</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这些偏移属性来规定。偏移属性的取值依然和前面小节中讲解的相同。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一旦被设置为固定定位，不论窗口滚动与否，元素都会留在那个位置。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230695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堆叠顺序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前面的示例中我们提到过，一旦修改了元素的定位方式，则元素可能会发生堆叠。当发生堆叠时，默认的处理方式是第一个元素位于后面的元素下方，我们称为堆叠上下文。对于相对定位、绝对定位和固定定位的元素框，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属性来修改堆叠上下文来控制元素框出现的重叠顺序。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如果设置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属性的值为数值，数值越大表示堆叠顺序更高。拥有更高堆叠顺序的元素总是会处于堆叠顺序较低的元素的前面，即元素的显示会接近页面表面。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需要注意的是，</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属性仅能在定位元素上奏效，且可以设置为负值。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属性设置一个定位元素沿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轴的位置，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轴定义为垂直延伸到显示区的轴。如果为正数，则离用户更近，为负数则表示离用户更远。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112141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能够对网页中元素位置的排版进行像素级精确控制，支持几乎所有的字体字号样式，拥有对网页对象和模型样式编辑的能力。</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CSS 用于定义如何显示 HTML 元素，实现了</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将内容与表现分离</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，从而可以极大提高工作效率。</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注释：</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注释内容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css语法结构:</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选择器{</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CSS的四种引入方式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1.标签内的CSS(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行内式</a:t>
            </a:r>
            <a:r>
              <a:rPr lang="en-US" altLang="zh-CN" sz="1600">
                <a:latin typeface="宋体" panose="02010600030101010101" pitchFamily="2" charset="-122"/>
                <a:ea typeface="宋体" panose="02010600030101010101" pitchFamily="2" charset="-122"/>
                <a:cs typeface="宋体" panose="02010600030101010101" pitchFamily="2" charset="-122"/>
              </a:rPr>
              <a:t>)。2.网页内的CSS(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嵌入式</a:t>
            </a:r>
            <a:r>
              <a:rPr lang="en-US" altLang="zh-CN" sz="1600">
                <a:latin typeface="宋体" panose="02010600030101010101" pitchFamily="2" charset="-122"/>
                <a:ea typeface="宋体" panose="02010600030101010101" pitchFamily="2" charset="-122"/>
                <a:cs typeface="宋体" panose="02010600030101010101" pitchFamily="2" charset="-122"/>
              </a:rPr>
              <a:t>)。3.link引用的CSS(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链接式</a:t>
            </a:r>
            <a:r>
              <a:rPr lang="en-US" altLang="zh-CN" sz="1600">
                <a:latin typeface="宋体" panose="02010600030101010101" pitchFamily="2" charset="-122"/>
                <a:ea typeface="宋体" panose="02010600030101010101" pitchFamily="2" charset="-122"/>
                <a:cs typeface="宋体" panose="02010600030101010101" pitchFamily="2" charset="-122"/>
              </a:rPr>
              <a:t>)。4.import引用的CSS(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导入式</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css都是以style="键：值；键：值;……"这样引入的，但是方式有四种，主要推荐并常用的是链接式；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除了行内式，其它三种方式（嵌入式、链接式、导入式）都是在&lt;head&gt; &lt;/head&gt; 内写入style标签</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84810" y="537210"/>
            <a:ext cx="11536680" cy="583565"/>
          </a:xfrm>
          <a:prstGeom prst="rect">
            <a:avLst/>
          </a:prstGeom>
          <a:noFill/>
        </p:spPr>
        <p:txBody>
          <a:bodyPr wrap="square" rtlCol="0">
            <a:spAutoFit/>
          </a:bodyPr>
          <a:p>
            <a:pPr algn="ctr"/>
            <a:r>
              <a:rPr lang="en-US" altLang="zh-CN" sz="3200">
                <a:latin typeface="+mj-ea"/>
                <a:ea typeface="+mj-ea"/>
                <a:cs typeface="+mj-ea"/>
              </a:rPr>
              <a:t>CSS</a:t>
            </a:r>
            <a:r>
              <a:rPr lang="zh-CN" altLang="en-US" sz="3200">
                <a:latin typeface="+mj-ea"/>
                <a:ea typeface="+mj-ea"/>
                <a:cs typeface="+mj-ea"/>
              </a:rPr>
              <a:t>（</a:t>
            </a:r>
            <a:r>
              <a:rPr lang="en-US" altLang="zh-CN" sz="3200">
                <a:latin typeface="+mj-ea"/>
                <a:ea typeface="+mj-ea"/>
                <a:cs typeface="+mj-ea"/>
                <a:sym typeface="+mn-ea"/>
              </a:rPr>
              <a:t>Cascading Style Sheets</a:t>
            </a:r>
            <a:r>
              <a:rPr lang="zh-CN" altLang="en-US" sz="3200">
                <a:latin typeface="+mj-ea"/>
                <a:ea typeface="+mj-ea"/>
                <a:cs typeface="+mj-ea"/>
              </a:rPr>
              <a:t>）</a:t>
            </a:r>
            <a:endParaRPr lang="zh-CN" altLang="en-US" sz="3200">
              <a:latin typeface="+mj-ea"/>
              <a:ea typeface="+mj-ea"/>
              <a:cs typeface="+mj-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1076325"/>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哪些元素可以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设置width、height属性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A.块级元素(如div,h1,h2,h3,h4,h5,h6,ul,ol,li,table,tr,td,th)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B.本身具有width、height属性的HTML元素(如img)</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C.表单控件(如单行文本框、密码框、多行文本框等)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1140" y="810260"/>
            <a:ext cx="1173035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background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background 简写属性在一个声明中设置所有的背景属性。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background-color	规定要使用的背景颜色。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background-position	规定背景图像的位置。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background-size	规定背景图片的尺寸。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background-repeat	规定如何重复背景图像（</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repeat-x|repeat-y|no-repeat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background-origin	规定背景图片的定位区域。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background-clip	规定背景的绘制区域。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background-attachment	规定背景图像是否固定或者随着页面的其余部分滚动（scroll|fixed）。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background-image	规定要使用的背景图像。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规定应该从父元素继承 background 属性的设置。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语法:background:color url(图像URL) repeat attachment position;</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opacity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定义透明效果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IE9, Firefox, Chrome, Opera 和 Safari 使用属性 opacity 来设定透明度。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opacity </a:t>
            </a:r>
            <a:r>
              <a:rPr lang="zh-CN" altLang="en-US" sz="1600">
                <a:latin typeface="宋体" panose="02010600030101010101" pitchFamily="2" charset="-122"/>
                <a:ea typeface="宋体" panose="02010600030101010101" pitchFamily="2" charset="-122"/>
                <a:cs typeface="宋体" panose="02010600030101010101" pitchFamily="2" charset="-122"/>
              </a:rPr>
              <a:t>属性能够设置的值从 0.0 到 1.0。值越小，越透明。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IE8 以及更早的版本使用滤镜 filter:alpha(opacity=x)。x 能够取的值从 0 到 100。值越小，越透明。</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cursor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cursor 属性规定要显示的光标的类型（形状）</a:t>
            </a:r>
            <a:endParaRPr lang="en-US" altLang="zh-CN"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cursor 属性定义了鼠标指针放在一个元素边界范围内时所用的光标形状，该属性常用的取值有：auto、default 、pointer 、crosshair 、move 、text 、wait、help 和 URL等。其中，auto 值表示由浏览器自动根据元素类型设置光标形状。</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73430"/>
            <a:ext cx="1191260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transform 属性（变形、转换</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transform 属性向元素应用 2D 或 3D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转换</a:t>
            </a:r>
            <a:r>
              <a:rPr lang="zh-CN" altLang="en-US" sz="1600">
                <a:latin typeface="宋体" panose="02010600030101010101" pitchFamily="2" charset="-122"/>
                <a:ea typeface="宋体" panose="02010600030101010101" pitchFamily="2" charset="-122"/>
                <a:cs typeface="宋体" panose="02010600030101010101" pitchFamily="2" charset="-122"/>
              </a:rPr>
              <a:t>。该属性允许我们对元素进行</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旋转、缩放、移动或倾斜</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matrix(n,n,n,n,n,n)	定义 2D 转换，使用六个值的矩阵。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matrix3d(n,n,n,n,n,n,n,n,n,n,n,n,n,n,n,n)	定义 3D 转换，使用 16 个值的 4x4 矩阵。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translate(x,y)	定义 2D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translate3d(x,y,z)	定义 3D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translateX(x)	定义转换，只是用 X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translateY(y)	定义转换，只是用 Y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translateZ(z)	定义 3D 转换，只是用 Z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scale(x,y)	定义 2D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scale3d(x,y,z)	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scaleX(x)	通过设置 X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scaleY(y)	通过设置 Y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scaleZ(z)	通过设置 Z 轴的值来定义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rotate(angle)	定义 2D 旋转，在参数中规定角度。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rotate3d(x,y,z,angle)	定义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rotateX(angle)	定义沿着 X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rotateY(angle)	定义沿着 Y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rotateZ(angle)	定义沿着 Z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skew(x-angle,y-angle)	定义沿着 X 和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	定义沿着 X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skewY(angle)	定义沿着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perspective(n)	为 3D 转换元素定义透视视图。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过渡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CSS3，我们可以在不使用 Flash 动画或 JavaScript 的情况下，当元素从一种样式变换为另一种样式时为元素添加效果。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CSS3 过渡是元素从一种样式逐渐改变为另一种的效果。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:hover 和 :focus 这样的伪类</a:t>
            </a:r>
            <a:r>
              <a:rPr lang="zh-CN" altLang="en-US" sz="1600">
                <a:latin typeface="宋体" panose="02010600030101010101" pitchFamily="2" charset="-122"/>
                <a:ea typeface="宋体" panose="02010600030101010101" pitchFamily="2" charset="-122"/>
                <a:cs typeface="宋体" panose="02010600030101010101" pitchFamily="2" charset="-122"/>
              </a:rPr>
              <a:t>，我们可以很方便的将元素从一个样式切换到另一个样式，而且切换是会有过渡效果。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要实现这一点，必须规定两项内容：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规定您希望把效果添加到哪个 CSS 属性上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规定效果的时长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简写属性，用于在一个属性中设置四个过渡属性。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transition-property	规定应用过渡的 CSS 属性的名称。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transition-duration	定义过渡效果花费的时间。默认是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transition-timing-function	规定过渡效果的时间曲线。默认是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transition-delay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规定过渡效果何时开始。默认是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ransition-timing-function 过渡时间线的值有：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规定以相同速度开始至结束的过渡效果（等于 cubic-bezier(0,0,1,1)）。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规定慢速开始，然后变快，然后慢速结束的过渡效果（cubic-bezier(0.25,0.1,0.25,1)）。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规定以慢速开始的过渡效果（等于 cubic-bezier(0.42,0,1,1)）。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规定以慢速结束的过渡效果（等于 cubic-bezier(0,0,0.58,1)）。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规定以慢速开始和结束的过渡效果（等于 cubic-bezier(0.42,0,0.58,1)）。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cubic-bezier(n,n,n,n)	在 cubic-bezier 函数中定义自己的值。可能的值是 0 至 1 之间的数值。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@keyframes 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@keyframes 规则，您能够创建动画。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创建动画的原理是，将一套 CSS 样式逐渐变化为另一套样式。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在动画过程中，您能够多次改变这套 CSS 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以百分比来规定改变发生的时间，或者通过关键词 "from" 和 "to"，等价于 0% 和 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0% 是动画的开始时间，100% 动画的结束时间。</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为了获得最佳的浏览器支持，您应该始终定义 0% 和 100% 选择器。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@keyframes	规定动画。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	所有动画属性的简写属性，除了 animation-play-state 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animation-name	规定 @keyframes 动画的名称。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animation-duration	规定动画完成一个周期所花费的秒或毫秒。默认是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animation-timing-function	规定动画的速度曲线。默认是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animation-delay	规定动画何时开始。默认是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animation-iteration-count	规定动画被播放的次数。默认是 1（n|infinite n 次或者无限次</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animation-direction	规定动画是否在下一周期逆向地播放。默认是 "normal"。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animation-play-state	规定动画是否正在运行或暂停。默认是 "running"。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animation-fill-mode	规定对象动画时间之外的状态。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 animationname {keyframes-selector {css-styles;}}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animationname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必需。定义动画的名称。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keyframes-selector	必需。动画时长的百分比。合法的值：0-100%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from（与 0% 相同）</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to（与 100% 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css-styles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必需。一个或多个合法的 CSS 样式属性。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82955"/>
            <a:ext cx="1195832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animation-fill-mode : none | forwards | backwards | both;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不改变默认行为。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forwards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当动画完成后，保持最后一个属性值（在最后一个关键帧中定义）。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backwards	在 animation-delay 所指定的一段时间内，在动画显示之前，应用开始属性值（在第一个关键帧中定义）。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both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向前和向后填充模式都被应用。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791845"/>
            <a:ext cx="119761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animate</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动画库使用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github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地址：</a:t>
            </a:r>
            <a:r>
              <a:rPr lang="zh-CN" altLang="en-US" sz="1600">
                <a:latin typeface="宋体" panose="02010600030101010101" pitchFamily="2" charset="-122"/>
                <a:ea typeface="宋体" panose="02010600030101010101" pitchFamily="2" charset="-122"/>
                <a:cs typeface="宋体" panose="02010600030101010101" pitchFamily="2" charset="-122"/>
              </a:rPr>
              <a:t>https://github.com/animate-css/animate.css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animate.css支持的动画类型如右图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具体使用参考下图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56515" y="2811145"/>
            <a:ext cx="8365490" cy="3951605"/>
          </a:xfrm>
          <a:prstGeom prst="rect">
            <a:avLst/>
          </a:prstGeom>
        </p:spPr>
      </p:pic>
      <p:pic>
        <p:nvPicPr>
          <p:cNvPr id="7" name="图片 6"/>
          <p:cNvPicPr>
            <a:picLocks noChangeAspect="1"/>
          </p:cNvPicPr>
          <p:nvPr/>
        </p:nvPicPr>
        <p:blipFill>
          <a:blip r:embed="rId3"/>
          <a:stretch>
            <a:fillRect/>
          </a:stretch>
        </p:blipFill>
        <p:spPr>
          <a:xfrm>
            <a:off x="7269480" y="624205"/>
            <a:ext cx="4922520" cy="6080760"/>
          </a:xfrm>
          <a:prstGeom prst="rect">
            <a:avLst/>
          </a:prstGeom>
        </p:spPr>
      </p:pic>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550799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下面</a:t>
            </a:r>
            <a:r>
              <a:rPr sz="1600">
                <a:latin typeface="宋体" panose="02010600030101010101" pitchFamily="2" charset="-122"/>
                <a:ea typeface="宋体" panose="02010600030101010101" pitchFamily="2" charset="-122"/>
                <a:cs typeface="宋体" panose="02010600030101010101" pitchFamily="2" charset="-122"/>
              </a:rPr>
              <a:t>两个 &lt;div&gt; 元素虽然宽度与高度设置一样，但真实展示的大小不一致，因为</a:t>
            </a:r>
            <a:r>
              <a:rPr lang="zh-CN" sz="1600">
                <a:latin typeface="宋体" panose="02010600030101010101" pitchFamily="2" charset="-122"/>
                <a:ea typeface="宋体" panose="02010600030101010101" pitchFamily="2" charset="-122"/>
                <a:cs typeface="宋体" panose="02010600030101010101" pitchFamily="2" charset="-122"/>
              </a:rPr>
              <a:t>第二个 </a:t>
            </a:r>
            <a:r>
              <a:rPr lang="en-US" altLang="zh-CN" sz="1600">
                <a:latin typeface="宋体" panose="02010600030101010101" pitchFamily="2" charset="-122"/>
                <a:ea typeface="宋体" panose="02010600030101010101" pitchFamily="2" charset="-122"/>
                <a:cs typeface="宋体" panose="02010600030101010101" pitchFamily="2" charset="-122"/>
              </a:rPr>
              <a:t>div</a:t>
            </a:r>
            <a:r>
              <a:rPr sz="1600">
                <a:latin typeface="宋体" panose="02010600030101010101" pitchFamily="2" charset="-122"/>
                <a:ea typeface="宋体" panose="02010600030101010101" pitchFamily="2" charset="-122"/>
                <a:cs typeface="宋体" panose="02010600030101010101" pitchFamily="2" charset="-122"/>
              </a:rPr>
              <a:t> 指定了内边距</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使用这种方式如果想要获得较小的那个框且包含内边距，就不得不考虑到边框和内边距的宽度。</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CSS3 的 box-sizing 属性很好的解决了这个问题。</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7614920" y="1992630"/>
            <a:ext cx="4320540" cy="3535680"/>
          </a:xfrm>
          <a:prstGeom prst="rect">
            <a:avLst/>
          </a:prstGeom>
        </p:spPr>
      </p:pic>
      <p:pic>
        <p:nvPicPr>
          <p:cNvPr id="4" name="图片 3"/>
          <p:cNvPicPr>
            <a:picLocks noChangeAspect="1"/>
          </p:cNvPicPr>
          <p:nvPr/>
        </p:nvPicPr>
        <p:blipFill>
          <a:blip r:embed="rId4"/>
          <a:stretch>
            <a:fillRect/>
          </a:stretch>
        </p:blipFill>
        <p:spPr>
          <a:xfrm>
            <a:off x="266700" y="1383030"/>
            <a:ext cx="7741920" cy="487680"/>
          </a:xfrm>
          <a:prstGeom prst="rect">
            <a:avLst/>
          </a:prstGeom>
        </p:spPr>
      </p:pic>
      <p:pic>
        <p:nvPicPr>
          <p:cNvPr id="5" name="图片 4"/>
          <p:cNvPicPr>
            <a:picLocks noChangeAspect="1"/>
          </p:cNvPicPr>
          <p:nvPr/>
        </p:nvPicPr>
        <p:blipFill>
          <a:blip r:embed="rId5"/>
          <a:stretch>
            <a:fillRect/>
          </a:stretch>
        </p:blipFill>
        <p:spPr>
          <a:xfrm>
            <a:off x="384810" y="2186940"/>
            <a:ext cx="2423160" cy="2484120"/>
          </a:xfrm>
          <a:prstGeom prst="rect">
            <a:avLst/>
          </a:prstGeom>
        </p:spPr>
      </p:pic>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316230" y="775335"/>
            <a:ext cx="5532120" cy="5471160"/>
          </a:xfrm>
          <a:prstGeom prst="rect">
            <a:avLst/>
          </a:prstGeom>
        </p:spPr>
      </p:pic>
      <p:sp>
        <p:nvSpPr>
          <p:cNvPr id="7" name="文本框 6"/>
          <p:cNvSpPr txBox="1"/>
          <p:nvPr/>
        </p:nvSpPr>
        <p:spPr>
          <a:xfrm>
            <a:off x="5848350" y="909955"/>
            <a:ext cx="6157595" cy="2584450"/>
          </a:xfrm>
          <a:prstGeom prst="rect">
            <a:avLst/>
          </a:prstGeom>
          <a:noFill/>
        </p:spPr>
        <p:txBody>
          <a:bodyPr wrap="square" rtlCol="0">
            <a:spAutoFit/>
          </a:bodyPr>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样式优先级</a:t>
            </a:r>
            <a:endPar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当发生样式定义冲突时，浏览器首先会按照不同样式规则的优先级来应用样式；</a:t>
            </a:r>
            <a:r>
              <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在相同的优先级下，则会按照样式定义的先后层次来应用样式，一般遵守“就近优先”原则。</a:t>
            </a:r>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外部css文件的优先级最低;</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书写于头部的css的优先级其次;</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书写于标记内部的css的优先级最高.</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外部样式与头部样式还取决于书写顺序.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550799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CSS3 框大小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不使用 CSS3 box-sizing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默认情况下，元素的宽度与高度计算方式如下：</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width(宽) + padding(内边距) + border(边框) = 元素实际宽度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height(高) + padding(内边距) + border(边框) = 元素实际高度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这就意味着我们在设置元素的 width/height 时</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元素真实展示的高度与宽度会更大(因为元素的边框与内边距也会计算在 width/height 中)。</a:t>
            </a:r>
            <a:endParaRPr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box-sizing: content-box|border-box|inherit;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content-box	这是由 CSS2.1 规定的宽度高度行为。</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宽度和高度分别应用到元素的内容框。</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在宽度和高度之外绘制元素的内边距和边框。</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border-box	为元素设定的宽度和高度决定了元素的边框盒。</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就是说，为元素指定的任何内边距和边框都将在已设定的宽度和高度内进行绘制。</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通过从已设定的宽度和高度分别减去边框和内边距才能得到内容的宽度和高度。</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规定应从父元素继承 box-sizing 属性的值。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156845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css3中的box-sizing 属性允许以特定的方式来指定盒模型，有两种方式：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content-box：标准盒模型，又叫做 W3C盒模型，一般在现代浏览器中使用的都是这个盒模型</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border-box：</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怪异</a:t>
            </a:r>
            <a:r>
              <a:rPr lang="zh-CN" sz="1600">
                <a:latin typeface="宋体" panose="02010600030101010101" pitchFamily="2" charset="-122"/>
                <a:ea typeface="宋体" panose="02010600030101010101" pitchFamily="2" charset="-122"/>
                <a:cs typeface="宋体" panose="02010600030101010101" pitchFamily="2" charset="-122"/>
              </a:rPr>
              <a:t>盒模型，低版本IE浏览器中的盒模型，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非常实用  </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现代浏览器和IE9+默认值是content-box</a:t>
            </a:r>
            <a:endParaRPr 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8670925" y="2570480"/>
            <a:ext cx="2628900" cy="2842260"/>
          </a:xfrm>
          <a:prstGeom prst="rect">
            <a:avLst/>
          </a:prstGeom>
        </p:spPr>
      </p:pic>
      <p:pic>
        <p:nvPicPr>
          <p:cNvPr id="4" name="图片 3"/>
          <p:cNvPicPr>
            <a:picLocks noChangeAspect="1"/>
          </p:cNvPicPr>
          <p:nvPr/>
        </p:nvPicPr>
        <p:blipFill>
          <a:blip r:embed="rId3"/>
          <a:stretch>
            <a:fillRect/>
          </a:stretch>
        </p:blipFill>
        <p:spPr>
          <a:xfrm>
            <a:off x="135255" y="2698750"/>
            <a:ext cx="7734300" cy="480060"/>
          </a:xfrm>
          <a:prstGeom prst="rect">
            <a:avLst/>
          </a:prstGeom>
        </p:spPr>
      </p:pic>
      <p:pic>
        <p:nvPicPr>
          <p:cNvPr id="5" name="图片 4"/>
          <p:cNvPicPr>
            <a:picLocks noChangeAspect="1"/>
          </p:cNvPicPr>
          <p:nvPr/>
        </p:nvPicPr>
        <p:blipFill>
          <a:blip r:embed="rId4"/>
          <a:stretch>
            <a:fillRect/>
          </a:stretch>
        </p:blipFill>
        <p:spPr>
          <a:xfrm>
            <a:off x="4737735" y="3506470"/>
            <a:ext cx="3131820" cy="2415540"/>
          </a:xfrm>
          <a:prstGeom prst="rect">
            <a:avLst/>
          </a:prstGeom>
        </p:spPr>
      </p:pic>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box-shadow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 属性向框添加一个或多个阴影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box-shadow语法：h-shadow v-shadow blur spread color inset;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对象选择器 {box-shadow:X轴偏移量 Y轴偏移量 [阴影模糊半径] [阴影扩展半径] 阴影颜色 [投影方式]}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h-shadow：水平阴影的位置，正数则显示右侧阴影，负数显示左侧阴影。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v-shadow：垂直阴影的位置，正数则显示下侧阴影，负数显示上侧阴影。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blur：可选项，模糊距离，用来设置阴影边缘的模糊化程度。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spread：可选项，阴影的尺寸，可放大或缩小阴影的尺寸。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color：阴影的颜色，用来设置当前阴影的颜色。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inset：可选项，默认的阴影将外部阴影(outset)，添加此参数改为内部阴影。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display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此元素不会被显示。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此元素将显示为块级元素，此元素前后会带有换行符。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默认。此元素会被显示为内联元素，元素前后没有换行符。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inline-block	行内块元素。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list-item	此元素会作为列表显示。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a:t>
            </a:r>
            <a:r>
              <a:rPr lang="en-US" altLang="zh-CN" sz="1600">
                <a:latin typeface="宋体" panose="02010600030101010101" pitchFamily="2" charset="-122"/>
                <a:ea typeface="宋体" panose="02010600030101010101" pitchFamily="2" charset="-122"/>
                <a:cs typeface="宋体" panose="02010600030101010101" pitchFamily="2" charset="-122"/>
              </a:rPr>
              <a:t>/inline-flex	用来为盒状模型提供最大的灵活性。</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设为Flex布局以后，子元素的float、clear和vertical-align属性将失效。</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display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display的三个值：inline，block 和 inline-block 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block 元素独占一行，宽度沾满父元素宽度。可以设置 width, height, padding, margin 属性。如 div p ul 等。 block 元素可以包含其他 block 元素和 inline 元素，比较特别的是 &lt;p&gt; 只能包含 inline 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 元素不换行，宽度由其内容决定。设置 width, height 无效。如 span em strong 等。 设置水平方向 padding(padding-left, padding-right) 和 margin(margin-left, margin-right) 有效， 垂直方向的 padding(padding-top, padding-bottom)，margin(margin-top, margin-bottom) 无效。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元素不换行，设置 width, height, padding, margin 属性有效。 由于 inline-block 元素会产生新的 BFC，因此可以包含浮动。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内联块状元素（inline-block）就是同时具备内联元素、块状元素的特点。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2、元素的高度、宽度、行高以及顶和底边距都可设置。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有基线对齐问题，需要使用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vertical-align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调整基线。</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元素因基线对齐而造成上浮的问题（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基线对齐问题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假设我需要实现将三个块级元素并排对齐的如下效果：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然而，如果当某个div块中没有内容时，就会发生该div块上浮无法对齐的情况：</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285750" y="1675765"/>
            <a:ext cx="3436620" cy="1280160"/>
          </a:xfrm>
          <a:prstGeom prst="rect">
            <a:avLst/>
          </a:prstGeom>
        </p:spPr>
      </p:pic>
      <p:pic>
        <p:nvPicPr>
          <p:cNvPr id="5" name="图片 4"/>
          <p:cNvPicPr>
            <a:picLocks noChangeAspect="1"/>
          </p:cNvPicPr>
          <p:nvPr/>
        </p:nvPicPr>
        <p:blipFill>
          <a:blip r:embed="rId3"/>
          <a:stretch>
            <a:fillRect/>
          </a:stretch>
        </p:blipFill>
        <p:spPr>
          <a:xfrm>
            <a:off x="440690" y="3479800"/>
            <a:ext cx="3970020" cy="1920240"/>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27672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造成这种现象的原因在于：行内元素和替换元素（如img、input、textarea等）会有个称做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a:t>
            </a:r>
            <a:r>
              <a:rPr sz="1600">
                <a:latin typeface="宋体" panose="02010600030101010101" pitchFamily="2" charset="-122"/>
                <a:ea typeface="宋体" panose="02010600030101010101" pitchFamily="2" charset="-122"/>
                <a:cs typeface="宋体" panose="02010600030101010101" pitchFamily="2" charset="-122"/>
                <a:sym typeface="+mn-ea"/>
              </a:rPr>
              <a:t> 的东西；基线位于</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文字的最底部</a:t>
            </a:r>
            <a:r>
              <a:rPr sz="1600">
                <a:latin typeface="宋体" panose="02010600030101010101" pitchFamily="2" charset="-122"/>
                <a:ea typeface="宋体" panose="02010600030101010101" pitchFamily="2" charset="-122"/>
                <a:cs typeface="宋体" panose="02010600030101010101" pitchFamily="2" charset="-122"/>
                <a:sym typeface="+mn-ea"/>
              </a:rPr>
              <a:t>。如果块状行内元素（inline-block）中无文本内容的时候，其基线就会</a:t>
            </a:r>
            <a:r>
              <a:rPr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自动移至元素的最底部</a:t>
            </a:r>
            <a:r>
              <a:rPr sz="1600">
                <a:latin typeface="宋体" panose="02010600030101010101" pitchFamily="2" charset="-122"/>
                <a:ea typeface="宋体" panose="02010600030101010101" pitchFamily="2" charset="-122"/>
                <a:cs typeface="宋体" panose="02010600030101010101" pitchFamily="2" charset="-122"/>
                <a:sym typeface="+mn-ea"/>
              </a:rPr>
              <a:t>。另外，图片以及非替换元素的基线也是为元素最底部的。</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上述元素都是以这个基线作为垂直对齐的默认参照的，那么 块状行内元素无法对齐的原因就很容易理解了；看下面几个例子：</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既然这种情况是由元素以基线对齐才导致的，那么 只要设置元素的垂直对齐方式为别的就可以了；即使用vertical-align属性</a:t>
            </a:r>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比如为块状行内元素引入样式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vertical-align: top</a:t>
            </a:r>
            <a:r>
              <a:rPr sz="1600">
                <a:latin typeface="宋体" panose="02010600030101010101" pitchFamily="2" charset="-122"/>
                <a:ea typeface="宋体" panose="02010600030101010101" pitchFamily="2" charset="-122"/>
                <a:cs typeface="宋体" panose="02010600030101010101" pitchFamily="2" charset="-122"/>
                <a:sym typeface="+mn-ea"/>
              </a:rPr>
              <a:t>; 后，便可以了</a:t>
            </a:r>
            <a:endParaRPr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70510" y="2299970"/>
            <a:ext cx="4602480" cy="1874520"/>
          </a:xfrm>
          <a:prstGeom prst="rect">
            <a:avLst/>
          </a:prstGeom>
        </p:spPr>
      </p:pic>
      <p:pic>
        <p:nvPicPr>
          <p:cNvPr id="6" name="图片 5"/>
          <p:cNvPicPr>
            <a:picLocks noChangeAspect="1"/>
          </p:cNvPicPr>
          <p:nvPr/>
        </p:nvPicPr>
        <p:blipFill>
          <a:blip r:embed="rId3"/>
          <a:stretch>
            <a:fillRect/>
          </a:stretch>
        </p:blipFill>
        <p:spPr>
          <a:xfrm>
            <a:off x="5839460" y="2540000"/>
            <a:ext cx="4411980" cy="1607820"/>
          </a:xfrm>
          <a:prstGeom prst="rect">
            <a:avLst/>
          </a:prstGeom>
        </p:spPr>
      </p:pic>
      <p:pic>
        <p:nvPicPr>
          <p:cNvPr id="7" name="图片 6"/>
          <p:cNvPicPr>
            <a:picLocks noChangeAspect="1"/>
          </p:cNvPicPr>
          <p:nvPr/>
        </p:nvPicPr>
        <p:blipFill>
          <a:blip r:embed="rId4"/>
          <a:stretch>
            <a:fillRect/>
          </a:stretch>
        </p:blipFill>
        <p:spPr>
          <a:xfrm>
            <a:off x="358140" y="5207635"/>
            <a:ext cx="4427220" cy="1379220"/>
          </a:xfrm>
          <a:prstGeom prst="rect">
            <a:avLst/>
          </a:prstGeom>
        </p:spPr>
      </p:pic>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8590" y="819150"/>
            <a:ext cx="1189482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弹性盒子(Flex Box)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 Flexible Box 或 flexbox），是一种当页面需要适应不同的屏幕大小以及设备类型时确保元素拥有恰当的行为的布局方式。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引入弹性盒布局模型的目的是提供一种更加有效的方式来对一个容器中的子元素进行排列、对齐和分配空白空间。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弹性容器通过设置 display 属性的值为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flex 或 inline-flex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将其定义为弹性容器。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Flexbox布局的语法版本</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2009版本，我们称之为老版本，使用的是“display:box”或者“display:inline-box”；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2011版本，我们称之为混合版本，使用的是“display:flexbox”或者“display:inline-flexbox”；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2013版本，也就是最新语法版本，使用的是“display:flex”或者“display:inline-flex”。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 将对象作为弹性伸缩盒显示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inline-flex：将对象作为内联块级弹性伸缩盒显示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flex：父元素的尺寸不由子元素尺寸动态调整，不设置时默认是100%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 ：则会使父元素尺寸跟随子元素们的尺寸动态调整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6514465" y="4234180"/>
            <a:ext cx="5527675" cy="1258570"/>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769485"/>
          </a:xfrm>
          <a:prstGeom prst="rect">
            <a:avLst/>
          </a:prstGeom>
          <a:noFill/>
        </p:spPr>
        <p:txBody>
          <a:bodyPr wrap="square" rtlCol="0">
            <a:spAutoFit/>
          </a:bodyPr>
          <a:p>
            <a:br>
              <a:rPr lang="zh-CN" altLang="en-US" sz="1600">
                <a:latin typeface="宋体" panose="02010600030101010101" pitchFamily="2" charset="-122"/>
                <a:ea typeface="宋体" panose="02010600030101010101" pitchFamily="2" charset="-122"/>
                <a:cs typeface="宋体" panose="02010600030101010101" pitchFamily="2" charset="-122"/>
                <a:sym typeface="+mn-ea"/>
              </a:rPr>
            </a:br>
            <a:r>
              <a:rPr lang="zh-CN" altLang="en-US" sz="1600">
                <a:latin typeface="宋体" panose="02010600030101010101" pitchFamily="2" charset="-122"/>
                <a:ea typeface="宋体" panose="02010600030101010101" pitchFamily="2" charset="-122"/>
                <a:cs typeface="宋体" panose="02010600030101010101" pitchFamily="2" charset="-122"/>
                <a:sym typeface="+mn-ea"/>
              </a:rPr>
              <a:t>Flex容器有6种属性可用分别是：</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flex-direction	决定主轴的方向（即项目的排列方向）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flex-wrap	控制Flex容器是单行显示还是多行显示，而交叉轴的方向就决定着新线的排列方向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flex-flow	flex-flow属性是flex-direction属性和flex-wrap属性的简写</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justify-content	定义了Flex项目在主轴方向上的对齐方式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align-items	定义项目在交叉轴上的对齐方式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align-content	定义了多根轴线的对齐方式，如果只有一条轴线，那么此属性不起作用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容器子元素属性：</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flex-grow	一个数字，规定项目将相对于其他灵活的项目进行扩展的量。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flex-shrink	一个数字，规定项目将相对于其他灵活的项目进行收缩的量。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flex-basis	项目的长度。合法值："auto"、"inherit" 或一个后跟 "%"、"px"、"em" 或任何其他长度单位的数字。</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auto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1 1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none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0 0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initial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设置该属性为它的默认值，即为 0 1 auto。请参阅 initial。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从父元素继承该属性。请参阅 inherit。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82955"/>
            <a:ext cx="1201293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html5新布局元素：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1、header 用于设置一个页面的标题部分，通常会包含标题、logo、导航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footer元素通常用于设置一个页面的底部区域，会包含友情链接，版权声明，文件建立日期，联系方式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article元素用于定义一个独立的内容区块，比如一篇文章、一篇博客、一个帖子、论坛的一段用户评论，一篇新闻消息等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article元素内可以嵌套其他元素，它可以有自己的头、尾部、主题内容。使用时要特别注意内容的独立性，一般对独立完整的内容才使用article元素，如果一段内容的话应该使用section元素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section元素用来定义文章中的章节，用来定义文档中特定的区块，可视为一个区域分组元素，用来给页面上的内容分块。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aside元素通常用来设置侧边栏，用于定义元素之外的内容，前提是这些内容与article元素内的内容相关，同时也可作为article内部元素使用，作为主要内容的附属信息，比如与主内容有关的参考资料，名词解释</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6</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nav用来定义导航栏、目录、超链接，并非所有超链接都放在nav中，通常只把一个文档中的主导航栏放在nav中，在文章页面nav还可以用来给文字做一个目录的超链接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div布局比较，使用header、footer、aside、section这些新布局元素可以简化代码，要用css样式的时候不用写多几个id来区分，而是直接用元素名称来定义样式，相比于div布局，新布局元素更有利于搜索引擎的检索，减少属性的使用，从而代码看起来就更加简洁。比如如下的div布局代码及其效果可以用新布局元素来代替。</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8590" y="753745"/>
            <a:ext cx="1182179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CSS 中，选择器是一种模式，用于选择需要添加样式的元素。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.intro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class="intro"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#firstname	选择 id="firstname"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&lt;div&gt; 元素和所有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 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&lt;div&gt; 元素内部的所有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element&gt;element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div&gt;p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选择父元素为 &lt;div&gt; 元素的所有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选择紧接在 &lt;div&gt; 元素之后的所有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 target 属性所有元素。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[target=_blank]	选择 target="_blank"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[title~=flower]	选择 title 属性包含单词 "flower"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[lang|=en]	选择 lang 属性值以 "en" 开头的所有元素。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选择所有未被访问的链接。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:visited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a:visited	选择所有已被访问的链接。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选择活动链接。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选择鼠标指针位于其上的链接。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:focus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input:focus	选择获得焦点的 input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:first-letter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p:first-letter	选择每个 &lt;p&gt; 元素的首字母。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p:first-line	选择每个 &lt;p&gt; 元素的首行。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p:first-child	选择属于父元素的第一个子元素的每个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元素的内容之前插入内容。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元素的内容之后插入内容。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156845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rgba </a:t>
            </a:r>
            <a:r>
              <a:rPr lang="zh-CN" altLang="en-US" sz="1600">
                <a:latin typeface="宋体" panose="02010600030101010101" pitchFamily="2" charset="-122"/>
                <a:ea typeface="宋体" panose="02010600030101010101" pitchFamily="2" charset="-122"/>
                <a:cs typeface="宋体" panose="02010600030101010101" pitchFamily="2" charset="-122"/>
              </a:rPr>
              <a:t>是代表Red（红色）Green（绿色）Blue（蓝色）和 Alpha 的色彩空间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CSS中rgb和rgba有什么区别，两个都可以用 rgb(0,0,0,0.5)、rgba(0,0,0,0.5)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在css3中的bairgb和rgba是没什么区别的，都支持RGB三色以及α通道，但du在css2.1中的rgb则只接受r、zhig、b三个参数，所以为了保证兼容性，在需要使用透明色的时候，尽可能用rgba，不要用rgb带四个参数的方式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Gradient（渐变</a:t>
            </a:r>
            <a:r>
              <a:rPr lang="zh-CN" altLang="en-US" sz="1600">
                <a:latin typeface="宋体" panose="02010600030101010101" pitchFamily="2" charset="-122"/>
                <a:ea typeface="宋体" panose="02010600030101010101" pitchFamily="2" charset="-122"/>
                <a:cs typeface="宋体" panose="02010600030101010101" pitchFamily="2" charset="-122"/>
              </a:rPr>
              <a:t>） 分为 linear-gradient（线性渐变）和 radial-gradient（径向渐变）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linear-gradient() 函数：用于创建一个线性渐变的 "图像"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一个线性渐变可以由多种颜色组成。除了指定颜色的方向和角度之外，linear-gradient()接收一组color stop作为参数。color stop由一个颜色和一个可选的颜色位置组成：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linear-gradient(angle/direction, color stop, color stop,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bottom right, yellow, deeppink, #006699);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0170" y="782320"/>
            <a:ext cx="12021820" cy="230695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 </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important </a:t>
            </a:r>
            <a:r>
              <a:rPr 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仅适用于样式冲突，不建议过多使用</a:t>
            </a:r>
            <a:r>
              <a:rPr lang="en-US"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css !important作用是提高指定CSS样式规则的应用优先权。</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!important是CSS1就定义的语法，作用是提高指定样式规则的应用优先权。语法格式{ cssRule !important }，即写在定义的最后面，例如：box{color:red !important;}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在CSS中，通过对某一样式声明! important ，可以更改默认的CSS样式优先级规则，使该条样式属性声明具有最高优先级，也就是相当于写在最下面。</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28040"/>
            <a:ext cx="117487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:lang(language)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p:lang(it)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选择带有以 "it" 开头的 lang 属性值的每个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element1~element2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p~ul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选择前面有 &lt;p&gt; 元素的每个 &lt;ul&gt;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a[src^="https"]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属性值以 "https" 开头的每个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a[src$=".pdf"]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属性以 ".pdf" 结尾的所有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a[src*="abc"]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属性中包含 "abc" 子串的每个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选择属于其父元素的首个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选择属于其父元素的最后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选择属于其父元素唯一的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选择属于其父元素的唯一子元素的每个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:nth-child(n)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p:nth-child(2)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选择属于其父元素的第二个子元素的每个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:nth-last-child(n)	p:nth-last-child(2)	同上，从最后一个子元素开始计数。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:nth-of-type(n)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p:nth-of-type(2)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选择属于其父元素第二个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:nth-last-of-type(n)	p:nth-last-of-type(2)	同上，但是从最后一个子元素开始计数。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选择属于其父元素最后一个子元素每个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选择文档的根元素。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选择没有子元素的每个 &lt;p&gt; 元素（包括文本节点）。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#news:target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选择当前活动的 #news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选择每个启用的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选择每个禁用的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选择每个被选中的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:not(selector)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:not(p)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选择非 &lt;p&gt; 元素的每个元素。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选择被用户选取的元素部分。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95580" y="938530"/>
            <a:ext cx="5335270" cy="2667635"/>
          </a:xfrm>
          <a:prstGeom prst="rect">
            <a:avLst/>
          </a:prstGeom>
        </p:spPr>
      </p:pic>
      <p:sp>
        <p:nvSpPr>
          <p:cNvPr id="4" name="文本框 3"/>
          <p:cNvSpPr txBox="1"/>
          <p:nvPr/>
        </p:nvSpPr>
        <p:spPr>
          <a:xfrm>
            <a:off x="84455" y="3979545"/>
            <a:ext cx="11894820" cy="175323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基本选择器：</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 通配选择器 	选择文档中所有HTML元素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E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元素选择器	选择指定类型的HTML元素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#id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ID选择器	选择指定ID属性值为“id”的任意类型元素，</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且只能有一个，不能重复</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.class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类选择器	选择指定class属性值为“class”的任意类型的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任意多个</a:t>
            </a:r>
            <a:r>
              <a:rPr lang="zh-CN" altLang="en-US">
                <a:latin typeface="宋体" panose="02010600030101010101" pitchFamily="2" charset="-122"/>
                <a:ea typeface="宋体" panose="02010600030101010101" pitchFamily="2" charset="-122"/>
                <a:cs typeface="宋体" panose="02010600030101010101" pitchFamily="2" charset="-122"/>
              </a:rPr>
              <a:t>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selector1,selectorN	 群组选择器	将每一个选择器匹配的元素集合并</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501586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层次选择器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	后代选择器（包含选择器）	选择匹配的F元素，且匹配的F元素被包含在匹配的E元素内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E&gt;F	子选择器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选择匹配的F元素，且匹配的F元素所匹配的E元素的子元素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相邻兄弟选择器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选择匹配的F元素，且匹配的F元素紧位于匹配的E元素的后面</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通用选择器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选择匹配的F元素，且位于匹配的E元素后的所有匹配的F元素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动态伪类选择器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E:link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链接伪类选择器  	选择匹配的E元素，而且匹配元素被定义了超链接并未被访问过。常用于链接描点上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E:visited  	链接伪类选择器	选择匹配的E元素，而且匹配元素被定义了超链接并已被访问过。常用于链接描点上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E:active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选择匹配的E元素，且匹配元素被激活。常用于链接描点和按钮上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E:hover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选择匹配的E元素，且用户鼠标停留在元素E上。IE6及以下浏览器仅支持a:hover</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E:focus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选择匹配的E元素，而且匹配元素获取焦点</a:t>
            </a:r>
            <a:endParaRPr sz="1600">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目标伪类选择器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E:target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选择匹配E的所有元素，且匹配元素被相关URL指向</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UI元素状态伪类选择器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E:checked	选中状态伪类选择器	匹配选中的复选按钮或者单选按钮表单元素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E:enabled	启用状态伪类选择器	匹配所有启用的表单元素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E:disabled	不可用状态伪类选择器	匹配所有禁用的表单元素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476948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结构伪类选择器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作为父元素的第一个子元素的元素E。与E:nth-child(1)等同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作为父元素的最后一个子元素的元素E。与E:nth-last-child(1)等同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E:root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选择匹配元素E所在文档的根元素。在HTML文档中，根元素始终是html，</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此时该选择器与html类型选择器匹配的内容相同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F:nth-child(n)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选择父元素E的第n个子元素F。其中n可以是整数（1，2，3）、关键字（even，odd）、</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可以是公式（2n+1）,而且n值起始值为1，而不是0.</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F:nth-last-child(n)	选择父元素E的倒数第n个子元素F。此选择器与E:nth-child(n)选择器计算顺序刚好相反，</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但使用方法都是一样的，其中：nth-last-child(1)始终匹配最后一个元素，与last-child等同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E:nth-of-type(n)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E:nth-last-of-type(n)	选择父元素内具有指定类型的倒数第n个E元素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选择父元素内具有指定类型的第一个E元素，与E:nth-of-type(1)等同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选择父元素内具有指定类型的最后一个E元素，与E:nth-last-of-type(1)等同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选择父元素只包含一个同类型子元素，且该子元素匹配E元素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E:empty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选择没有子元素的元素，而且该元素也不包含任何文本节点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否定伪类选择器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E:not(F)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匹配所有除元素F外的E元素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2061210"/>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属性选择器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用于选取带有指定属性和值的元素。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用于选取属性值中包含指定词汇的元素。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用于选取带有以指定值开头的属性值的元素，该值必须是整个单词。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匹配属性值以指定值开头的每个元素。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匹配属性值以指定值结尾的每个元素。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匹配属性值中包含指定值的每个元素。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UNIT_PLACING_PICTURE_USER_VIEWPORT" val="{&quot;height&quot;:5568,&quot;width&quot;:6804}"/>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UNIT_PLACING_PICTURE_USER_VIEWPORT" val="{&quot;height&quot;:3420,&quot;width&quot;:15024}"/>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17916</Words>
  <Application>WPS 演示</Application>
  <PresentationFormat>宽屏</PresentationFormat>
  <Paragraphs>614</Paragraphs>
  <Slides>44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宋体</vt:lpstr>
      <vt:lpstr>Wingdings</vt:lpstr>
      <vt:lpstr>微软雅黑</vt:lpstr>
      <vt:lpstr>Consolas</vt:lpstr>
      <vt:lpstr>新宋体</vt:lpstr>
      <vt:lpstr>Arial Unicode MS</vt:lpstr>
      <vt:lpstr>Calibri</vt:lpstr>
      <vt:lpstr>1_Office 主题​​</vt:lpstr>
      <vt:lpstr>css 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1033</cp:revision>
  <dcterms:created xsi:type="dcterms:W3CDTF">2019-06-19T02:08:00Z</dcterms:created>
  <dcterms:modified xsi:type="dcterms:W3CDTF">2020-09-22T07:35:18Z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