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660" r:id="rId3"/>
    <p:sldId id="689" r:id="rId4"/>
    <p:sldId id="737" r:id="rId5"/>
    <p:sldId id="738" r:id="rId6"/>
    <p:sldId id="691" r:id="rId7"/>
    <p:sldId id="713" r:id="rId8"/>
    <p:sldId id="743" r:id="rId9"/>
    <p:sldId id="739" r:id="rId10"/>
    <p:sldId id="783" r:id="rId11"/>
    <p:sldId id="784" r:id="rId12"/>
    <p:sldId id="740" r:id="rId13"/>
    <p:sldId id="741" r:id="rId14"/>
    <p:sldId id="742" r:id="rId15"/>
    <p:sldId id="692" r:id="rId16"/>
    <p:sldId id="693" r:id="rId17"/>
    <p:sldId id="694" r:id="rId18"/>
    <p:sldId id="745" r:id="rId19"/>
    <p:sldId id="746" r:id="rId20"/>
    <p:sldId id="698" r:id="rId21"/>
    <p:sldId id="747" r:id="rId22"/>
    <p:sldId id="699" r:id="rId23"/>
    <p:sldId id="700" r:id="rId24"/>
    <p:sldId id="701" r:id="rId25"/>
    <p:sldId id="702" r:id="rId26"/>
    <p:sldId id="703" r:id="rId27"/>
    <p:sldId id="704" r:id="rId28"/>
    <p:sldId id="705" r:id="rId29"/>
    <p:sldId id="706" r:id="rId30"/>
    <p:sldId id="707" r:id="rId31"/>
    <p:sldId id="708" r:id="rId32"/>
    <p:sldId id="774" r:id="rId33"/>
    <p:sldId id="773" r:id="rId34"/>
    <p:sldId id="714" r:id="rId35"/>
    <p:sldId id="716" r:id="rId36"/>
    <p:sldId id="715" r:id="rId37"/>
    <p:sldId id="709" r:id="rId38"/>
    <p:sldId id="710" r:id="rId39"/>
    <p:sldId id="711" r:id="rId40"/>
    <p:sldId id="66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5.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image" Target="../media/image3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4" Type="http://schemas.openxmlformats.org/officeDocument/2006/relationships/slideLayout" Target="../slideLayouts/slideLayout7.xml"/><Relationship Id="rId13" Type="http://schemas.openxmlformats.org/officeDocument/2006/relationships/tags" Target="../tags/tag109.xml"/><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4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81026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278130" y="3141345"/>
            <a:ext cx="3016250" cy="342455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37490" y="79184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819150"/>
            <a:ext cx="11666855"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面向对象开发模式更有利于人们开拓思维，在具体的开发过程中便于程序的划分，方便程序员分工合作，提高开发效率。面向对象程序设计有以下优点。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可重用性：代码重复使用，减少代码量，提高开发效率。下面介绍的面向对象的三大核心特性（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继承和多态）都围绕这个核心。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可扩展性：指新的功能可以很容易地加入到系统中来，便于软件的修改。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可管理性：能够将功能与数据结合，方便管理。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该开发模式之所以使程序设计更加完善和强大，主要是因为面向对象具有</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427672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806575" y="1520825"/>
            <a:ext cx="4020185" cy="1630680"/>
          </a:xfrm>
          <a:prstGeom prst="rect">
            <a:avLst/>
          </a:prstGeom>
        </p:spPr>
      </p:pic>
      <p:pic>
        <p:nvPicPr>
          <p:cNvPr id="4" name="图片 3"/>
          <p:cNvPicPr>
            <a:picLocks noChangeAspect="1"/>
          </p:cNvPicPr>
          <p:nvPr/>
        </p:nvPicPr>
        <p:blipFill>
          <a:blip r:embed="rId3"/>
          <a:stretch>
            <a:fillRect/>
          </a:stretch>
        </p:blipFill>
        <p:spPr>
          <a:xfrm>
            <a:off x="8967470" y="1819275"/>
            <a:ext cx="2964180" cy="4130040"/>
          </a:xfrm>
          <a:prstGeom prst="rect">
            <a:avLst/>
          </a:prstGeom>
        </p:spPr>
      </p:pic>
      <p:pic>
        <p:nvPicPr>
          <p:cNvPr id="6" name="图片 5"/>
          <p:cNvPicPr>
            <a:picLocks noChangeAspect="1"/>
          </p:cNvPicPr>
          <p:nvPr/>
        </p:nvPicPr>
        <p:blipFill>
          <a:blip r:embed="rId4"/>
          <a:stretch>
            <a:fillRect/>
          </a:stretch>
        </p:blipFill>
        <p:spPr>
          <a:xfrm>
            <a:off x="3984625" y="4732655"/>
            <a:ext cx="4861560" cy="169926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132207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70655" y="797560"/>
            <a:ext cx="4265295" cy="583565"/>
          </a:xfrm>
          <a:prstGeom prst="rect">
            <a:avLst/>
          </a:prstGeom>
          <a:noFill/>
        </p:spPr>
        <p:txBody>
          <a:bodyPr wrap="square" rtlCol="0">
            <a:spAutoFit/>
          </a:bodyPr>
          <a:p>
            <a:r>
              <a:rPr lang="en-US" altLang="zh-CN" sz="3200"/>
              <a:t> </a:t>
            </a:r>
            <a:r>
              <a:rPr lang="zh-CN" altLang="en-US" sz="3200"/>
              <a:t>为什么需要</a:t>
            </a:r>
            <a:r>
              <a:rPr lang="zh-CN" altLang="en-US" sz="3200"/>
              <a:t>面向对象</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7650" y="810260"/>
            <a:ext cx="1163955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82955"/>
            <a:ext cx="1175766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同一类中方法名相同，参数列表不同。其中，同一类中是指两个方法可以是同一个类中声明的，或者是继承来的，抑或一个是声明的，另一个是继承来的；方法的重写要遵循“两同两小一大”规则，“两同”即方法名相同，形参列表相同；“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12420" y="828040"/>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791845"/>
            <a:ext cx="11812270"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对象使用完之后需要对其进行清除。</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对象的清除是指释放对象占用的内存</a:t>
            </a:r>
            <a:r>
              <a:rPr lang="zh-CN" altLang="en-US" sz="1600">
                <a:latin typeface="宋体" panose="02010600030101010101" pitchFamily="2" charset="-122"/>
                <a:ea typeface="宋体" panose="02010600030101010101" pitchFamily="2" charset="-122"/>
                <a:cs typeface="宋体" panose="02010600030101010101" pitchFamily="2" charset="-122"/>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语言的内存自动回收称为垃圾回收（Garbage Collection）机制，简称 GC。垃圾回收机制是指 JVM 用于释放那些不再使用的对象所占用的内存。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9395" y="1602105"/>
            <a:ext cx="11412220" cy="4276725"/>
          </a:xfrm>
          <a:prstGeom prst="rect">
            <a:avLst/>
          </a:prstGeom>
          <a:noFill/>
        </p:spPr>
        <p:txBody>
          <a:bodyPr wrap="square" rtlCol="0">
            <a:spAutoFit/>
          </a:bodyPr>
          <a:p>
            <a:r>
              <a:rPr lang="zh-CN" altLang="en-US" sz="1600">
                <a:sym typeface="+mn-ea"/>
              </a:rPr>
              <a:t>所有对象共享，全局只有一份</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70275" y="807720"/>
            <a:ext cx="6213475" cy="583565"/>
          </a:xfrm>
          <a:prstGeom prst="rect">
            <a:avLst/>
          </a:prstGeom>
          <a:noFill/>
        </p:spPr>
        <p:txBody>
          <a:bodyPr wrap="square" rtlCol="0">
            <a:spAutoFit/>
          </a:bodyPr>
          <a:p>
            <a:r>
              <a:rPr lang="en-US" sz="3200"/>
              <a:t>static </a:t>
            </a:r>
            <a:r>
              <a:rPr lang="zh-CN" altLang="en-US" sz="3200"/>
              <a:t>关键字</a:t>
            </a:r>
            <a:endParaRPr lang="zh-CN" altLang="en-US"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61224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Java方法的可变参数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094865" y="806450"/>
            <a:ext cx="8425815" cy="583565"/>
          </a:xfrm>
          <a:prstGeom prst="rect">
            <a:avLst/>
          </a:prstGeom>
          <a:noFill/>
        </p:spPr>
        <p:txBody>
          <a:bodyPr wrap="square" rtlCol="0">
            <a:spAutoFit/>
          </a:bodyPr>
          <a:p>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51840"/>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349250" y="1629410"/>
            <a:ext cx="1039177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下面就先来了解一下这四种内部类的用法。</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局部内部类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匿名内部类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 </a:t>
            </a:r>
            <a:r>
              <a:rPr lang="zh-CN" altLang="en-US" sz="3200"/>
              <a:t>面向对象简介</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53543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如，在真实世界的学校里，会有学生和老师等实体，学生有学号、姓名、所在班级等属性（数据），学生还有学习、提问、吃饭和走路等操作。学生只是抽象的描述，这个抽象的描述称为“类”。在学校里活动的是学生个体，即张同学、李同学等，这些具体的个体称为“对象”，“对象”也称为“实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对象和类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Java作为一种面向对象语言。支持以下基本概念：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多态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对象：对象是类的一个实例（对象不是找个女朋友），有状态和行为。例如，一条狗是一个对象，它的状态有：颜色、名字、品种；行为有：摇尾巴、叫、吃等。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类：类是一个模板，它描述一类对象的行为和状态。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465570" y="332740"/>
            <a:ext cx="5532120" cy="458724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060575" y="66421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94640" y="247586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135120" y="105537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7" name="文本框 6"/>
          <p:cNvSpPr txBox="1"/>
          <p:nvPr/>
        </p:nvSpPr>
        <p:spPr>
          <a:xfrm>
            <a:off x="206375" y="4853305"/>
            <a:ext cx="1165669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函数和方法的区别：</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面向对象的语言叫方法</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面向过程的语言叫函数</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函数（静态方法）是大家的函数，方法是类的方法。</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316730" y="770890"/>
            <a:ext cx="4265295" cy="583565"/>
          </a:xfrm>
          <a:prstGeom prst="rect">
            <a:avLst/>
          </a:prstGeom>
          <a:noFill/>
        </p:spPr>
        <p:txBody>
          <a:bodyPr wrap="square" rtlCol="0">
            <a:spAutoFit/>
          </a:bodyPr>
          <a:p>
            <a:r>
              <a:rPr lang="zh-CN" altLang="en-US" sz="3200"/>
              <a:t>对象实例化过程</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13014</Words>
  <Application>WPS 演示</Application>
  <PresentationFormat>宽屏</PresentationFormat>
  <Paragraphs>576</Paragraphs>
  <Slides>39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微软雅黑</vt:lpstr>
      <vt:lpstr>Consolas</vt:lpstr>
      <vt:lpstr>新宋体</vt:lpstr>
      <vt:lpstr>Calibri</vt:lpstr>
      <vt:lpstr>Arial Unicode MS</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809</cp:revision>
  <dcterms:created xsi:type="dcterms:W3CDTF">2019-06-19T02:08:00Z</dcterms:created>
  <dcterms:modified xsi:type="dcterms:W3CDTF">2020-09-07T08:08:16Z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