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660" r:id="rId3"/>
    <p:sldId id="661" r:id="rId4"/>
    <p:sldId id="707" r:id="rId5"/>
    <p:sldId id="686" r:id="rId6"/>
    <p:sldId id="687" r:id="rId7"/>
    <p:sldId id="688" r:id="rId8"/>
    <p:sldId id="691" r:id="rId9"/>
    <p:sldId id="692" r:id="rId10"/>
    <p:sldId id="693" r:id="rId11"/>
    <p:sldId id="694" r:id="rId12"/>
    <p:sldId id="695" r:id="rId13"/>
    <p:sldId id="696" r:id="rId14"/>
    <p:sldId id="705" r:id="rId15"/>
    <p:sldId id="6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3"/>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9.xml"/><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83820" y="773430"/>
            <a:ext cx="1188593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java.util.regex 包主要包括以下三个类：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对象是一个正则表达式的编译表示。Pattern 类没有公共构造方法。要创建一个 Pattern 对象，你必须首先调用其公共静态编译方法，它返回一个 Pattern 对象。该方法接受一个正则表达式作为它的第一个参数。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对象是对输入字符串进行解释和匹配操作的引擎。与Pattern 类一样，Matcher 也没有公共构造方法。你需要调用 Pattern 对象的 matcher 方法来获得一个 Matcher 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 是一个非强制异常类，它表示一个正则表达式模式中的语法错误。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37235"/>
            <a:ext cx="116662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定义判别用户身份证号的正则表达式（18位，最后一位可以为字母）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regex = "(^[1-9]\\d{5}(18|19|20)\\d{2}((0[1-9])|(10|11|12))(([0-2][1-9])|10|20|30|31)\\d{3}[0-9Xx]$)|"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"(^[1-9]\\d{5}\\d{2}((0[1-9])|(10|11|12))(([0-2][1-9])|10|20|30|31)\\d{3}$)";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//假设18位身份证号码:41000119910101123X  410001 19910101 123X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//[1-9] 第一位1-9中的一个      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//\\d{5} 五位数字           10001（前六位省市县地区）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//(18|19|20)                19（现阶段可能取值范围18xx-20xx年）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//\\d{2}                    91（年份）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//((0[1-9])|(10|11|12))     01（月份）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//(([0-2][1-9])|10|20|30|31)01（日期）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//\\d{3} 三位数字            123（第十七位奇数代表男，偶数代表女）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//[0-9Xx] 0123456789Xx其中的一个 X（第十八位为校验值）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//$结尾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9870" y="846455"/>
            <a:ext cx="1167574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Pattern在java.util.regex包中，是正则表达式的编译表示形式，此类的实例是不可变的，可供多个并发线程安全使用。Pattern与Matcher一起合作.Matcher类提供了对正则表达式的分组支持,以及对正则表达式的多次匹配支持。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406900" y="1621790"/>
            <a:ext cx="7330440" cy="257556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20650" y="1421130"/>
            <a:ext cx="1187640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所谓正则表达式就是使用一系列预定义的特殊字符来描述一个字符串的格式规则，然后使用该格式规则匹配某个字符串是否符合格式要求。正则表达式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只关注格式,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不关注有效性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正则表达式：规则表达式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1.验证数据的格式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2.替换文本内容</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3.从字符串中提取子字符串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40030" y="775970"/>
            <a:ext cx="11645265" cy="521970"/>
          </a:xfrm>
          <a:prstGeom prst="rect">
            <a:avLst/>
          </a:prstGeom>
          <a:noFill/>
        </p:spPr>
        <p:txBody>
          <a:bodyPr wrap="square" rtlCol="0">
            <a:spAutoFit/>
          </a:bodyPr>
          <a:p>
            <a:pPr algn="ctr"/>
            <a:r>
              <a:rPr lang="zh-CN" altLang="en-US" sz="2800"/>
              <a:t>正则表达式</a:t>
            </a:r>
            <a:endParaRPr lang="zh-CN" altLang="en-US" sz="28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65835"/>
            <a:ext cx="1187640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"字符集合 [ ]":只表示一个字符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用来描述单一字符</a:t>
            </a:r>
            <a:r>
              <a:rPr lang="zh-CN" altLang="en-US" sz="1600">
                <a:latin typeface="宋体" panose="02010600030101010101" pitchFamily="2" charset="-122"/>
                <a:ea typeface="宋体" panose="02010600030101010101" pitchFamily="2" charset="-122"/>
                <a:cs typeface="宋体" panose="02010600030101010101" pitchFamily="2" charset="-122"/>
              </a:rPr>
              <a:t>，方括号内部可以定义这个字符的内容，也可以描述一个范围。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[A-Z] 表示一个区间，匹配所有大写字母中的任意一个，[a-z] 表示所有小写字母中的任意一个。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[A-Z]==[ABCDEFGHIJKLMNOPQRSTUVWXYZ]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==[abcdefghijklmnopqrstuvwxyz]</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[0-9] 表示一个区间，表示该字符可以是任意一个数字。</a:t>
            </a:r>
            <a:r>
              <a:rPr lang="zh-CN" altLang="en-US"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[0-9]==[0123456789]</a:t>
            </a:r>
            <a:r>
              <a:rPr lang="zh-CN" altLang="en-US" sz="1600">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effectLst/>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19150"/>
            <a:ext cx="1170305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"."点儿，在正则表达式中表示任意一个字符。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"\"在正则表达式中是转意字符</a:t>
            </a:r>
            <a:r>
              <a:rPr lang="zh-CN" altLang="en-US" sz="1600">
                <a:latin typeface="宋体" panose="02010600030101010101" pitchFamily="2" charset="-122"/>
                <a:ea typeface="宋体" panose="02010600030101010101" pitchFamily="2" charset="-122"/>
                <a:cs typeface="宋体" panose="02010600030101010101" pitchFamily="2" charset="-122"/>
              </a:rPr>
              <a:t>，当我们需要描述一个已经被正则表达式使用的特殊字符时，我们就可以通过使用"\"将其转变为原本的意思。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\D：表示任意一个非数字字符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\W：表示任意一个非单词字符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\S：表示任意一个非空白字符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855345"/>
            <a:ext cx="1188529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 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819015" y="700405"/>
            <a:ext cx="710311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[部分匹配] 和 [完全匹配]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必须从头到尾都满足该格式规则（全匹配）</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[123]{5}:adsdf12321dfhs匹配部分内容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7635" y="1297940"/>
            <a:ext cx="1175766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String正则相关API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matches()方法的参数要求我们传入一个用字符串描述的正则表达式，然后使用该正则表达式描述的字符串格式规则来匹配当前字符串，若满足那么该方法返回true。否则返回false。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split方法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split(String regex):参数要求传入一个用字符串描述的正则表达式，然后使用该正则表达式描述的字符串规则来匹配当前字符串，并按照满足的部分将字符串拆分。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replaceAll方法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 str = "abc123bcd45ef6g7890";;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 = str.replaceAll("\\d+", "数字");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System.out.println(str);//abc数字bcd数字ef数字g数字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40030" y="775970"/>
            <a:ext cx="11645265" cy="521970"/>
          </a:xfrm>
          <a:prstGeom prst="rect">
            <a:avLst/>
          </a:prstGeom>
          <a:noFill/>
        </p:spPr>
        <p:txBody>
          <a:bodyPr wrap="square" rtlCol="0">
            <a:spAutoFit/>
          </a:bodyPr>
          <a:p>
            <a:pPr algn="ctr"/>
            <a:r>
              <a:rPr lang="zh-CN" altLang="en-US" sz="2800"/>
              <a:t>正则 </a:t>
            </a:r>
            <a:r>
              <a:rPr lang="en-US" altLang="zh-CN" sz="2800"/>
              <a:t>API</a:t>
            </a:r>
            <a:endParaRPr lang="en-US" altLang="zh-CN" sz="28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17320" y="681990"/>
            <a:ext cx="9357360" cy="549402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40180" y="495300"/>
            <a:ext cx="9311640" cy="58674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78280" y="8890"/>
            <a:ext cx="9174480" cy="5577840"/>
          </a:xfrm>
          <a:prstGeom prst="rect">
            <a:avLst/>
          </a:prstGeom>
        </p:spPr>
      </p:pic>
      <p:pic>
        <p:nvPicPr>
          <p:cNvPr id="3" name="图片 2"/>
          <p:cNvPicPr>
            <a:picLocks noChangeAspect="1"/>
          </p:cNvPicPr>
          <p:nvPr/>
        </p:nvPicPr>
        <p:blipFill>
          <a:blip r:embed="rId3"/>
          <a:stretch>
            <a:fillRect/>
          </a:stretch>
        </p:blipFill>
        <p:spPr>
          <a:xfrm>
            <a:off x="1456690" y="5553710"/>
            <a:ext cx="9235440" cy="12954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2834</Words>
  <Application>WPS 演示</Application>
  <PresentationFormat>宽屏</PresentationFormat>
  <Paragraphs>130</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631</cp:revision>
  <dcterms:created xsi:type="dcterms:W3CDTF">2019-06-19T02:08:00Z</dcterms:created>
  <dcterms:modified xsi:type="dcterms:W3CDTF">2020-10-25T09:22:52Z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