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660" r:id="rId3"/>
    <p:sldId id="700" r:id="rId4"/>
    <p:sldId id="701" r:id="rId5"/>
    <p:sldId id="690" r:id="rId6"/>
    <p:sldId id="661" r:id="rId7"/>
    <p:sldId id="681" r:id="rId8"/>
    <p:sldId id="715" r:id="rId9"/>
    <p:sldId id="702" r:id="rId10"/>
    <p:sldId id="714" r:id="rId11"/>
    <p:sldId id="713" r:id="rId12"/>
    <p:sldId id="712" r:id="rId13"/>
    <p:sldId id="711" r:id="rId14"/>
    <p:sldId id="682" r:id="rId15"/>
    <p:sldId id="683" r:id="rId16"/>
    <p:sldId id="704" r:id="rId17"/>
    <p:sldId id="684" r:id="rId18"/>
    <p:sldId id="705" r:id="rId20"/>
    <p:sldId id="707" r:id="rId21"/>
    <p:sldId id="709" r:id="rId22"/>
    <p:sldId id="685" r:id="rId23"/>
    <p:sldId id="710" r:id="rId24"/>
    <p:sldId id="6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DF"/>
    <a:srgbClr val="E2F9D0"/>
    <a:srgbClr val="F7AF3F"/>
    <a:srgbClr val="FFFFFF"/>
    <a:srgbClr val="DCDCDC"/>
    <a:srgbClr val="F59909"/>
    <a:srgbClr val="0012FE"/>
    <a:srgbClr val="FE1200"/>
    <a:srgbClr val="F9680D"/>
    <a:srgbClr val="36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9"/>
        <p:guide pos="37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数组简介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字符串转数组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5683250" cy="40271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字符串转数组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testStringToArr()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char[]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 = "你好 Java"; // GBK：一个中文两个字节  UTF-8：一个中文三个字节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System.out.println(Charset.defaultCharset().toString());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6365" y="475361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冒泡排序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850" y="974090"/>
            <a:ext cx="1205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冒泡排序分从大到小和从小到大两种排序方式。它们的唯一区别就是两个数交换的条件不同，从大到小排序是前面的数比后面的小的时候交换，而从小到大排序是前面的数比后面的数大的时候交换。我这里只说 从小到大的排序方式。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冒泡排序的原理：从第一个数开始，依次往后比较，如果前面的数比后面的数大就交换，否则不作处理。这就类似烧开水时，壶底的水泡往上冒的过程。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现以数组[8,7,6,4,5]为例，我们通过将这个数组按从小到大的方式排序，来说明冒泡排序的过程。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990215"/>
            <a:ext cx="34137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80" y="3093085"/>
            <a:ext cx="2857500" cy="3596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3013075"/>
            <a:ext cx="2270760" cy="377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5" y="3013075"/>
            <a:ext cx="1790700" cy="3657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39420" y="991870"/>
            <a:ext cx="5821045" cy="4873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冒泡排序 总结前面的图解，数组长度设为n。外层共循环了n-1次，外层循环增加一次，对应内层循环就 减少一次。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外层循环为：for (int i = 0; i &lt; arr.length-1; i++)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内层循环为：for (int j = 0; j &lt; arr.length - 1 - i; j++)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 - 1;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j = 0; j &lt; arr.length - 1 - i; j++)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(arr[j] &gt; arr[j + 1])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int temp = arr[j];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arr[j] = arr[j + 1];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 + 1] = temp;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6065" y="560006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58915" y="991870"/>
            <a:ext cx="4152900" cy="53454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 // 不建议使用这种方式简写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Arrays.sort(arr, 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o2 - o1;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24875" y="608330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自定义排序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数组拷贝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6245" y="3077210"/>
            <a:ext cx="2495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数组的拷贝</a:t>
            </a:r>
            <a:endParaRPr lang="zh-CN" altLang="en-US" sz="3200" b="1"/>
          </a:p>
        </p:txBody>
      </p:sp>
      <p:sp>
        <p:nvSpPr>
          <p:cNvPr id="4" name="椭圆 3"/>
          <p:cNvSpPr/>
          <p:nvPr/>
        </p:nvSpPr>
        <p:spPr>
          <a:xfrm>
            <a:off x="3341370" y="1638935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for </a:t>
            </a:r>
            <a:r>
              <a:rPr lang="zh-CN" altLang="en-US" b="1"/>
              <a:t>循环</a:t>
            </a:r>
            <a:endParaRPr lang="zh-CN" altLang="en-US" b="1"/>
          </a:p>
        </p:txBody>
      </p:sp>
      <p:sp>
        <p:nvSpPr>
          <p:cNvPr id="5" name="椭圆 4"/>
          <p:cNvSpPr/>
          <p:nvPr/>
        </p:nvSpPr>
        <p:spPr>
          <a:xfrm>
            <a:off x="3341370" y="2520950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b="1"/>
              <a:t>clone</a:t>
            </a:r>
            <a:endParaRPr lang="en-US" b="1"/>
          </a:p>
        </p:txBody>
      </p:sp>
      <p:sp>
        <p:nvSpPr>
          <p:cNvPr id="6" name="椭圆 5"/>
          <p:cNvSpPr/>
          <p:nvPr/>
        </p:nvSpPr>
        <p:spPr>
          <a:xfrm>
            <a:off x="3341370" y="4280535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r>
              <a:rPr lang="zh-CN" altLang="en-US" b="1"/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Arrays.copyof()</a:t>
            </a:r>
            <a:endParaRPr lang="zh-CN" altLang="en-US" b="1"/>
          </a:p>
        </p:txBody>
      </p:sp>
      <p:sp>
        <p:nvSpPr>
          <p:cNvPr id="7" name="椭圆 6"/>
          <p:cNvSpPr/>
          <p:nvPr/>
        </p:nvSpPr>
        <p:spPr>
          <a:xfrm>
            <a:off x="3341370" y="3424555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r>
              <a:rPr lang="zh-CN" altLang="en-US" b="1"/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System.arraycopy()</a:t>
            </a:r>
            <a:endParaRPr lang="zh-CN" altLang="en-US" b="1"/>
          </a:p>
        </p:txBody>
      </p:sp>
      <p:sp>
        <p:nvSpPr>
          <p:cNvPr id="8" name="左大括号 7"/>
          <p:cNvSpPr/>
          <p:nvPr/>
        </p:nvSpPr>
        <p:spPr>
          <a:xfrm>
            <a:off x="2713355" y="2002790"/>
            <a:ext cx="357505" cy="2732405"/>
          </a:xfrm>
          <a:prstGeom prst="leftBrace">
            <a:avLst>
              <a:gd name="adj1" fmla="val 8333"/>
              <a:gd name="adj2" fmla="val 49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01865" y="4280535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Arrays.copyOfRange()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9702165" y="485330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范围拷贝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02590" y="810260"/>
            <a:ext cx="3825240" cy="57467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四种数组拷贝方式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for循环、clone()、System.arraycopy()、Arrays.copyof()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拷贝数值类型、拷贝引用类型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 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{1,2,3,4,5,6};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copyArray[i] = 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{"hello", "world"};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i&lt;strArray.length;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copyStrArray[i] = strArray[i];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550" y="632904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 </a:t>
            </a:r>
            <a:r>
              <a:rPr lang="zh-CN" altLang="en-US"/>
              <a:t>循环拷贝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83100" y="810260"/>
            <a:ext cx="336994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testCopy2()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cloneArray = 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cloneStrArray = strArray.clone();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9435" y="484441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clone </a:t>
            </a:r>
            <a:r>
              <a:rPr lang="zh-CN" altLang="en-US"/>
              <a:t>拷贝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782320"/>
            <a:ext cx="421703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testCopy3()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System.arraycopy(array, 0, copyArray, 0, 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array[0] = 9;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System.arraycopy(strArray, 0, copyStrArray, 0, strArray.length);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strArray[0] = "java";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7670" y="484441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System.arraycopy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20005" y="782320"/>
            <a:ext cx="4372610" cy="3771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testCopy4()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Arrays.copyOf(array, 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Arrays.copyOf(strArray, strArray.length);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0070" y="3678555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Arrays.copyOf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20005" y="4706620"/>
            <a:ext cx="4372610" cy="19589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测试范围拷贝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testCopyRange()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System.out.println(Arrays.toString(Arrays.copyOfRange(array, 0, 3)));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80070" y="5157470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区间拷贝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二维数组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1475" y="1502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数组的定义、</a:t>
            </a:r>
            <a:r>
              <a:rPr lang="zh-CN" altLang="en-US">
                <a:sym typeface="+mn-ea"/>
              </a:rPr>
              <a:t>创建、赋值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2110" y="2147570"/>
            <a:ext cx="840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练习：产生1到100之间所有奇数组成的数组并输出。要求每10个一行输出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475" y="270256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字符串转数组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1475" y="3321685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475" y="393954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数组拷贝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1475" y="45675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二维数组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9304" y="106350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59304" y="155372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59304" y="201854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9304" y="249098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4205" y="981075"/>
            <a:ext cx="802640" cy="2023745"/>
          </a:xfrm>
          <a:prstGeom prst="rect">
            <a:avLst/>
          </a:prstGeom>
          <a:noFill/>
          <a:ln w="28575">
            <a:solidFill>
              <a:srgbClr val="0012F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5305" y="1036955"/>
            <a:ext cx="3745865" cy="485140"/>
          </a:xfrm>
          <a:prstGeom prst="rect">
            <a:avLst/>
          </a:prstGeom>
          <a:noFill/>
          <a:ln w="28575">
            <a:solidFill>
              <a:srgbClr val="FE12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>
            <a:off x="5130165" y="726440"/>
            <a:ext cx="3689985" cy="937895"/>
          </a:xfrm>
          <a:prstGeom prst="wedgeEllipseCallout">
            <a:avLst>
              <a:gd name="adj1" fmla="val -65698"/>
              <a:gd name="adj2" fmla="val 43094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二维数组其实是一维数组的嵌套</a:t>
            </a:r>
            <a:endParaRPr lang="zh-CN" altLang="en-US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59304" y="333997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59304" y="383019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59304" y="429501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59304" y="476745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24205" y="3257550"/>
            <a:ext cx="802640" cy="2023745"/>
          </a:xfrm>
          <a:prstGeom prst="rect">
            <a:avLst/>
          </a:prstGeom>
          <a:noFill/>
          <a:ln w="28575">
            <a:solidFill>
              <a:srgbClr val="0012F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5305" y="3313430"/>
            <a:ext cx="3745865" cy="485140"/>
          </a:xfrm>
          <a:prstGeom prst="rect">
            <a:avLst/>
          </a:prstGeom>
          <a:noFill/>
          <a:ln w="28575">
            <a:solidFill>
              <a:srgbClr val="FE12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062654" y="5236721"/>
          <a:ext cx="710565" cy="44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</a:tblGrid>
              <a:tr h="44577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033905" y="3248660"/>
            <a:ext cx="802640" cy="2506980"/>
          </a:xfrm>
          <a:prstGeom prst="rect">
            <a:avLst/>
          </a:prstGeom>
          <a:noFill/>
          <a:ln w="28575">
            <a:solidFill>
              <a:srgbClr val="0012F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61005" y="5299075"/>
            <a:ext cx="19043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支持不规则数组</a:t>
            </a:r>
            <a:endParaRPr lang="zh-CN"/>
          </a:p>
        </p:txBody>
      </p:sp>
      <p:sp>
        <p:nvSpPr>
          <p:cNvPr id="20" name="文本框 19"/>
          <p:cNvSpPr txBox="1"/>
          <p:nvPr/>
        </p:nvSpPr>
        <p:spPr>
          <a:xfrm>
            <a:off x="5259070" y="1914525"/>
            <a:ext cx="67481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两种初始化形式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格式1: 动态初始化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数组名 [ ][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数组名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  数组名 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arr=new  int [5][3];  也可以理解为“5行3例”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格式2: 静态初始化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 数组名 = {{元素1,元素2....},{元素1,元素2....},{元素1,元素2....}.....};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arr={{22,15,32,20,18},{12,21,25,19,33},{14,58,34,24,66},};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静态初始化可用于不规则二维数组的初始化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7795895" cy="251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二维数组创建和遍历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array = new int[][] { { 1, 2, 3, 4, 5 }, { 6, 7 }, { 8, 9, 10 } }; // 允许二维数组中的每行的元素个数不相等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array.length;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array[i].length;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System.out.println(array[i][j]);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7470" y="198437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二维数组创建和遍历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457200" y="3787775"/>
            <a:ext cx="7795895" cy="2959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公司年销售额求和 某公司按照季度和月份统计的数据如下：单位(万元) 第一季度：22,66,44 第二季度：77,33,88 第三季度：25,45,65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第四季度：11,66,99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test2Array2()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 = new int[][] { { 22, 66, 44 }, { 77, 33, 88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// 二位数组里面的元素数量不要求相等（第二季度只有一个月盈利的场景）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//        int[][] arr = new int[][] { { 22, 66, 44 }, { 77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 sum = 0;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sum += arr[i][j];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System.out.println(sum);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7470" y="477964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二维数组练习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数组的定义、</a:t>
            </a:r>
            <a:r>
              <a:rPr lang="zh-CN" altLang="en-US" sz="3200">
                <a:sym typeface="+mn-ea"/>
              </a:rPr>
              <a:t>创建、赋值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3430"/>
            <a:ext cx="118675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数组的定义：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数组是相同类型数据的有序集合。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长度是确定的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。数组一旦被创建，它的大小就是不可以改变的。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其元素必须是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相同类型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，不允许出现混合类型。元素的类型可以是java 支持的任意类型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数组类型可以是任何数据类型，包括基本类型和引用类型。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数组的元素在堆内存中被分配空间，并且是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连续分配的</a:t>
            </a:r>
            <a:r>
              <a:rPr 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使用new 关键字对数组进行内存的分配。每个元素默认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值是零值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数组的元素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索引从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1382395" y="4297045"/>
          <a:ext cx="85274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65480"/>
                <a:gridCol w="646430"/>
                <a:gridCol w="655955"/>
                <a:gridCol w="655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【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】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【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】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【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】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【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】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rgbClr val="DBEED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2F9D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2F9D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2F9D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2F9D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2F9D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E2F9D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16" name="流程图: 多文档 15"/>
          <p:cNvSpPr/>
          <p:nvPr/>
        </p:nvSpPr>
        <p:spPr>
          <a:xfrm>
            <a:off x="553720" y="3859530"/>
            <a:ext cx="1029335" cy="374650"/>
          </a:xfrm>
          <a:prstGeom prst="flowChartMultidocument">
            <a:avLst/>
          </a:prstGeom>
          <a:solidFill>
            <a:srgbClr val="E2F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F7AF3F"/>
                </a:solidFill>
              </a:rPr>
              <a:t>内存图</a:t>
            </a:r>
            <a:endParaRPr lang="zh-CN" altLang="en-US" sz="1400">
              <a:solidFill>
                <a:srgbClr val="F7AF3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01845" y="4252595"/>
            <a:ext cx="274193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云形标注 19"/>
          <p:cNvSpPr/>
          <p:nvPr/>
        </p:nvSpPr>
        <p:spPr>
          <a:xfrm>
            <a:off x="6668770" y="3468370"/>
            <a:ext cx="3113405" cy="736600"/>
          </a:xfrm>
          <a:prstGeom prst="cloudCallout">
            <a:avLst>
              <a:gd name="adj1" fmla="val -42698"/>
              <a:gd name="adj2" fmla="val 7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数组长度是明确的，不可更改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04060" y="4671060"/>
            <a:ext cx="2052320" cy="4025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半闭框 22"/>
          <p:cNvSpPr/>
          <p:nvPr/>
        </p:nvSpPr>
        <p:spPr>
          <a:xfrm rot="2220000">
            <a:off x="2571115" y="5071745"/>
            <a:ext cx="346075" cy="24574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89505" y="5299710"/>
            <a:ext cx="526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ArrayList </a:t>
            </a:r>
            <a:r>
              <a:rPr lang="zh-CN" altLang="en-US"/>
              <a:t>插入元素会有移位或者重新拷贝性能损耗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750" y="849630"/>
            <a:ext cx="118675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数组的声明：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声明的时候并没有实例化任何对象，只有在实例化数组对象时，JVM才分配空间，这时才与长度有关。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声明一个数组的时候并没有数组真正被创建。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构造一个数组，必须指定长度。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数组格式：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[]：代表这是数组类型。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 ] 数组名 = new 元素类型 [元素个数或数组长度];   //  int[] </a:t>
            </a: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intA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rr = new int[3];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03810" name="Rectangle 2"/>
          <p:cNvSpPr>
            <a:spLocks noGrp="1" noChangeArrowheads="1"/>
          </p:cNvSpPr>
          <p:nvPr/>
        </p:nvSpPr>
        <p:spPr>
          <a:xfrm>
            <a:off x="109220" y="2669540"/>
            <a:ext cx="2331720" cy="76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数组优缺点</a:t>
            </a:r>
            <a:endParaRPr lang="zh-CN" altLang="en-US" b="1" dirty="0" smtClean="0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6200" y="1195070"/>
            <a:ext cx="6739890" cy="1630680"/>
          </a:xfrm>
          <a:prstGeom prst="rect">
            <a:avLst/>
          </a:prstGeom>
          <a:noFill/>
          <a:ln w="28575">
            <a:solidFill>
              <a:srgbClr val="FE12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1：可以保存若干个数据。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2：随机访问的效率很高。根据下标访问元素效率高（元素连续分配空间）。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6200" y="3235960"/>
            <a:ext cx="6739890" cy="2887345"/>
          </a:xfrm>
          <a:prstGeom prst="rect">
            <a:avLst/>
          </a:prstGeom>
          <a:noFill/>
          <a:ln w="28575">
            <a:solidFill>
              <a:srgbClr val="DCDCD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1：数组的元素的类型必须一致。元素类型必须一致。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2：连续分配空间在堆中，如果数组的元素很多，对内存的要求更加的严格。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3：根据内容查找元素效率比较低，需要逐个比较个。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4：删除元素、插入元素效率比较低，需要移动大量的元素。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5：数组定长，不能自动扩容。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6：数组没有封装，数组对象只提供了一个数组长度的属性，但是没有提供方法用来操作元素。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9674225" y="3235960"/>
            <a:ext cx="2185670" cy="1776095"/>
          </a:xfrm>
          <a:prstGeom prst="cloudCallout">
            <a:avLst>
              <a:gd name="adj1" fmla="val -76575"/>
              <a:gd name="adj2" fmla="val 5432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59909"/>
                </a:solidFill>
              </a:rPr>
              <a:t>数组不给力</a:t>
            </a:r>
            <a:endParaRPr lang="zh-CN" altLang="en-US">
              <a:solidFill>
                <a:srgbClr val="F59909"/>
              </a:solidFill>
            </a:endParaRPr>
          </a:p>
          <a:p>
            <a:pPr algn="ctr"/>
            <a:r>
              <a:rPr lang="zh-CN" altLang="en-US">
                <a:solidFill>
                  <a:srgbClr val="F59909"/>
                </a:solidFill>
              </a:rPr>
              <a:t>集合来代替</a:t>
            </a:r>
            <a:endParaRPr lang="zh-CN" altLang="en-US">
              <a:solidFill>
                <a:srgbClr val="F59909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376170" y="1067435"/>
            <a:ext cx="1266190" cy="456565"/>
          </a:xfrm>
          <a:prstGeom prst="foldedCorner">
            <a:avLst/>
          </a:prstGeom>
          <a:solidFill>
            <a:schemeClr val="tx2"/>
          </a:solidFill>
          <a:ln>
            <a:solidFill>
              <a:srgbClr val="FE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数组优点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2376170" y="3034665"/>
            <a:ext cx="1266190" cy="456565"/>
          </a:xfrm>
          <a:prstGeom prst="foldedCorner">
            <a:avLst/>
          </a:prstGeom>
          <a:solidFill>
            <a:schemeClr val="tx2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数组缺点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左箭头标注 9"/>
          <p:cNvSpPr/>
          <p:nvPr/>
        </p:nvSpPr>
        <p:spPr>
          <a:xfrm>
            <a:off x="9156065" y="1360805"/>
            <a:ext cx="2730500" cy="1056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F7AF3F"/>
                </a:solidFill>
              </a:rPr>
              <a:t>数组不是一无是处的，适合简单场景，效率高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3980" y="873760"/>
            <a:ext cx="410527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创建数组的几种方式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intArr; // 声明数组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 = new int[3]; // new 的时候给数组强制开辟内存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intArr01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方式2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intArr02[]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方式3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intArr03 = new int[]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方式4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intArr04 =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5975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数组创建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48480" y="873760"/>
            <a:ext cx="3619500" cy="499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测试数组的创建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数组的默认值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基本类型元素默认是零值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应用类型元素默认是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arr2 = new Integer[3];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arr2.length;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System.out.println(arr2[i]);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创建数组并初始化数组元素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{"hello", "world"};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System.out.println(Arrays.toString(strArr));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4505" y="873760"/>
            <a:ext cx="366966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数组元素赋值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intArr[0]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intArr[1] = 20;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30;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intArr[3] = 40; // 数组下标越界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intArr.length;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System.out.println(intArr[i]); // 读取数组元素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9445" y="563626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数组元素默认值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07550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数组元素赋值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614805" y="2231390"/>
            <a:ext cx="7905115" cy="143954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练习</a:t>
            </a:r>
            <a:endParaRPr lang="zh-CN" altLang="en-US" sz="3200"/>
          </a:p>
          <a:p>
            <a:pPr algn="ctr"/>
            <a:r>
              <a:rPr lang="zh-CN" altLang="en-US" sz="2000">
                <a:sym typeface="+mn-ea"/>
              </a:rPr>
              <a:t>产生1到100之间所有奇数组成的数组并输出。要求每10个一行输出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1329055"/>
            <a:ext cx="5555615" cy="36087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练习：产生1到100之间所有奇数组成的数组并输出。要求每10个一行输出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int[50];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50;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arr[i] = i * 2 + 1;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(i != 0 &amp;&amp; i % 10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System.out.print(arr[i] + "\t"); // \t表示 tab 键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5705" y="468947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练习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UNIT_TABLE_BEAUTIFY" val="smartTable{9a89318f-9649-400a-a081-442ceca3ffce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9661</Words>
  <Application>WPS 演示</Application>
  <PresentationFormat>宽屏</PresentationFormat>
  <Paragraphs>464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Arial Unicode MS</vt:lpstr>
      <vt:lpstr>1_Office 主题​​</vt:lpstr>
      <vt:lpstr>Java数组简介</vt:lpstr>
      <vt:lpstr>PowerPoint 演示文稿</vt:lpstr>
      <vt:lpstr>PowerPoint 演示文稿</vt:lpstr>
      <vt:lpstr>PowerPoint 演示文稿</vt:lpstr>
      <vt:lpstr>PowerPoint 演示文稿</vt:lpstr>
      <vt:lpstr>一维数组初始化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722</cp:revision>
  <dcterms:created xsi:type="dcterms:W3CDTF">2019-06-19T02:08:00Z</dcterms:created>
  <dcterms:modified xsi:type="dcterms:W3CDTF">2020-12-05T12:00:37Z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