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660" r:id="rId3"/>
    <p:sldId id="688" r:id="rId4"/>
    <p:sldId id="691" r:id="rId5"/>
    <p:sldId id="690" r:id="rId6"/>
    <p:sldId id="692" r:id="rId7"/>
    <p:sldId id="723" r:id="rId8"/>
    <p:sldId id="693" r:id="rId10"/>
    <p:sldId id="694" r:id="rId11"/>
    <p:sldId id="696" r:id="rId12"/>
    <p:sldId id="722" r:id="rId13"/>
    <p:sldId id="695" r:id="rId14"/>
    <p:sldId id="699" r:id="rId15"/>
    <p:sldId id="725" r:id="rId16"/>
    <p:sldId id="726" r:id="rId17"/>
    <p:sldId id="724" r:id="rId18"/>
    <p:sldId id="728" r:id="rId19"/>
    <p:sldId id="727" r:id="rId20"/>
    <p:sldId id="710" r:id="rId21"/>
    <p:sldId id="711" r:id="rId22"/>
    <p:sldId id="712" r:id="rId23"/>
    <p:sldId id="709" r:id="rId24"/>
    <p:sldId id="706" r:id="rId25"/>
    <p:sldId id="708" r:id="rId26"/>
    <p:sldId id="705" r:id="rId27"/>
    <p:sldId id="700" r:id="rId28"/>
    <p:sldId id="702" r:id="rId29"/>
    <p:sldId id="703" r:id="rId30"/>
    <p:sldId id="704" r:id="rId31"/>
    <p:sldId id="6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09"/>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17"/>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1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12.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94.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19.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8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Java8</a:t>
            </a:r>
            <a:r>
              <a:rPr sz="6000" spc="600">
                <a:solidFill>
                  <a:schemeClr val="accent1"/>
                </a:solidFill>
              </a:rPr>
              <a:t>新特性</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311150" y="3934460"/>
            <a:ext cx="10264140" cy="224536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新定义的函数式接口:</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java.util.function中定义了几组类型的函数式接口以及针对基本数据类型的子接口。</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Predicate -- 传入一个参数，返回一个bool结果， 方法为boolean test(T t)</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Consumer -- 传入一个参数，无返回值，纯消费。 方法为void accept(T t)</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Function -- 传入一个参数，返回一个结果，方法为R apply(T t)</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Supplier -- 无参数传入，返回一个结果，方法为T get()</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UnaryOperator -- 一元操作符， 继承Function,传入参数的类型和返回类型相同。</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BinaryOperator -- 二元操作符， 传入的两个参数的类型和返回类型相同， 继承BiFunction</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9" name="矩形 8"/>
          <p:cNvSpPr/>
          <p:nvPr/>
        </p:nvSpPr>
        <p:spPr>
          <a:xfrm>
            <a:off x="8111490" y="3619500"/>
            <a:ext cx="3876040" cy="26606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下面是我们常用的几类函数式接口：</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消费性函数式接口</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特点：接受一个或者多个参数，没有返回值</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供给型函数式接口</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特点：没有参数（无参），提供返回值</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函数型函数式接口</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特点：接收一个或者多个参数，有返回值</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预测型函数式接口</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特点：接收一个或者多个参数，返回一个boolean类型</a:t>
            </a:r>
            <a:endParaRPr lang="zh-CN" altLang="en-US" sz="1200">
              <a:solidFill>
                <a:schemeClr val="tx1"/>
              </a:solidFill>
              <a:latin typeface="+mn-ea"/>
              <a:cs typeface="+mn-ea"/>
              <a:sym typeface="+mn-ea"/>
            </a:endParaRPr>
          </a:p>
        </p:txBody>
      </p:sp>
      <p:sp>
        <p:nvSpPr>
          <p:cNvPr id="10" name="右箭头 9"/>
          <p:cNvSpPr/>
          <p:nvPr/>
        </p:nvSpPr>
        <p:spPr>
          <a:xfrm>
            <a:off x="6790055" y="4731385"/>
            <a:ext cx="1158875" cy="43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2"/>
          <a:stretch>
            <a:fillRect/>
          </a:stretch>
        </p:blipFill>
        <p:spPr>
          <a:xfrm>
            <a:off x="3749040" y="753110"/>
            <a:ext cx="8238490" cy="2552700"/>
          </a:xfrm>
          <a:prstGeom prst="rect">
            <a:avLst/>
          </a:prstGeom>
        </p:spPr>
      </p:pic>
      <p:sp>
        <p:nvSpPr>
          <p:cNvPr id="12" name="矩形 11"/>
          <p:cNvSpPr/>
          <p:nvPr/>
        </p:nvSpPr>
        <p:spPr>
          <a:xfrm>
            <a:off x="311150" y="753745"/>
            <a:ext cx="3303270" cy="24701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JDK </a:t>
            </a:r>
            <a:r>
              <a:rPr lang="en-US" altLang="zh-CN" sz="1200">
                <a:solidFill>
                  <a:schemeClr val="tx1"/>
                </a:solidFill>
                <a:latin typeface="+mn-ea"/>
                <a:cs typeface="+mn-ea"/>
                <a:sym typeface="+mn-ea"/>
              </a:rPr>
              <a:t>1.</a:t>
            </a:r>
            <a:r>
              <a:rPr lang="zh-CN" altLang="en-US" sz="1200">
                <a:solidFill>
                  <a:schemeClr val="tx1"/>
                </a:solidFill>
                <a:latin typeface="+mn-ea"/>
                <a:cs typeface="+mn-ea"/>
                <a:sym typeface="+mn-ea"/>
              </a:rPr>
              <a:t>8之前已有的函数式接口:</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java.lang.Runnable</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java.util.concurrent.Callable</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java.security.PrivilegedAction</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java.util.Comparator</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java.io.FileFilter</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java.nio.file.PathMatcher</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java.lang.reflect.InvocationHandler</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java.beans.PropertyChangeListener</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java.awt.event.ActionListener</a:t>
            </a:r>
            <a:endParaRPr lang="zh-CN" altLang="en-US" sz="1200">
              <a:solidFill>
                <a:schemeClr val="tx1"/>
              </a:solidFill>
              <a:latin typeface="+mn-ea"/>
              <a:cs typeface="+mn-ea"/>
            </a:endParaRPr>
          </a:p>
          <a:p>
            <a:pPr lvl="1" algn="l"/>
            <a:r>
              <a:rPr lang="zh-CN" altLang="en-US" sz="1200">
                <a:solidFill>
                  <a:schemeClr val="tx1"/>
                </a:solidFill>
                <a:latin typeface="+mn-ea"/>
                <a:cs typeface="+mn-ea"/>
                <a:sym typeface="+mn-ea"/>
              </a:rPr>
              <a:t>javax.swing.event.ChangeListener</a:t>
            </a:r>
            <a:endParaRPr lang="zh-CN" altLang="en-US" sz="1200">
              <a:solidFill>
                <a:schemeClr val="tx1"/>
              </a:solidFill>
              <a:latin typeface="+mn-ea"/>
              <a:cs typeface="+mn-ea"/>
              <a:sym typeface="+mn-ea"/>
            </a:endParaRPr>
          </a:p>
        </p:txBody>
      </p:sp>
      <p:sp>
        <p:nvSpPr>
          <p:cNvPr id="14" name="矩形 13"/>
          <p:cNvSpPr/>
          <p:nvPr/>
        </p:nvSpPr>
        <p:spPr>
          <a:xfrm>
            <a:off x="10688320" y="597535"/>
            <a:ext cx="126365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bg1"/>
                </a:solidFill>
                <a:latin typeface="+mn-ea"/>
                <a:cs typeface="+mn-ea"/>
                <a:sym typeface="+mn-ea"/>
              </a:rPr>
              <a:t>JDK1.8</a:t>
            </a:r>
            <a:r>
              <a:rPr lang="zh-CN" altLang="en-US" sz="1200">
                <a:solidFill>
                  <a:schemeClr val="bg1"/>
                </a:solidFill>
                <a:latin typeface="+mn-ea"/>
                <a:cs typeface="+mn-ea"/>
                <a:sym typeface="+mn-ea"/>
              </a:rPr>
              <a:t>新增</a:t>
            </a:r>
            <a:endParaRPr lang="zh-CN" altLang="en-US" sz="1200">
              <a:solidFill>
                <a:schemeClr val="bg1"/>
              </a:solidFill>
              <a:latin typeface="+mn-ea"/>
              <a:cs typeface="+mn-ea"/>
              <a:sym typeface="+mn-ea"/>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81940" y="849630"/>
            <a:ext cx="5864860" cy="44824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interface Converter&lt;F, T&gt; {</a:t>
            </a:r>
            <a:endParaRPr lang="zh-CN" altLang="en-US" sz="1200">
              <a:solidFill>
                <a:schemeClr val="tx1"/>
              </a:solidFill>
              <a:sym typeface="+mn-ea"/>
            </a:endParaRPr>
          </a:p>
          <a:p>
            <a:pPr algn="l"/>
            <a:r>
              <a:rPr lang="zh-CN" altLang="en-US" sz="1200">
                <a:solidFill>
                  <a:schemeClr val="tx1"/>
                </a:solidFill>
                <a:sym typeface="+mn-ea"/>
              </a:rPr>
              <a:t>        T convert(F from);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testFunctionalInterface() {</a:t>
            </a:r>
            <a:endParaRPr lang="zh-CN" altLang="en-US" sz="1200">
              <a:solidFill>
                <a:schemeClr val="tx1"/>
              </a:solidFill>
              <a:sym typeface="+mn-ea"/>
            </a:endParaRPr>
          </a:p>
          <a:p>
            <a:pPr algn="l"/>
            <a:r>
              <a:rPr lang="zh-CN" altLang="en-US" sz="1200">
                <a:solidFill>
                  <a:schemeClr val="tx1"/>
                </a:solidFill>
                <a:sym typeface="+mn-ea"/>
              </a:rPr>
              <a:t>        Converter&lt;String, Integer&gt; converter = new Converter&lt;String, Integer&gt;()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Integer convert(String from) {</a:t>
            </a:r>
            <a:endParaRPr lang="zh-CN" altLang="en-US" sz="1200">
              <a:solidFill>
                <a:schemeClr val="tx1"/>
              </a:solidFill>
              <a:sym typeface="+mn-ea"/>
            </a:endParaRPr>
          </a:p>
          <a:p>
            <a:pPr algn="l"/>
            <a:r>
              <a:rPr lang="zh-CN" altLang="en-US" sz="1200">
                <a:solidFill>
                  <a:schemeClr val="tx1"/>
                </a:solidFill>
                <a:sym typeface="+mn-ea"/>
              </a:rPr>
              <a:t>                return Integer.valueOf(from);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@FunctionalInterface</a:t>
            </a:r>
            <a:endParaRPr lang="zh-CN" altLang="en-US" sz="1200" b="1">
              <a:solidFill>
                <a:srgbClr val="FF0000"/>
              </a:solidFill>
              <a:sym typeface="+mn-ea"/>
            </a:endParaRPr>
          </a:p>
          <a:p>
            <a:pPr algn="l"/>
            <a:r>
              <a:rPr lang="zh-CN" altLang="en-US" sz="1200">
                <a:solidFill>
                  <a:schemeClr val="tx1"/>
                </a:solidFill>
                <a:sym typeface="+mn-ea"/>
              </a:rPr>
              <a:t>    interface Converter2&lt;F, T&gt; {</a:t>
            </a:r>
            <a:endParaRPr lang="zh-CN" altLang="en-US" sz="1200">
              <a:solidFill>
                <a:schemeClr val="tx1"/>
              </a:solidFill>
              <a:sym typeface="+mn-ea"/>
            </a:endParaRPr>
          </a:p>
          <a:p>
            <a:pPr algn="l"/>
            <a:r>
              <a:rPr lang="zh-CN" altLang="en-US" sz="1200">
                <a:solidFill>
                  <a:schemeClr val="tx1"/>
                </a:solidFill>
                <a:sym typeface="+mn-ea"/>
              </a:rPr>
              <a:t>        T convert(F from);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testFunctionalInterface2() {</a:t>
            </a:r>
            <a:endParaRPr lang="zh-CN" altLang="en-US" sz="1200">
              <a:solidFill>
                <a:schemeClr val="tx1"/>
              </a:solidFill>
              <a:sym typeface="+mn-ea"/>
            </a:endParaRPr>
          </a:p>
          <a:p>
            <a:pPr algn="l"/>
            <a:r>
              <a:rPr lang="zh-CN" altLang="en-US" sz="1200">
                <a:solidFill>
                  <a:schemeClr val="tx1"/>
                </a:solidFill>
                <a:sym typeface="+mn-ea"/>
              </a:rPr>
              <a:t>        Converter2&lt;String, Integer&gt; converter = (from) -&gt; Integer.valueOf(from);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254115" y="487553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b="1">
                <a:latin typeface="宋体" panose="02010600030101010101" pitchFamily="2" charset="-122"/>
                <a:ea typeface="宋体" panose="02010600030101010101" pitchFamily="2" charset="-122"/>
                <a:cs typeface="宋体" panose="02010600030101010101" pitchFamily="2" charset="-122"/>
                <a:sym typeface="+mn-ea"/>
              </a:rPr>
              <a:t>函数式接口</a:t>
            </a:r>
            <a:endParaRPr lang="zh-CN" altLang="en-US"/>
          </a:p>
        </p:txBody>
      </p:sp>
      <p:sp>
        <p:nvSpPr>
          <p:cNvPr id="3" name="矩形 2"/>
          <p:cNvSpPr/>
          <p:nvPr/>
        </p:nvSpPr>
        <p:spPr>
          <a:xfrm>
            <a:off x="6254115" y="4283710"/>
            <a:ext cx="2268855" cy="45656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只有一个方法的接口</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n-ea"/>
                <a:cs typeface="宋体" panose="02010600030101010101" pitchFamily="2" charset="-122"/>
                <a:sym typeface="+mn-ea"/>
              </a:rPr>
              <a:t>默认方法</a:t>
            </a:r>
            <a:endParaRPr lang="zh-CN" sz="3200">
              <a:latin typeface="+mn-ea"/>
              <a:cs typeface="宋体" panose="02010600030101010101" pitchFamily="2" charset="-122"/>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83515" y="819785"/>
            <a:ext cx="11629390"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为什么要有默认方法</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在 java 8 之前，接口与其实现类之间的耦合度太高了（tightly coupled），当需要为一个接口添加方法时，所有的实现类都必须随之修改。默认方法解决了这个问题，它可以为接口添加新的方法，而不会破坏已有的接口的实现。</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21640" y="1628140"/>
            <a:ext cx="4335780" cy="5113020"/>
          </a:xfrm>
          <a:prstGeom prst="rect">
            <a:avLst/>
          </a:prstGeom>
        </p:spPr>
      </p:pic>
      <p:sp>
        <p:nvSpPr>
          <p:cNvPr id="6" name="文本框 5"/>
          <p:cNvSpPr txBox="1"/>
          <p:nvPr/>
        </p:nvSpPr>
        <p:spPr>
          <a:xfrm>
            <a:off x="5401945" y="1775460"/>
            <a:ext cx="6182995" cy="116840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有同学可能发现了，Java8中加入了默认方法的接口，这不就是以前的抽象类吗？其实，两者还是有区别的。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一个类只能继承一个抽象类；但是一个类可以实现多个接口。</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抽象类有实例变量，而接口只能有类变量</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5401945" y="2353310"/>
            <a:ext cx="5151120" cy="69850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8" name="矩形 7"/>
          <p:cNvSpPr/>
          <p:nvPr/>
        </p:nvSpPr>
        <p:spPr>
          <a:xfrm>
            <a:off x="5401945" y="3295015"/>
            <a:ext cx="1856105"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默认方法仅限于接口</a:t>
            </a:r>
            <a:endParaRPr lang="zh-CN" altLang="en-US" sz="1200">
              <a:solidFill>
                <a:schemeClr val="bg1"/>
              </a:solidFill>
              <a:latin typeface="+mn-ea"/>
              <a:cs typeface="宋体" panose="02010600030101010101" pitchFamily="2" charset="-122"/>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48920" y="111125"/>
            <a:ext cx="5394325" cy="4347845"/>
          </a:xfrm>
          <a:prstGeom prst="rect">
            <a:avLst/>
          </a:prstGeom>
        </p:spPr>
      </p:pic>
      <p:pic>
        <p:nvPicPr>
          <p:cNvPr id="4" name="图片 3"/>
          <p:cNvPicPr>
            <a:picLocks noChangeAspect="1"/>
          </p:cNvPicPr>
          <p:nvPr/>
        </p:nvPicPr>
        <p:blipFill>
          <a:blip r:embed="rId3"/>
          <a:stretch>
            <a:fillRect/>
          </a:stretch>
        </p:blipFill>
        <p:spPr>
          <a:xfrm>
            <a:off x="248920" y="4458970"/>
            <a:ext cx="5454015" cy="2185670"/>
          </a:xfrm>
          <a:prstGeom prst="rect">
            <a:avLst/>
          </a:prstGeom>
        </p:spPr>
      </p:pic>
      <p:pic>
        <p:nvPicPr>
          <p:cNvPr id="5" name="图片 4"/>
          <p:cNvPicPr>
            <a:picLocks noChangeAspect="1"/>
          </p:cNvPicPr>
          <p:nvPr/>
        </p:nvPicPr>
        <p:blipFill>
          <a:blip r:embed="rId4"/>
          <a:stretch>
            <a:fillRect/>
          </a:stretch>
        </p:blipFill>
        <p:spPr>
          <a:xfrm>
            <a:off x="5913120" y="111125"/>
            <a:ext cx="6008370" cy="5885815"/>
          </a:xfrm>
          <a:prstGeom prst="rect">
            <a:avLst/>
          </a:prstGeom>
        </p:spPr>
      </p:pic>
      <p:sp>
        <p:nvSpPr>
          <p:cNvPr id="20" name="矩形 19"/>
          <p:cNvSpPr/>
          <p:nvPr/>
        </p:nvSpPr>
        <p:spPr>
          <a:xfrm>
            <a:off x="530860" y="1916430"/>
            <a:ext cx="1910715" cy="162560"/>
          </a:xfrm>
          <a:prstGeom prst="rect">
            <a:avLst/>
          </a:prstGeom>
          <a:noFill/>
          <a:ln w="28575">
            <a:solidFill>
              <a:srgbClr val="36A44E"/>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6" name="矩形 5"/>
          <p:cNvSpPr/>
          <p:nvPr/>
        </p:nvSpPr>
        <p:spPr>
          <a:xfrm>
            <a:off x="430530" y="3656330"/>
            <a:ext cx="5212715" cy="654050"/>
          </a:xfrm>
          <a:prstGeom prst="rect">
            <a:avLst/>
          </a:prstGeom>
          <a:noFill/>
          <a:ln w="28575">
            <a:solidFill>
              <a:srgbClr val="36A44E"/>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8" name="矩形 7"/>
          <p:cNvSpPr/>
          <p:nvPr/>
        </p:nvSpPr>
        <p:spPr>
          <a:xfrm>
            <a:off x="6173470" y="2052320"/>
            <a:ext cx="5747385" cy="518795"/>
          </a:xfrm>
          <a:prstGeom prst="rect">
            <a:avLst/>
          </a:prstGeom>
          <a:noFill/>
          <a:ln w="28575">
            <a:solidFill>
              <a:srgbClr val="36A44E"/>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9" name="矩形 8"/>
          <p:cNvSpPr/>
          <p:nvPr/>
        </p:nvSpPr>
        <p:spPr>
          <a:xfrm>
            <a:off x="622300" y="3109595"/>
            <a:ext cx="1910715" cy="144780"/>
          </a:xfrm>
          <a:prstGeom prst="rect">
            <a:avLst/>
          </a:prstGeom>
          <a:noFill/>
          <a:ln w="28575">
            <a:solidFill>
              <a:srgbClr val="FF0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0" name="矩形 9"/>
          <p:cNvSpPr/>
          <p:nvPr/>
        </p:nvSpPr>
        <p:spPr>
          <a:xfrm>
            <a:off x="749935" y="5277485"/>
            <a:ext cx="1910715" cy="144780"/>
          </a:xfrm>
          <a:prstGeom prst="rect">
            <a:avLst/>
          </a:prstGeom>
          <a:noFill/>
          <a:ln w="28575">
            <a:solidFill>
              <a:srgbClr val="FF0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1" name="矩形 10"/>
          <p:cNvSpPr/>
          <p:nvPr/>
        </p:nvSpPr>
        <p:spPr>
          <a:xfrm>
            <a:off x="6496685" y="3710940"/>
            <a:ext cx="1910715" cy="144780"/>
          </a:xfrm>
          <a:prstGeom prst="rect">
            <a:avLst/>
          </a:prstGeom>
          <a:noFill/>
          <a:ln w="28575">
            <a:solidFill>
              <a:srgbClr val="FF0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2" name="矩形 11"/>
          <p:cNvSpPr/>
          <p:nvPr/>
        </p:nvSpPr>
        <p:spPr>
          <a:xfrm>
            <a:off x="6442075" y="5332095"/>
            <a:ext cx="1910715" cy="144780"/>
          </a:xfrm>
          <a:prstGeom prst="rect">
            <a:avLst/>
          </a:prstGeom>
          <a:noFill/>
          <a:ln w="28575">
            <a:solidFill>
              <a:srgbClr val="FF0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3" name="矩形 12"/>
          <p:cNvSpPr/>
          <p:nvPr/>
        </p:nvSpPr>
        <p:spPr>
          <a:xfrm>
            <a:off x="472440" y="5842635"/>
            <a:ext cx="5212715" cy="654050"/>
          </a:xfrm>
          <a:prstGeom prst="rect">
            <a:avLst/>
          </a:prstGeom>
          <a:noFill/>
          <a:ln w="28575">
            <a:solidFill>
              <a:srgbClr val="36A44E"/>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4" name="矩形 13"/>
          <p:cNvSpPr/>
          <p:nvPr/>
        </p:nvSpPr>
        <p:spPr>
          <a:xfrm>
            <a:off x="9424670" y="3710940"/>
            <a:ext cx="211010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默认方法增强了接口的能力</a:t>
            </a:r>
            <a:endParaRPr lang="zh-CN" altLang="en-US" sz="1200">
              <a:solidFill>
                <a:schemeClr val="bg1"/>
              </a:solidFill>
              <a:latin typeface="+mn-ea"/>
              <a:cs typeface="+mn-ea"/>
              <a:sym typeface="+mn-ea"/>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n-ea"/>
                <a:cs typeface="宋体" panose="02010600030101010101" pitchFamily="2" charset="-122"/>
                <a:sym typeface="+mn-ea"/>
              </a:rPr>
              <a:t>方法引用</a:t>
            </a:r>
            <a:endParaRPr lang="zh-CN" sz="3200">
              <a:latin typeface="+mn-ea"/>
              <a:cs typeface="宋体" panose="02010600030101010101" pitchFamily="2" charset="-122"/>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83515" y="699770"/>
            <a:ext cx="11629390"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在Java8中，我们可以直接通过方法引用来简写lambda表达式中已经存在的方法。</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引用是用来直接访问类或者实例的已经存在的方法或者构造方法。方法引用提供了一种引用而不执行方法的方式，它需要由兼容的函数式接口构成的目标类型上下文。计算时，方法引用会创建函数式接口的一个实例。</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注意方法引用是一个Lambda表达式，其中方法引用的操作符是双冒号"::"。</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表格 1"/>
          <p:cNvGraphicFramePr/>
          <p:nvPr>
            <p:custDataLst>
              <p:tags r:id="rId2"/>
            </p:custDataLst>
          </p:nvPr>
        </p:nvGraphicFramePr>
        <p:xfrm>
          <a:off x="335280" y="2163445"/>
          <a:ext cx="9656445" cy="1936750"/>
        </p:xfrm>
        <a:graphic>
          <a:graphicData uri="http://schemas.openxmlformats.org/drawingml/2006/table">
            <a:tbl>
              <a:tblPr firstRow="1" bandRow="1">
                <a:tableStyleId>{5C22544A-7EE6-4342-B048-85BDC9FD1C3A}</a:tableStyleId>
              </a:tblPr>
              <a:tblGrid>
                <a:gridCol w="2298700"/>
                <a:gridCol w="2253615"/>
                <a:gridCol w="5104130"/>
              </a:tblGrid>
              <a:tr h="387350">
                <a:tc>
                  <a:txBody>
                    <a:bodyPr/>
                    <a:p>
                      <a:pPr>
                        <a:buNone/>
                      </a:pPr>
                      <a:r>
                        <a:rPr lang="zh-CN" altLang="en-US"/>
                        <a:t>类型</a:t>
                      </a:r>
                      <a:endParaRPr lang="zh-CN" altLang="en-US"/>
                    </a:p>
                  </a:txBody>
                  <a:tcPr/>
                </a:tc>
                <a:tc>
                  <a:txBody>
                    <a:bodyPr/>
                    <a:p>
                      <a:pPr>
                        <a:buNone/>
                      </a:pPr>
                      <a:r>
                        <a:rPr lang="zh-CN" altLang="en-US"/>
                        <a:t>语法</a:t>
                      </a:r>
                      <a:endParaRPr lang="zh-CN" altLang="en-US"/>
                    </a:p>
                  </a:txBody>
                  <a:tcPr/>
                </a:tc>
                <a:tc>
                  <a:txBody>
                    <a:bodyPr/>
                    <a:p>
                      <a:pPr>
                        <a:buNone/>
                      </a:pPr>
                      <a:r>
                        <a:rPr lang="zh-CN" altLang="en-US"/>
                        <a:t>对应的Lambda表达式</a:t>
                      </a:r>
                      <a:endParaRPr lang="zh-CN" altLang="en-US"/>
                    </a:p>
                  </a:txBody>
                  <a:tcPr/>
                </a:tc>
              </a:tr>
              <a:tr h="387350">
                <a:tc>
                  <a:txBody>
                    <a:bodyPr/>
                    <a:p>
                      <a:pPr>
                        <a:buNone/>
                      </a:pPr>
                      <a:r>
                        <a:rPr lang="zh-CN" altLang="en-US"/>
                        <a:t>静态方法引用</a:t>
                      </a:r>
                      <a:endParaRPr lang="zh-CN" altLang="en-US"/>
                    </a:p>
                  </a:txBody>
                  <a:tcPr/>
                </a:tc>
                <a:tc>
                  <a:txBody>
                    <a:bodyPr/>
                    <a:p>
                      <a:pPr>
                        <a:buNone/>
                      </a:pPr>
                      <a:r>
                        <a:rPr lang="zh-CN" altLang="en-US"/>
                        <a:t>类名::staticMethod</a:t>
                      </a:r>
                      <a:endParaRPr lang="zh-CN" altLang="en-US"/>
                    </a:p>
                  </a:txBody>
                  <a:tcPr/>
                </a:tc>
                <a:tc>
                  <a:txBody>
                    <a:bodyPr/>
                    <a:p>
                      <a:pPr>
                        <a:buNone/>
                      </a:pPr>
                      <a:r>
                        <a:rPr lang="zh-CN" altLang="en-US"/>
                        <a:t>(args) -&gt; 类名.staticMethod(args)</a:t>
                      </a:r>
                      <a:endParaRPr lang="zh-CN" altLang="en-US"/>
                    </a:p>
                  </a:txBody>
                  <a:tcPr/>
                </a:tc>
              </a:tr>
              <a:tr h="387350">
                <a:tc>
                  <a:txBody>
                    <a:bodyPr/>
                    <a:p>
                      <a:pPr>
                        <a:buNone/>
                      </a:pPr>
                      <a:r>
                        <a:rPr lang="zh-CN" altLang="en-US"/>
                        <a:t>实例方法引用</a:t>
                      </a:r>
                      <a:endParaRPr lang="zh-CN" altLang="en-US"/>
                    </a:p>
                  </a:txBody>
                  <a:tcPr/>
                </a:tc>
                <a:tc>
                  <a:txBody>
                    <a:bodyPr/>
                    <a:p>
                      <a:pPr>
                        <a:buNone/>
                      </a:pPr>
                      <a:r>
                        <a:rPr lang="zh-CN" altLang="en-US"/>
                        <a:t>inst::instMethod</a:t>
                      </a:r>
                      <a:endParaRPr lang="zh-CN" altLang="en-US"/>
                    </a:p>
                  </a:txBody>
                  <a:tcPr/>
                </a:tc>
                <a:tc>
                  <a:txBody>
                    <a:bodyPr/>
                    <a:p>
                      <a:pPr>
                        <a:buNone/>
                      </a:pPr>
                      <a:r>
                        <a:rPr lang="zh-CN" altLang="en-US"/>
                        <a:t>(args) -&gt; inst.instMethod(args)</a:t>
                      </a:r>
                      <a:endParaRPr lang="zh-CN" altLang="en-US"/>
                    </a:p>
                  </a:txBody>
                  <a:tcPr/>
                </a:tc>
              </a:tr>
              <a:tr h="387350">
                <a:tc>
                  <a:txBody>
                    <a:bodyPr/>
                    <a:p>
                      <a:pPr>
                        <a:buNone/>
                      </a:pPr>
                      <a:r>
                        <a:rPr lang="zh-CN" altLang="en-US"/>
                        <a:t>对象方法引用</a:t>
                      </a:r>
                      <a:endParaRPr lang="zh-CN" altLang="en-US"/>
                    </a:p>
                  </a:txBody>
                  <a:tcPr/>
                </a:tc>
                <a:tc>
                  <a:txBody>
                    <a:bodyPr/>
                    <a:p>
                      <a:pPr>
                        <a:buNone/>
                      </a:pPr>
                      <a:r>
                        <a:rPr lang="zh-CN" altLang="en-US"/>
                        <a:t>类名::instMethod</a:t>
                      </a:r>
                      <a:endParaRPr lang="zh-CN" altLang="en-US"/>
                    </a:p>
                  </a:txBody>
                  <a:tcPr/>
                </a:tc>
                <a:tc>
                  <a:txBody>
                    <a:bodyPr/>
                    <a:p>
                      <a:pPr>
                        <a:buNone/>
                      </a:pPr>
                      <a:r>
                        <a:rPr lang="zh-CN" altLang="en-US"/>
                        <a:t>(inst,args) -&gt; 类名.instMethod(args)</a:t>
                      </a:r>
                      <a:endParaRPr lang="zh-CN" altLang="en-US"/>
                    </a:p>
                  </a:txBody>
                  <a:tcPr/>
                </a:tc>
              </a:tr>
              <a:tr h="387350">
                <a:tc>
                  <a:txBody>
                    <a:bodyPr/>
                    <a:p>
                      <a:pPr>
                        <a:buNone/>
                      </a:pPr>
                      <a:r>
                        <a:rPr lang="zh-CN" altLang="en-US"/>
                        <a:t>构建方法引用</a:t>
                      </a:r>
                      <a:endParaRPr lang="zh-CN" altLang="en-US"/>
                    </a:p>
                  </a:txBody>
                  <a:tcPr/>
                </a:tc>
                <a:tc>
                  <a:txBody>
                    <a:bodyPr/>
                    <a:p>
                      <a:pPr>
                        <a:buNone/>
                      </a:pPr>
                      <a:r>
                        <a:rPr lang="zh-CN" altLang="en-US"/>
                        <a:t>类名::new</a:t>
                      </a:r>
                      <a:endParaRPr lang="zh-CN" altLang="en-US"/>
                    </a:p>
                  </a:txBody>
                  <a:tcPr/>
                </a:tc>
                <a:tc>
                  <a:txBody>
                    <a:bodyPr/>
                    <a:p>
                      <a:pPr>
                        <a:buNone/>
                      </a:pPr>
                      <a:r>
                        <a:rPr lang="zh-CN" altLang="en-US"/>
                        <a:t>(args) -&gt; new 类名(args)</a:t>
                      </a:r>
                      <a:endParaRPr lang="zh-CN" altLang="en-US"/>
                    </a:p>
                  </a:txBody>
                  <a:tcPr/>
                </a:tc>
              </a:tr>
            </a:tbl>
          </a:graphicData>
        </a:graphic>
      </p:graphicFrame>
      <p:pic>
        <p:nvPicPr>
          <p:cNvPr id="6" name="图片 5"/>
          <p:cNvPicPr>
            <a:picLocks noChangeAspect="1"/>
          </p:cNvPicPr>
          <p:nvPr/>
        </p:nvPicPr>
        <p:blipFill>
          <a:blip r:embed="rId3"/>
          <a:stretch>
            <a:fillRect/>
          </a:stretch>
        </p:blipFill>
        <p:spPr>
          <a:xfrm>
            <a:off x="183515" y="4408805"/>
            <a:ext cx="4655820" cy="1897380"/>
          </a:xfrm>
          <a:prstGeom prst="rect">
            <a:avLst/>
          </a:prstGeom>
        </p:spPr>
      </p:pic>
      <p:pic>
        <p:nvPicPr>
          <p:cNvPr id="8" name="图片 7"/>
          <p:cNvPicPr>
            <a:picLocks noChangeAspect="1"/>
          </p:cNvPicPr>
          <p:nvPr/>
        </p:nvPicPr>
        <p:blipFill>
          <a:blip r:embed="rId4"/>
          <a:stretch>
            <a:fillRect/>
          </a:stretch>
        </p:blipFill>
        <p:spPr>
          <a:xfrm>
            <a:off x="5302885" y="4408805"/>
            <a:ext cx="4953000" cy="1120140"/>
          </a:xfrm>
          <a:prstGeom prst="rect">
            <a:avLst/>
          </a:prstGeom>
        </p:spPr>
      </p:pic>
      <p:pic>
        <p:nvPicPr>
          <p:cNvPr id="9" name="图片 8"/>
          <p:cNvPicPr>
            <a:picLocks noChangeAspect="1"/>
          </p:cNvPicPr>
          <p:nvPr/>
        </p:nvPicPr>
        <p:blipFill>
          <a:blip r:embed="rId5"/>
          <a:stretch>
            <a:fillRect/>
          </a:stretch>
        </p:blipFill>
        <p:spPr>
          <a:xfrm>
            <a:off x="7151370" y="5648960"/>
            <a:ext cx="4747260" cy="1074420"/>
          </a:xfrm>
          <a:prstGeom prst="rect">
            <a:avLst/>
          </a:prstGeom>
        </p:spPr>
      </p:pic>
      <p:cxnSp>
        <p:nvCxnSpPr>
          <p:cNvPr id="19" name="直接箭头连接符 18"/>
          <p:cNvCxnSpPr/>
          <p:nvPr/>
        </p:nvCxnSpPr>
        <p:spPr>
          <a:xfrm flipV="1">
            <a:off x="4066540" y="5063490"/>
            <a:ext cx="1208405" cy="528320"/>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495415" y="5345430"/>
            <a:ext cx="855980" cy="849630"/>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151370" y="4959985"/>
            <a:ext cx="3103880" cy="144780"/>
          </a:xfrm>
          <a:prstGeom prst="rect">
            <a:avLst/>
          </a:prstGeom>
          <a:noFill/>
          <a:ln w="28575">
            <a:solidFill>
              <a:srgbClr val="FF0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
        <p:nvSpPr>
          <p:cNvPr id="11" name="矩形 10"/>
          <p:cNvSpPr/>
          <p:nvPr/>
        </p:nvSpPr>
        <p:spPr>
          <a:xfrm>
            <a:off x="9027160" y="6177280"/>
            <a:ext cx="2294255" cy="181610"/>
          </a:xfrm>
          <a:prstGeom prst="rect">
            <a:avLst/>
          </a:prstGeom>
          <a:noFill/>
          <a:ln w="28575">
            <a:solidFill>
              <a:srgbClr val="FF0000"/>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chemeClr val="tx1"/>
              </a:solidFill>
              <a:latin typeface="+mn-ea"/>
              <a:cs typeface="+mn-ea"/>
              <a:sym typeface="+mn-ea"/>
            </a:endParaRPr>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n-ea"/>
                <a:cs typeface="宋体" panose="02010600030101010101" pitchFamily="2" charset="-122"/>
                <a:sym typeface="+mn-ea"/>
              </a:rPr>
              <a:t>Stream </a:t>
            </a:r>
            <a:r>
              <a:rPr lang="zh-CN" altLang="en-US" sz="3200">
                <a:latin typeface="+mn-ea"/>
                <a:cs typeface="宋体" panose="02010600030101010101" pitchFamily="2" charset="-122"/>
                <a:sym typeface="+mn-ea"/>
              </a:rPr>
              <a:t>流式操作</a:t>
            </a:r>
            <a:endParaRPr lang="zh-CN" altLang="en-US" sz="3200">
              <a:latin typeface="+mn-ea"/>
              <a:cs typeface="宋体" panose="02010600030101010101" pitchFamily="2" charset="-122"/>
              <a:sym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5" name="图片 4"/>
          <p:cNvPicPr>
            <a:picLocks noChangeAspect="1"/>
          </p:cNvPicPr>
          <p:nvPr/>
        </p:nvPicPr>
        <p:blipFill>
          <a:blip r:embed="rId2"/>
          <a:stretch>
            <a:fillRect/>
          </a:stretch>
        </p:blipFill>
        <p:spPr>
          <a:xfrm>
            <a:off x="2026920" y="959485"/>
            <a:ext cx="5927090" cy="849630"/>
          </a:xfrm>
          <a:prstGeom prst="rect">
            <a:avLst/>
          </a:prstGeom>
        </p:spPr>
      </p:pic>
      <p:sp>
        <p:nvSpPr>
          <p:cNvPr id="7" name="椭圆 6"/>
          <p:cNvSpPr/>
          <p:nvPr/>
        </p:nvSpPr>
        <p:spPr>
          <a:xfrm>
            <a:off x="822325" y="2659380"/>
            <a:ext cx="1320165" cy="5556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59909"/>
                </a:solidFill>
              </a:rPr>
              <a:t>数据源</a:t>
            </a:r>
            <a:endParaRPr lang="zh-CN" altLang="en-US">
              <a:solidFill>
                <a:srgbClr val="F59909"/>
              </a:solidFill>
            </a:endParaRPr>
          </a:p>
        </p:txBody>
      </p:sp>
      <p:sp>
        <p:nvSpPr>
          <p:cNvPr id="8" name="矩形 7"/>
          <p:cNvSpPr/>
          <p:nvPr/>
        </p:nvSpPr>
        <p:spPr>
          <a:xfrm>
            <a:off x="2780030" y="2650490"/>
            <a:ext cx="1092835" cy="573405"/>
          </a:xfrm>
          <a:prstGeom prst="rect">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59909"/>
                </a:solidFill>
              </a:rPr>
              <a:t>filter</a:t>
            </a:r>
            <a:endParaRPr lang="en-US" altLang="zh-CN">
              <a:solidFill>
                <a:srgbClr val="F59909"/>
              </a:solidFill>
            </a:endParaRPr>
          </a:p>
        </p:txBody>
      </p:sp>
      <p:sp>
        <p:nvSpPr>
          <p:cNvPr id="9" name="矩形 8"/>
          <p:cNvSpPr/>
          <p:nvPr/>
        </p:nvSpPr>
        <p:spPr>
          <a:xfrm>
            <a:off x="4500880" y="2641600"/>
            <a:ext cx="1092835" cy="573405"/>
          </a:xfrm>
          <a:prstGeom prst="rect">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59909"/>
                </a:solidFill>
              </a:rPr>
              <a:t>map</a:t>
            </a:r>
            <a:endParaRPr lang="en-US" altLang="zh-CN">
              <a:solidFill>
                <a:srgbClr val="F59909"/>
              </a:solidFill>
            </a:endParaRPr>
          </a:p>
        </p:txBody>
      </p:sp>
      <p:sp>
        <p:nvSpPr>
          <p:cNvPr id="11" name="矩形 10"/>
          <p:cNvSpPr/>
          <p:nvPr/>
        </p:nvSpPr>
        <p:spPr>
          <a:xfrm>
            <a:off x="6250305" y="2659380"/>
            <a:ext cx="1092835" cy="573405"/>
          </a:xfrm>
          <a:prstGeom prst="rect">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59909"/>
                </a:solidFill>
              </a:rPr>
              <a:t>......</a:t>
            </a:r>
            <a:endParaRPr lang="en-US" altLang="zh-CN">
              <a:solidFill>
                <a:srgbClr val="F59909"/>
              </a:solidFill>
            </a:endParaRPr>
          </a:p>
        </p:txBody>
      </p:sp>
      <p:sp>
        <p:nvSpPr>
          <p:cNvPr id="12" name="椭圆 11"/>
          <p:cNvSpPr/>
          <p:nvPr/>
        </p:nvSpPr>
        <p:spPr>
          <a:xfrm>
            <a:off x="7954010" y="2659380"/>
            <a:ext cx="1684655" cy="5556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59909"/>
                </a:solidFill>
              </a:rPr>
              <a:t>终止操作</a:t>
            </a:r>
            <a:endParaRPr lang="zh-CN" altLang="en-US">
              <a:solidFill>
                <a:srgbClr val="F59909"/>
              </a:solidFill>
            </a:endParaRPr>
          </a:p>
        </p:txBody>
      </p:sp>
      <p:sp>
        <p:nvSpPr>
          <p:cNvPr id="13" name="右箭头 12"/>
          <p:cNvSpPr/>
          <p:nvPr/>
        </p:nvSpPr>
        <p:spPr>
          <a:xfrm>
            <a:off x="2242820" y="2850515"/>
            <a:ext cx="455295" cy="236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3959225" y="2827655"/>
            <a:ext cx="455295" cy="236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5702935" y="2827655"/>
            <a:ext cx="455295" cy="236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a:off x="7421245" y="2850515"/>
            <a:ext cx="455295" cy="236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2461260" y="2294890"/>
            <a:ext cx="5209540" cy="1595120"/>
          </a:xfrm>
          <a:prstGeom prst="rect">
            <a:avLst/>
          </a:prstGeom>
          <a:noFill/>
          <a:ln w="28575">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523105" y="3380105"/>
            <a:ext cx="28200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一系列</a:t>
            </a:r>
            <a:r>
              <a:rPr lang="en-US" altLang="zh-CN" sz="1200">
                <a:solidFill>
                  <a:schemeClr val="bg1"/>
                </a:solidFill>
                <a:latin typeface="+mn-ea"/>
                <a:cs typeface="+mn-ea"/>
                <a:sym typeface="+mn-ea"/>
              </a:rPr>
              <a:t>“</a:t>
            </a:r>
            <a:r>
              <a:rPr lang="zh-CN" altLang="en-US" sz="1200">
                <a:solidFill>
                  <a:schemeClr val="bg1"/>
                </a:solidFill>
                <a:latin typeface="+mn-ea"/>
                <a:cs typeface="+mn-ea"/>
                <a:sym typeface="+mn-ea"/>
              </a:rPr>
              <a:t>中间操</a:t>
            </a:r>
            <a:r>
              <a:rPr lang="en-US" altLang="zh-CN" sz="1200">
                <a:solidFill>
                  <a:schemeClr val="bg1"/>
                </a:solidFill>
                <a:latin typeface="+mn-ea"/>
                <a:cs typeface="+mn-ea"/>
                <a:sym typeface="+mn-ea"/>
              </a:rPr>
              <a:t>”</a:t>
            </a:r>
            <a:r>
              <a:rPr lang="zh-CN" altLang="en-US" sz="1200">
                <a:solidFill>
                  <a:schemeClr val="bg1"/>
                </a:solidFill>
                <a:latin typeface="+mn-ea"/>
                <a:cs typeface="+mn-ea"/>
                <a:sym typeface="+mn-ea"/>
              </a:rPr>
              <a:t>作形成的流水线</a:t>
            </a:r>
            <a:endParaRPr lang="zh-CN" altLang="en-US" sz="1200">
              <a:solidFill>
                <a:schemeClr val="bg1"/>
              </a:solidFill>
              <a:latin typeface="+mn-ea"/>
              <a:cs typeface="+mn-ea"/>
              <a:sym typeface="+mn-ea"/>
            </a:endParaRPr>
          </a:p>
        </p:txBody>
      </p:sp>
      <p:sp>
        <p:nvSpPr>
          <p:cNvPr id="21" name="矩形 20"/>
          <p:cNvSpPr/>
          <p:nvPr/>
        </p:nvSpPr>
        <p:spPr>
          <a:xfrm>
            <a:off x="7954010" y="3380105"/>
            <a:ext cx="3631565" cy="289814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solidFill>
                  <a:schemeClr val="tx1"/>
                </a:solidFill>
                <a:latin typeface="+mn-ea"/>
                <a:cs typeface="+mn-ea"/>
                <a:sym typeface="+mn-ea"/>
              </a:rPr>
              <a:t>Stream操作步骤</a:t>
            </a:r>
            <a:endParaRPr sz="1200">
              <a:solidFill>
                <a:schemeClr val="tx1"/>
              </a:solidFill>
              <a:latin typeface="+mn-ea"/>
              <a:cs typeface="+mn-ea"/>
              <a:sym typeface="+mn-ea"/>
            </a:endParaRPr>
          </a:p>
          <a:p>
            <a:pPr algn="l"/>
            <a:r>
              <a:rPr sz="1200">
                <a:solidFill>
                  <a:schemeClr val="tx1"/>
                </a:solidFill>
                <a:latin typeface="+mn-ea"/>
                <a:cs typeface="+mn-ea"/>
                <a:sym typeface="+mn-ea"/>
              </a:rPr>
              <a:t>1.创建 Stream</a:t>
            </a:r>
            <a:endParaRPr sz="1200">
              <a:solidFill>
                <a:schemeClr val="tx1"/>
              </a:solidFill>
              <a:latin typeface="+mn-ea"/>
              <a:cs typeface="+mn-ea"/>
              <a:sym typeface="+mn-ea"/>
            </a:endParaRPr>
          </a:p>
          <a:p>
            <a:pPr algn="l"/>
            <a:r>
              <a:rPr sz="1200">
                <a:solidFill>
                  <a:schemeClr val="tx1"/>
                </a:solidFill>
                <a:latin typeface="+mn-ea"/>
                <a:cs typeface="+mn-ea"/>
                <a:sym typeface="+mn-ea"/>
              </a:rPr>
              <a:t>一个数据源（如： </a:t>
            </a:r>
            <a:r>
              <a:rPr sz="1200" b="1">
                <a:solidFill>
                  <a:srgbClr val="FF0000"/>
                </a:solidFill>
                <a:latin typeface="+mn-ea"/>
                <a:cs typeface="+mn-ea"/>
                <a:sym typeface="+mn-ea"/>
              </a:rPr>
              <a:t>集合、数组</a:t>
            </a:r>
            <a:r>
              <a:rPr sz="1200">
                <a:solidFill>
                  <a:schemeClr val="tx1"/>
                </a:solidFill>
                <a:latin typeface="+mn-ea"/>
                <a:cs typeface="+mn-ea"/>
                <a:sym typeface="+mn-ea"/>
              </a:rPr>
              <a:t>）， 获取一个流。</a:t>
            </a:r>
            <a:endParaRPr sz="1200">
              <a:solidFill>
                <a:schemeClr val="tx1"/>
              </a:solidFill>
              <a:latin typeface="+mn-ea"/>
              <a:cs typeface="+mn-ea"/>
              <a:sym typeface="+mn-ea"/>
            </a:endParaRPr>
          </a:p>
          <a:p>
            <a:pPr algn="l"/>
            <a:endParaRPr sz="1200">
              <a:solidFill>
                <a:schemeClr val="tx1"/>
              </a:solidFill>
              <a:latin typeface="+mn-ea"/>
              <a:cs typeface="+mn-ea"/>
              <a:sym typeface="+mn-ea"/>
            </a:endParaRPr>
          </a:p>
          <a:p>
            <a:pPr algn="l"/>
            <a:r>
              <a:rPr sz="1200">
                <a:solidFill>
                  <a:schemeClr val="tx1"/>
                </a:solidFill>
                <a:latin typeface="+mn-ea"/>
                <a:cs typeface="+mn-ea"/>
                <a:sym typeface="+mn-ea"/>
              </a:rPr>
              <a:t>2.中间操作</a:t>
            </a:r>
            <a:endParaRPr sz="1200">
              <a:solidFill>
                <a:schemeClr val="tx1"/>
              </a:solidFill>
              <a:latin typeface="+mn-ea"/>
              <a:cs typeface="+mn-ea"/>
              <a:sym typeface="+mn-ea"/>
            </a:endParaRPr>
          </a:p>
          <a:p>
            <a:pPr algn="l"/>
            <a:r>
              <a:rPr sz="1200">
                <a:solidFill>
                  <a:schemeClr val="tx1"/>
                </a:solidFill>
                <a:latin typeface="+mn-ea"/>
                <a:cs typeface="+mn-ea"/>
                <a:sym typeface="+mn-ea"/>
              </a:rPr>
              <a:t>一个中间操作链，对数据源的数据进行处理。</a:t>
            </a:r>
            <a:endParaRPr sz="1200">
              <a:solidFill>
                <a:schemeClr val="tx1"/>
              </a:solidFill>
              <a:latin typeface="+mn-ea"/>
              <a:cs typeface="+mn-ea"/>
              <a:sym typeface="+mn-ea"/>
            </a:endParaRPr>
          </a:p>
          <a:p>
            <a:pPr algn="l"/>
            <a:endParaRPr sz="1200">
              <a:solidFill>
                <a:schemeClr val="tx1"/>
              </a:solidFill>
              <a:latin typeface="+mn-ea"/>
              <a:cs typeface="+mn-ea"/>
              <a:sym typeface="+mn-ea"/>
            </a:endParaRPr>
          </a:p>
          <a:p>
            <a:pPr algn="l"/>
            <a:r>
              <a:rPr sz="1200">
                <a:solidFill>
                  <a:schemeClr val="tx1"/>
                </a:solidFill>
                <a:latin typeface="+mn-ea"/>
                <a:cs typeface="+mn-ea"/>
                <a:sym typeface="+mn-ea"/>
              </a:rPr>
              <a:t>3.终止操作(终端操作)</a:t>
            </a:r>
            <a:endParaRPr sz="1200">
              <a:solidFill>
                <a:schemeClr val="tx1"/>
              </a:solidFill>
              <a:latin typeface="+mn-ea"/>
              <a:cs typeface="+mn-ea"/>
              <a:sym typeface="+mn-ea"/>
            </a:endParaRPr>
          </a:p>
          <a:p>
            <a:pPr algn="l"/>
            <a:r>
              <a:rPr sz="1200">
                <a:solidFill>
                  <a:schemeClr val="tx1"/>
                </a:solidFill>
                <a:latin typeface="+mn-ea"/>
                <a:cs typeface="+mn-ea"/>
                <a:sym typeface="+mn-ea"/>
              </a:rPr>
              <a:t>一个终止操作，执行中间操作链，并</a:t>
            </a:r>
            <a:r>
              <a:rPr sz="1200" b="1">
                <a:solidFill>
                  <a:srgbClr val="FF0000"/>
                </a:solidFill>
                <a:latin typeface="+mn-ea"/>
                <a:cs typeface="+mn-ea"/>
                <a:sym typeface="+mn-ea"/>
              </a:rPr>
              <a:t>产生结果</a:t>
            </a:r>
            <a:r>
              <a:rPr sz="1200">
                <a:solidFill>
                  <a:schemeClr val="tx1"/>
                </a:solidFill>
                <a:latin typeface="+mn-ea"/>
                <a:cs typeface="+mn-ea"/>
                <a:sym typeface="+mn-ea"/>
              </a:rPr>
              <a:t> 。</a:t>
            </a:r>
            <a:endParaRPr sz="1200">
              <a:solidFill>
                <a:schemeClr val="tx1"/>
              </a:solidFill>
              <a:latin typeface="+mn-ea"/>
              <a:cs typeface="+mn-ea"/>
              <a:sym typeface="+mn-ea"/>
            </a:endParaRPr>
          </a:p>
        </p:txBody>
      </p:sp>
      <p:sp>
        <p:nvSpPr>
          <p:cNvPr id="22" name="爆炸形 1 21"/>
          <p:cNvSpPr/>
          <p:nvPr/>
        </p:nvSpPr>
        <p:spPr>
          <a:xfrm>
            <a:off x="8476615" y="1104265"/>
            <a:ext cx="3320415" cy="1129030"/>
          </a:xfrm>
          <a:prstGeom prst="irregularSeal1">
            <a:avLst/>
          </a:prstGeom>
          <a:solidFill>
            <a:srgbClr val="F59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rPr>
              <a:t>函数式编程风格</a:t>
            </a:r>
            <a:endParaRPr lang="zh-CN" altLang="en-US" sz="1400">
              <a:latin typeface="+mn-ea"/>
            </a:endParaRPr>
          </a:p>
        </p:txBody>
      </p:sp>
      <p:sp>
        <p:nvSpPr>
          <p:cNvPr id="23" name="矩形 22"/>
          <p:cNvSpPr/>
          <p:nvPr/>
        </p:nvSpPr>
        <p:spPr>
          <a:xfrm>
            <a:off x="2461260" y="4110990"/>
            <a:ext cx="2512695"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集合讲的是数据，流讲的是计算！</a:t>
            </a:r>
            <a:endParaRPr lang="zh-CN" altLang="en-US" sz="1200">
              <a:solidFill>
                <a:schemeClr val="bg1"/>
              </a:solidFill>
              <a:latin typeface="+mn-ea"/>
              <a:cs typeface="宋体" panose="02010600030101010101" pitchFamily="2" charset="-122"/>
              <a:sym typeface="+mn-ea"/>
            </a:endParaRPr>
          </a:p>
        </p:txBody>
      </p:sp>
      <p:sp>
        <p:nvSpPr>
          <p:cNvPr id="24" name="矩形 23"/>
          <p:cNvSpPr/>
          <p:nvPr/>
        </p:nvSpPr>
        <p:spPr>
          <a:xfrm>
            <a:off x="700405" y="5156200"/>
            <a:ext cx="6972935" cy="11220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sz="1200">
                <a:solidFill>
                  <a:schemeClr val="tx1"/>
                </a:solidFill>
                <a:latin typeface="+mn-ea"/>
                <a:cs typeface="+mn-ea"/>
                <a:sym typeface="+mn-ea"/>
              </a:rPr>
              <a:t>Stream 是 Java8 中</a:t>
            </a:r>
            <a:r>
              <a:rPr sz="1200" b="1">
                <a:solidFill>
                  <a:srgbClr val="FF0000"/>
                </a:solidFill>
                <a:latin typeface="+mn-ea"/>
                <a:cs typeface="+mn-ea"/>
                <a:sym typeface="+mn-ea"/>
              </a:rPr>
              <a:t>处理集合的关键抽象概念</a:t>
            </a:r>
            <a:r>
              <a:rPr sz="1200">
                <a:solidFill>
                  <a:schemeClr val="tx1"/>
                </a:solidFill>
                <a:latin typeface="+mn-ea"/>
                <a:cs typeface="+mn-ea"/>
                <a:sym typeface="+mn-ea"/>
              </a:rPr>
              <a:t>，它可以指定你希望对集合进行的操作，可以执行</a:t>
            </a:r>
            <a:r>
              <a:rPr sz="1200" b="1">
                <a:solidFill>
                  <a:srgbClr val="FF0000"/>
                </a:solidFill>
                <a:effectLst/>
                <a:latin typeface="+mn-ea"/>
                <a:cs typeface="+mn-ea"/>
                <a:sym typeface="+mn-ea"/>
              </a:rPr>
              <a:t>非常复杂的查找、过滤和映射数据等操作</a:t>
            </a:r>
            <a:r>
              <a:rPr sz="1200">
                <a:solidFill>
                  <a:schemeClr val="tx1"/>
                </a:solidFill>
                <a:latin typeface="+mn-ea"/>
                <a:cs typeface="+mn-ea"/>
                <a:sym typeface="+mn-ea"/>
              </a:rPr>
              <a:t>。使用Stream API 对集合数据进行操作，就类似于使用 SQL 执行的数据库查询。也可以使用 Stream API 来并行执行操作。简而言之，Stream API 提供了一种高效且易于使用的处理数据的方式。</a:t>
            </a:r>
            <a:endParaRPr sz="1200">
              <a:solidFill>
                <a:schemeClr val="tx1"/>
              </a:solidFill>
              <a:latin typeface="+mn-ea"/>
              <a:cs typeface="+mn-ea"/>
              <a:sym typeface="+mn-ea"/>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445135" y="2573655"/>
            <a:ext cx="2760345" cy="37719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mn-ea"/>
                <a:cs typeface="宋体" panose="02010600030101010101" pitchFamily="2" charset="-122"/>
                <a:sym typeface="+mn-ea"/>
              </a:rPr>
              <a:t>获取 </a:t>
            </a:r>
            <a:r>
              <a:rPr lang="en-US" altLang="zh-CN" sz="1600">
                <a:latin typeface="+mn-ea"/>
                <a:cs typeface="宋体" panose="02010600030101010101" pitchFamily="2" charset="-122"/>
                <a:sym typeface="+mn-ea"/>
              </a:rPr>
              <a:t>Stream </a:t>
            </a:r>
            <a:r>
              <a:rPr lang="zh-CN" altLang="en-US" sz="1600">
                <a:latin typeface="+mn-ea"/>
                <a:cs typeface="宋体" panose="02010600030101010101" pitchFamily="2" charset="-122"/>
                <a:sym typeface="+mn-ea"/>
              </a:rPr>
              <a:t>对象几种方式</a:t>
            </a:r>
            <a:endParaRPr lang="zh-CN" altLang="en-US" sz="1600">
              <a:latin typeface="+mn-ea"/>
              <a:cs typeface="宋体" panose="02010600030101010101" pitchFamily="2" charset="-122"/>
              <a:sym typeface="+mn-ea"/>
            </a:endParaRPr>
          </a:p>
        </p:txBody>
      </p:sp>
      <p:sp>
        <p:nvSpPr>
          <p:cNvPr id="10" name="左大括号 9"/>
          <p:cNvSpPr/>
          <p:nvPr/>
        </p:nvSpPr>
        <p:spPr>
          <a:xfrm>
            <a:off x="3376930" y="806450"/>
            <a:ext cx="317500" cy="391223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4" name="矩形 3"/>
          <p:cNvSpPr/>
          <p:nvPr/>
        </p:nvSpPr>
        <p:spPr>
          <a:xfrm>
            <a:off x="3785870" y="806450"/>
            <a:ext cx="7390765" cy="391223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（1）通过Collection系列集合提供的stream()方法或者parallelStream()方法来创建Stream。</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List&lt;String&gt; list = new ArrayList&lt;&gt;();</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list.stream();</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list.parallelStream();</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（2）通过Arrays中的静态方法stream()获取数组流。</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Integer[] nums = new Integer[]{1,2,3,4,5,6,7,8,9};</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Stream&lt;Integer&gt; numStream = Arrays.stream(nums);</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（3）通过Stream类的静态方法of()获取数组流。</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Stream&lt;String&gt; strStream = Stream.of("a", "b", "c");</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（4）创建无限流</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可以使用静态方法 Stream.iterate() 和Stream.generate(), 创建无限流。</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Stream&lt;Integer&gt; intStream = Stream.iterate(0, (x) -&gt; x + 2);</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Stream.generate(() -&gt; Math.random()).limit(5).forEach(System.out::println);</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（5）创建空流</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Stream&lt;String&gt; empty = Stream.empty();</a:t>
            </a:r>
            <a:endParaRPr lang="zh-CN" altLang="en-US" sz="1200">
              <a:solidFill>
                <a:schemeClr val="tx1"/>
              </a:solidFill>
              <a:latin typeface="+mn-ea"/>
              <a:cs typeface="+mn-ea"/>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254375" y="1790065"/>
            <a:ext cx="3926205" cy="368300"/>
          </a:xfrm>
          <a:prstGeom prst="rect">
            <a:avLst/>
          </a:prstGeom>
          <a:noFill/>
        </p:spPr>
        <p:txBody>
          <a:bodyPr wrap="square" rtlCol="0">
            <a:spAutoFit/>
          </a:bodyPr>
          <a:p>
            <a:pPr algn="l"/>
            <a:r>
              <a:rPr lang="en-US">
                <a:latin typeface="+mj-ea"/>
                <a:ea typeface="+mj-ea"/>
                <a:cs typeface="+mj-ea"/>
                <a:sym typeface="+mn-ea"/>
              </a:rPr>
              <a:t>1</a:t>
            </a:r>
            <a:r>
              <a:rPr lang="zh-CN" altLang="en-US">
                <a:latin typeface="+mj-ea"/>
                <a:ea typeface="+mj-ea"/>
                <a:cs typeface="+mj-ea"/>
                <a:sym typeface="+mn-ea"/>
              </a:rPr>
              <a:t>、</a:t>
            </a:r>
            <a:r>
              <a:rPr lang="en-US">
                <a:latin typeface="+mj-ea"/>
                <a:ea typeface="+mj-ea"/>
                <a:cs typeface="+mj-ea"/>
                <a:sym typeface="+mn-ea"/>
              </a:rPr>
              <a:t>Java8 </a:t>
            </a:r>
            <a:r>
              <a:rPr lang="zh-CN" altLang="en-US">
                <a:latin typeface="+mj-ea"/>
                <a:ea typeface="+mj-ea"/>
                <a:cs typeface="+mj-ea"/>
                <a:sym typeface="+mn-ea"/>
              </a:rPr>
              <a:t>新特性列表</a:t>
            </a:r>
            <a:endParaRPr lang="zh-CN" altLang="en-US">
              <a:latin typeface="+mj-ea"/>
              <a:ea typeface="+mj-ea"/>
              <a:cs typeface="+mj-ea"/>
              <a:sym typeface="+mn-ea"/>
            </a:endParaRPr>
          </a:p>
        </p:txBody>
      </p:sp>
      <p:sp>
        <p:nvSpPr>
          <p:cNvPr id="4" name="文本框 3"/>
          <p:cNvSpPr txBox="1"/>
          <p:nvPr/>
        </p:nvSpPr>
        <p:spPr>
          <a:xfrm>
            <a:off x="3254375" y="2291080"/>
            <a:ext cx="3926205" cy="368300"/>
          </a:xfrm>
          <a:prstGeom prst="rect">
            <a:avLst/>
          </a:prstGeom>
          <a:noFill/>
        </p:spPr>
        <p:txBody>
          <a:bodyPr wrap="square" rtlCol="0">
            <a:spAutoFit/>
          </a:bodyPr>
          <a:p>
            <a:pPr algn="l"/>
            <a:r>
              <a:rPr lang="en-US">
                <a:latin typeface="+mj-ea"/>
                <a:ea typeface="+mj-ea"/>
                <a:cs typeface="+mj-ea"/>
                <a:sym typeface="+mn-ea"/>
              </a:rPr>
              <a:t>2</a:t>
            </a:r>
            <a:r>
              <a:rPr lang="zh-CN" altLang="en-US">
                <a:latin typeface="+mj-ea"/>
                <a:ea typeface="+mj-ea"/>
                <a:cs typeface="+mj-ea"/>
                <a:sym typeface="+mn-ea"/>
              </a:rPr>
              <a:t>、</a:t>
            </a:r>
            <a:r>
              <a:rPr lang="en-US">
                <a:latin typeface="+mj-ea"/>
                <a:ea typeface="+mj-ea"/>
                <a:cs typeface="+mj-ea"/>
                <a:sym typeface="+mn-ea"/>
              </a:rPr>
              <a:t>lamda </a:t>
            </a:r>
            <a:r>
              <a:rPr lang="zh-CN" altLang="en-US">
                <a:latin typeface="+mj-ea"/>
                <a:ea typeface="+mj-ea"/>
                <a:cs typeface="+mj-ea"/>
                <a:sym typeface="+mn-ea"/>
              </a:rPr>
              <a:t>表达式</a:t>
            </a:r>
            <a:endParaRPr lang="zh-CN" altLang="en-US">
              <a:latin typeface="+mj-ea"/>
              <a:ea typeface="+mj-ea"/>
              <a:cs typeface="+mj-ea"/>
              <a:sym typeface="+mn-ea"/>
            </a:endParaRPr>
          </a:p>
        </p:txBody>
      </p:sp>
      <p:sp>
        <p:nvSpPr>
          <p:cNvPr id="2" name="文本框 1"/>
          <p:cNvSpPr txBox="1"/>
          <p:nvPr/>
        </p:nvSpPr>
        <p:spPr>
          <a:xfrm>
            <a:off x="3254375" y="3249295"/>
            <a:ext cx="3926205" cy="368300"/>
          </a:xfrm>
          <a:prstGeom prst="rect">
            <a:avLst/>
          </a:prstGeom>
          <a:noFill/>
        </p:spPr>
        <p:txBody>
          <a:bodyPr wrap="square" rtlCol="0">
            <a:spAutoFit/>
          </a:bodyPr>
          <a:p>
            <a:pPr algn="l">
              <a:buClrTx/>
              <a:buSzTx/>
              <a:buFontTx/>
            </a:pPr>
            <a:r>
              <a:rPr lang="en-US">
                <a:latin typeface="+mj-ea"/>
                <a:ea typeface="+mj-ea"/>
                <a:cs typeface="+mj-ea"/>
                <a:sym typeface="+mn-ea"/>
              </a:rPr>
              <a:t>4</a:t>
            </a:r>
            <a:r>
              <a:rPr lang="zh-CN" altLang="en-US">
                <a:latin typeface="+mj-ea"/>
                <a:ea typeface="+mj-ea"/>
                <a:cs typeface="+mj-ea"/>
                <a:sym typeface="+mn-ea"/>
              </a:rPr>
              <a:t>、</a:t>
            </a:r>
            <a:r>
              <a:rPr lang="en-US">
                <a:latin typeface="+mj-ea"/>
                <a:ea typeface="+mj-ea"/>
                <a:cs typeface="+mj-ea"/>
                <a:sym typeface="+mn-ea"/>
              </a:rPr>
              <a:t>默认方法</a:t>
            </a:r>
            <a:endParaRPr lang="en-US">
              <a:latin typeface="+mj-ea"/>
              <a:ea typeface="+mj-ea"/>
              <a:cs typeface="+mj-ea"/>
              <a:sym typeface="+mn-ea"/>
            </a:endParaRPr>
          </a:p>
        </p:txBody>
      </p:sp>
      <p:sp>
        <p:nvSpPr>
          <p:cNvPr id="3" name="文本框 2"/>
          <p:cNvSpPr txBox="1"/>
          <p:nvPr/>
        </p:nvSpPr>
        <p:spPr>
          <a:xfrm>
            <a:off x="3254375" y="3723005"/>
            <a:ext cx="3926205" cy="368300"/>
          </a:xfrm>
          <a:prstGeom prst="rect">
            <a:avLst/>
          </a:prstGeom>
          <a:noFill/>
        </p:spPr>
        <p:txBody>
          <a:bodyPr wrap="square" rtlCol="0">
            <a:spAutoFit/>
          </a:bodyPr>
          <a:p>
            <a:pPr algn="l">
              <a:buClrTx/>
              <a:buSzTx/>
              <a:buFontTx/>
            </a:pPr>
            <a:r>
              <a:rPr lang="en-US" altLang="zh-CN">
                <a:latin typeface="+mj-ea"/>
                <a:ea typeface="+mj-ea"/>
                <a:cs typeface="+mj-ea"/>
                <a:sym typeface="+mn-ea"/>
              </a:rPr>
              <a:t>5</a:t>
            </a:r>
            <a:r>
              <a:rPr lang="zh-CN" altLang="en-US">
                <a:latin typeface="+mj-ea"/>
                <a:ea typeface="+mj-ea"/>
                <a:cs typeface="+mj-ea"/>
                <a:sym typeface="+mn-ea"/>
              </a:rPr>
              <a:t>、</a:t>
            </a:r>
            <a:r>
              <a:rPr lang="en-US">
                <a:latin typeface="+mj-ea"/>
                <a:ea typeface="+mj-ea"/>
                <a:cs typeface="+mj-ea"/>
                <a:sym typeface="+mn-ea"/>
              </a:rPr>
              <a:t>方法引用</a:t>
            </a:r>
            <a:endParaRPr lang="en-US">
              <a:latin typeface="+mj-ea"/>
              <a:ea typeface="+mj-ea"/>
              <a:cs typeface="+mj-ea"/>
              <a:sym typeface="+mn-ea"/>
            </a:endParaRPr>
          </a:p>
        </p:txBody>
      </p:sp>
      <p:sp>
        <p:nvSpPr>
          <p:cNvPr id="7" name="文本框 6"/>
          <p:cNvSpPr txBox="1"/>
          <p:nvPr/>
        </p:nvSpPr>
        <p:spPr>
          <a:xfrm>
            <a:off x="3254375" y="2783205"/>
            <a:ext cx="3926205" cy="368300"/>
          </a:xfrm>
          <a:prstGeom prst="rect">
            <a:avLst/>
          </a:prstGeom>
          <a:noFill/>
        </p:spPr>
        <p:txBody>
          <a:bodyPr wrap="square" rtlCol="0">
            <a:spAutoFit/>
          </a:bodyPr>
          <a:p>
            <a:pPr algn="l"/>
            <a:r>
              <a:rPr lang="en-US">
                <a:latin typeface="+mj-ea"/>
                <a:ea typeface="+mj-ea"/>
                <a:cs typeface="+mj-ea"/>
                <a:sym typeface="+mn-ea"/>
              </a:rPr>
              <a:t>3</a:t>
            </a:r>
            <a:r>
              <a:rPr lang="zh-CN" altLang="en-US">
                <a:latin typeface="+mj-ea"/>
                <a:ea typeface="+mj-ea"/>
                <a:cs typeface="+mj-ea"/>
                <a:sym typeface="+mn-ea"/>
              </a:rPr>
              <a:t>、</a:t>
            </a:r>
            <a:r>
              <a:rPr lang="en-US">
                <a:latin typeface="+mj-ea"/>
                <a:ea typeface="+mj-ea"/>
                <a:cs typeface="+mj-ea"/>
                <a:sym typeface="+mn-ea"/>
              </a:rPr>
              <a:t>函数式接口</a:t>
            </a:r>
            <a:endParaRPr lang="en-US">
              <a:latin typeface="+mj-ea"/>
              <a:ea typeface="+mj-ea"/>
              <a:cs typeface="+mj-ea"/>
              <a:sym typeface="+mn-ea"/>
            </a:endParaRPr>
          </a:p>
        </p:txBody>
      </p:sp>
      <p:sp>
        <p:nvSpPr>
          <p:cNvPr id="6" name="文本框 5"/>
          <p:cNvSpPr txBox="1"/>
          <p:nvPr/>
        </p:nvSpPr>
        <p:spPr>
          <a:xfrm>
            <a:off x="3226435" y="4213225"/>
            <a:ext cx="3926205" cy="368300"/>
          </a:xfrm>
          <a:prstGeom prst="rect">
            <a:avLst/>
          </a:prstGeom>
          <a:noFill/>
        </p:spPr>
        <p:txBody>
          <a:bodyPr wrap="square" rtlCol="0">
            <a:spAutoFit/>
          </a:bodyPr>
          <a:p>
            <a:pPr algn="l"/>
            <a:r>
              <a:rPr lang="en-US">
                <a:latin typeface="+mj-ea"/>
                <a:ea typeface="+mj-ea"/>
                <a:cs typeface="+mj-ea"/>
                <a:sym typeface="+mn-ea"/>
              </a:rPr>
              <a:t>6</a:t>
            </a:r>
            <a:r>
              <a:rPr lang="zh-CN" altLang="en-US">
                <a:latin typeface="+mj-ea"/>
                <a:ea typeface="+mj-ea"/>
                <a:cs typeface="+mj-ea"/>
                <a:sym typeface="+mn-ea"/>
              </a:rPr>
              <a:t>、</a:t>
            </a:r>
            <a:r>
              <a:rPr lang="en-US" altLang="zh-CN">
                <a:latin typeface="+mn-ea"/>
                <a:cs typeface="宋体" panose="02010600030101010101" pitchFamily="2" charset="-122"/>
                <a:sym typeface="+mn-ea"/>
              </a:rPr>
              <a:t>Stream </a:t>
            </a:r>
            <a:r>
              <a:rPr lang="zh-CN" altLang="en-US">
                <a:latin typeface="+mn-ea"/>
                <a:cs typeface="宋体" panose="02010600030101010101" pitchFamily="2" charset="-122"/>
                <a:sym typeface="+mn-ea"/>
              </a:rPr>
              <a:t>流式操作</a:t>
            </a:r>
            <a:endParaRPr lang="zh-CN" altLang="en-US">
              <a:latin typeface="+mj-ea"/>
              <a:ea typeface="+mj-ea"/>
              <a:cs typeface="+mj-ea"/>
              <a:sym typeface="+mn-ea"/>
            </a:endParaRPr>
          </a:p>
        </p:txBody>
      </p:sp>
      <p:sp>
        <p:nvSpPr>
          <p:cNvPr id="8" name="文本框 7"/>
          <p:cNvSpPr txBox="1"/>
          <p:nvPr/>
        </p:nvSpPr>
        <p:spPr>
          <a:xfrm>
            <a:off x="3226435" y="4714240"/>
            <a:ext cx="3926205" cy="368300"/>
          </a:xfrm>
          <a:prstGeom prst="rect">
            <a:avLst/>
          </a:prstGeom>
          <a:noFill/>
        </p:spPr>
        <p:txBody>
          <a:bodyPr wrap="square" rtlCol="0">
            <a:spAutoFit/>
          </a:bodyPr>
          <a:p>
            <a:pPr algn="l"/>
            <a:r>
              <a:rPr lang="en-US">
                <a:latin typeface="+mj-ea"/>
                <a:ea typeface="+mj-ea"/>
                <a:cs typeface="+mj-ea"/>
                <a:sym typeface="+mn-ea"/>
              </a:rPr>
              <a:t>7</a:t>
            </a:r>
            <a:r>
              <a:rPr lang="zh-CN" altLang="en-US">
                <a:latin typeface="+mj-ea"/>
                <a:ea typeface="+mj-ea"/>
                <a:cs typeface="+mj-ea"/>
                <a:sym typeface="+mn-ea"/>
              </a:rPr>
              <a:t>、</a:t>
            </a:r>
            <a:r>
              <a:rPr lang="zh-CN">
                <a:latin typeface="+mn-ea"/>
                <a:cs typeface="宋体" panose="02010600030101010101" pitchFamily="2" charset="-122"/>
                <a:sym typeface="+mn-ea"/>
              </a:rPr>
              <a:t>新日期类</a:t>
            </a:r>
            <a:endParaRPr lang="zh-CN" altLang="en-US">
              <a:latin typeface="+mj-ea"/>
              <a:ea typeface="+mj-ea"/>
              <a:cs typeface="+mj-ea"/>
              <a:sym typeface="+mn-ea"/>
            </a:endParaRPr>
          </a:p>
        </p:txBody>
      </p:sp>
      <p:sp>
        <p:nvSpPr>
          <p:cNvPr id="11" name="文本框 10"/>
          <p:cNvSpPr txBox="1"/>
          <p:nvPr/>
        </p:nvSpPr>
        <p:spPr>
          <a:xfrm>
            <a:off x="3226435" y="5206365"/>
            <a:ext cx="3926205" cy="368300"/>
          </a:xfrm>
          <a:prstGeom prst="rect">
            <a:avLst/>
          </a:prstGeom>
          <a:noFill/>
        </p:spPr>
        <p:txBody>
          <a:bodyPr wrap="square" rtlCol="0">
            <a:spAutoFit/>
          </a:bodyPr>
          <a:p>
            <a:pPr algn="l">
              <a:buClrTx/>
              <a:buSzTx/>
              <a:buFontTx/>
            </a:pPr>
            <a:r>
              <a:rPr lang="en-US">
                <a:latin typeface="+mj-ea"/>
                <a:ea typeface="+mj-ea"/>
                <a:cs typeface="+mj-ea"/>
                <a:sym typeface="+mn-ea"/>
              </a:rPr>
              <a:t>8</a:t>
            </a:r>
            <a:r>
              <a:rPr lang="zh-CN" altLang="en-US">
                <a:latin typeface="+mj-ea"/>
                <a:ea typeface="+mj-ea"/>
                <a:cs typeface="+mj-ea"/>
                <a:sym typeface="+mn-ea"/>
              </a:rPr>
              <a:t>、</a:t>
            </a:r>
            <a:r>
              <a:rPr lang="en-US">
                <a:latin typeface="+mj-ea"/>
                <a:ea typeface="+mj-ea"/>
                <a:cs typeface="+mj-ea"/>
                <a:sym typeface="+mn-ea"/>
              </a:rPr>
              <a:t>Optional 类</a:t>
            </a:r>
            <a:endParaRPr lang="en-US">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484505" y="821690"/>
            <a:ext cx="4117975" cy="36753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testStream () {</a:t>
            </a:r>
            <a:endParaRPr lang="zh-CN" altLang="en-US" sz="1200">
              <a:solidFill>
                <a:schemeClr val="tx1"/>
              </a:solidFill>
              <a:sym typeface="+mn-ea"/>
            </a:endParaRPr>
          </a:p>
          <a:p>
            <a:pPr algn="l"/>
            <a:r>
              <a:rPr lang="zh-CN" altLang="en-US" sz="1200">
                <a:solidFill>
                  <a:schemeClr val="tx1"/>
                </a:solidFill>
                <a:sym typeface="+mn-ea"/>
              </a:rPr>
              <a:t>        List&lt;String&gt; strList = Arrays.asList("a", "b", "c");</a:t>
            </a:r>
            <a:endParaRPr lang="zh-CN" altLang="en-US" sz="1200">
              <a:solidFill>
                <a:schemeClr val="tx1"/>
              </a:solidFill>
              <a:sym typeface="+mn-ea"/>
            </a:endParaRPr>
          </a:p>
          <a:p>
            <a:pPr algn="l"/>
            <a:r>
              <a:rPr lang="zh-CN" altLang="en-US" sz="1200">
                <a:solidFill>
                  <a:schemeClr val="tx1"/>
                </a:solidFill>
                <a:sym typeface="+mn-ea"/>
              </a:rPr>
              <a:t>        // 集合创建流</a:t>
            </a:r>
            <a:endParaRPr lang="zh-CN" altLang="en-US" sz="1200">
              <a:solidFill>
                <a:schemeClr val="tx1"/>
              </a:solidFill>
              <a:sym typeface="+mn-ea"/>
            </a:endParaRPr>
          </a:p>
          <a:p>
            <a:pPr algn="l"/>
            <a:r>
              <a:rPr lang="zh-CN" altLang="en-US" sz="1200">
                <a:solidFill>
                  <a:schemeClr val="tx1"/>
                </a:solidFill>
                <a:sym typeface="+mn-ea"/>
              </a:rPr>
              <a:t>        // 创建串行流</a:t>
            </a:r>
            <a:endParaRPr lang="zh-CN" altLang="en-US" sz="1200">
              <a:solidFill>
                <a:schemeClr val="tx1"/>
              </a:solidFill>
              <a:sym typeface="+mn-ea"/>
            </a:endParaRPr>
          </a:p>
          <a:p>
            <a:pPr algn="l"/>
            <a:r>
              <a:rPr lang="zh-CN" altLang="en-US" sz="1200">
                <a:solidFill>
                  <a:schemeClr val="tx1"/>
                </a:solidFill>
                <a:sym typeface="+mn-ea"/>
              </a:rPr>
              <a:t>        Stream&lt;String&gt; stream1 = </a:t>
            </a:r>
            <a:r>
              <a:rPr lang="zh-CN" altLang="en-US" sz="1200" b="1">
                <a:solidFill>
                  <a:srgbClr val="FF0000"/>
                </a:solidFill>
                <a:sym typeface="+mn-ea"/>
              </a:rPr>
              <a:t>strList.stream();</a:t>
            </a:r>
            <a:endParaRPr lang="zh-CN" altLang="en-US" sz="1200" b="1">
              <a:solidFill>
                <a:srgbClr val="FF0000"/>
              </a:solidFill>
              <a:sym typeface="+mn-ea"/>
            </a:endParaRPr>
          </a:p>
          <a:p>
            <a:pPr algn="l"/>
            <a:r>
              <a:rPr lang="zh-CN" altLang="en-US" sz="1200">
                <a:solidFill>
                  <a:schemeClr val="tx1"/>
                </a:solidFill>
                <a:sym typeface="+mn-ea"/>
              </a:rPr>
              <a:t>        // 创建并行流</a:t>
            </a:r>
            <a:endParaRPr lang="zh-CN" altLang="en-US" sz="1200">
              <a:solidFill>
                <a:schemeClr val="tx1"/>
              </a:solidFill>
              <a:sym typeface="+mn-ea"/>
            </a:endParaRPr>
          </a:p>
          <a:p>
            <a:pPr algn="l"/>
            <a:r>
              <a:rPr lang="zh-CN" altLang="en-US" sz="1200">
                <a:solidFill>
                  <a:schemeClr val="tx1"/>
                </a:solidFill>
                <a:sym typeface="+mn-ea"/>
              </a:rPr>
              <a:t>        Stream&lt;String&gt; stream2 =</a:t>
            </a:r>
            <a:r>
              <a:rPr lang="zh-CN" altLang="en-US" sz="1200" b="1">
                <a:solidFill>
                  <a:srgbClr val="FF0000"/>
                </a:solidFill>
                <a:sym typeface="+mn-ea"/>
              </a:rPr>
              <a:t> strList.parallelStream();</a:t>
            </a:r>
            <a:endParaRPr lang="zh-CN" altLang="en-US" sz="1200" b="1">
              <a:solidFill>
                <a:srgbClr val="FF0000"/>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String[] strArr = new String[]{"a", "b", "c"};</a:t>
            </a:r>
            <a:endParaRPr lang="zh-CN" altLang="en-US" sz="1200">
              <a:solidFill>
                <a:schemeClr val="tx1"/>
              </a:solidFill>
              <a:sym typeface="+mn-ea"/>
            </a:endParaRPr>
          </a:p>
          <a:p>
            <a:pPr algn="l"/>
            <a:r>
              <a:rPr lang="zh-CN" altLang="en-US" sz="1200">
                <a:solidFill>
                  <a:schemeClr val="tx1"/>
                </a:solidFill>
                <a:sym typeface="+mn-ea"/>
              </a:rPr>
              <a:t>        // 数组创建流</a:t>
            </a:r>
            <a:endParaRPr lang="zh-CN" altLang="en-US" sz="1200">
              <a:solidFill>
                <a:schemeClr val="tx1"/>
              </a:solidFill>
              <a:sym typeface="+mn-ea"/>
            </a:endParaRPr>
          </a:p>
          <a:p>
            <a:pPr algn="l"/>
            <a:r>
              <a:rPr lang="zh-CN" altLang="en-US" sz="1200">
                <a:solidFill>
                  <a:schemeClr val="tx1"/>
                </a:solidFill>
                <a:sym typeface="+mn-ea"/>
              </a:rPr>
              <a:t>        Stream&lt;String&gt; stream3 = </a:t>
            </a:r>
            <a:r>
              <a:rPr lang="zh-CN" altLang="en-US" sz="1200" b="1">
                <a:solidFill>
                  <a:srgbClr val="FF0000"/>
                </a:solidFill>
                <a:sym typeface="+mn-ea"/>
              </a:rPr>
              <a:t>Arrays.stream(strArr);</a:t>
            </a:r>
            <a:endParaRPr lang="zh-CN" altLang="en-US" sz="1200" b="1">
              <a:solidFill>
                <a:srgbClr val="FF0000"/>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工厂方法创建流</a:t>
            </a:r>
            <a:endParaRPr lang="zh-CN" altLang="en-US" sz="1200">
              <a:solidFill>
                <a:schemeClr val="tx1"/>
              </a:solidFill>
              <a:sym typeface="+mn-ea"/>
            </a:endParaRPr>
          </a:p>
          <a:p>
            <a:pPr algn="l"/>
            <a:r>
              <a:rPr lang="zh-CN" altLang="en-US" sz="1200">
                <a:solidFill>
                  <a:schemeClr val="tx1"/>
                </a:solidFill>
                <a:sym typeface="+mn-ea"/>
              </a:rPr>
              <a:t>        Stream&lt;String&gt; stream4 = </a:t>
            </a:r>
            <a:r>
              <a:rPr lang="zh-CN" altLang="en-US" sz="1200" b="1">
                <a:solidFill>
                  <a:srgbClr val="FF0000"/>
                </a:solidFill>
                <a:sym typeface="+mn-ea"/>
              </a:rPr>
              <a:t>Stream.of("a", "b", "c");</a:t>
            </a:r>
            <a:endParaRPr lang="zh-CN" altLang="en-US" sz="1200" b="1">
              <a:solidFill>
                <a:srgbClr val="FF0000"/>
              </a:solidFill>
              <a:sym typeface="+mn-ea"/>
            </a:endParaRPr>
          </a:p>
          <a:p>
            <a:pPr algn="l"/>
            <a:r>
              <a:rPr lang="zh-CN" altLang="en-US" sz="1200">
                <a:solidFill>
                  <a:schemeClr val="tx1"/>
                </a:solidFill>
                <a:sym typeface="+mn-ea"/>
              </a:rPr>
              <a:t>        // 流转换成并行流</a:t>
            </a:r>
            <a:endParaRPr lang="zh-CN" altLang="en-US" sz="1200">
              <a:solidFill>
                <a:schemeClr val="tx1"/>
              </a:solidFill>
              <a:sym typeface="+mn-ea"/>
            </a:endParaRPr>
          </a:p>
          <a:p>
            <a:pPr algn="l"/>
            <a:r>
              <a:rPr lang="zh-CN" altLang="en-US" sz="1200">
                <a:solidFill>
                  <a:schemeClr val="tx1"/>
                </a:solidFill>
                <a:sym typeface="+mn-ea"/>
              </a:rPr>
              <a:t>        Stream&lt;String&gt; parallelStream = stream4.</a:t>
            </a:r>
            <a:r>
              <a:rPr lang="zh-CN" altLang="en-US" sz="1200" b="1">
                <a:solidFill>
                  <a:srgbClr val="FF0000"/>
                </a:solidFill>
                <a:sym typeface="+mn-ea"/>
              </a:rPr>
              <a:t>parallel();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775200" y="821690"/>
            <a:ext cx="6712585" cy="57969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testSteam2 () {</a:t>
            </a:r>
            <a:endParaRPr lang="zh-CN" altLang="en-US" sz="1200">
              <a:solidFill>
                <a:schemeClr val="tx1"/>
              </a:solidFill>
              <a:sym typeface="+mn-ea"/>
            </a:endParaRPr>
          </a:p>
          <a:p>
            <a:pPr algn="l"/>
            <a:r>
              <a:rPr lang="zh-CN" altLang="en-US" sz="1200">
                <a:solidFill>
                  <a:schemeClr val="tx1"/>
                </a:solidFill>
                <a:sym typeface="+mn-ea"/>
              </a:rPr>
              <a:t>        List&lt;String&gt; strList = Arrays.asList("a", "b", "c", "", "d");</a:t>
            </a:r>
            <a:endParaRPr lang="zh-CN" altLang="en-US" sz="1200">
              <a:solidFill>
                <a:schemeClr val="tx1"/>
              </a:solidFill>
              <a:sym typeface="+mn-ea"/>
            </a:endParaRPr>
          </a:p>
          <a:p>
            <a:pPr algn="l"/>
            <a:r>
              <a:rPr lang="zh-CN" altLang="en-US" sz="1200">
                <a:solidFill>
                  <a:schemeClr val="tx1"/>
                </a:solidFill>
                <a:sym typeface="+mn-ea"/>
              </a:rPr>
              <a:t>        // 过滤</a:t>
            </a:r>
            <a:endParaRPr lang="zh-CN" altLang="en-US" sz="1200">
              <a:solidFill>
                <a:schemeClr val="tx1"/>
              </a:solidFill>
              <a:sym typeface="+mn-ea"/>
            </a:endParaRPr>
          </a:p>
          <a:p>
            <a:pPr algn="l"/>
            <a:r>
              <a:rPr lang="zh-CN" altLang="en-US" sz="1200">
                <a:solidFill>
                  <a:schemeClr val="tx1"/>
                </a:solidFill>
                <a:sym typeface="+mn-ea"/>
              </a:rPr>
              <a:t>        // Collectors 类实现了很多归约操作，例如将流转换成集合和聚合元素。</a:t>
            </a:r>
            <a:endParaRPr lang="zh-CN" altLang="en-US" sz="1200">
              <a:solidFill>
                <a:schemeClr val="tx1"/>
              </a:solidFill>
              <a:sym typeface="+mn-ea"/>
            </a:endParaRPr>
          </a:p>
          <a:p>
            <a:pPr algn="l"/>
            <a:r>
              <a:rPr lang="zh-CN" altLang="en-US" sz="1200">
                <a:solidFill>
                  <a:schemeClr val="tx1"/>
                </a:solidFill>
                <a:sym typeface="+mn-ea"/>
              </a:rPr>
              <a:t>        strList = strList.stream().parallel().</a:t>
            </a:r>
            <a:r>
              <a:rPr lang="zh-CN" altLang="en-US" sz="1200" b="1">
                <a:solidFill>
                  <a:srgbClr val="FF0000"/>
                </a:solidFill>
                <a:sym typeface="+mn-ea"/>
              </a:rPr>
              <a:t>filter(str -&gt; !str.isEmpty()).collect(Collectors.toList());</a:t>
            </a:r>
            <a:endParaRPr lang="zh-CN" altLang="en-US" sz="1200" b="1">
              <a:solidFill>
                <a:srgbClr val="FF0000"/>
              </a:solidFill>
              <a:sym typeface="+mn-ea"/>
            </a:endParaRPr>
          </a:p>
          <a:p>
            <a:pPr algn="l"/>
            <a:r>
              <a:rPr lang="zh-CN" altLang="en-US" sz="1200">
                <a:solidFill>
                  <a:schemeClr val="tx1"/>
                </a:solidFill>
                <a:sym typeface="+mn-ea"/>
              </a:rPr>
              <a:t>        // 遍历</a:t>
            </a:r>
            <a:endParaRPr lang="zh-CN" altLang="en-US" sz="1200">
              <a:solidFill>
                <a:schemeClr val="tx1"/>
              </a:solidFill>
              <a:sym typeface="+mn-ea"/>
            </a:endParaRPr>
          </a:p>
          <a:p>
            <a:pPr algn="l"/>
            <a:r>
              <a:rPr lang="zh-CN" altLang="en-US" sz="1200">
                <a:solidFill>
                  <a:schemeClr val="tx1"/>
                </a:solidFill>
                <a:sym typeface="+mn-ea"/>
              </a:rPr>
              <a:t>        strList.stream()</a:t>
            </a:r>
            <a:r>
              <a:rPr lang="zh-CN" altLang="en-US" sz="1200" b="1">
                <a:solidFill>
                  <a:srgbClr val="FF0000"/>
                </a:solidFill>
                <a:sym typeface="+mn-ea"/>
              </a:rPr>
              <a:t>.forEach(str -&gt; System.out.println(str));</a:t>
            </a:r>
            <a:endParaRPr lang="zh-CN" altLang="en-US" sz="1200" b="1">
              <a:solidFill>
                <a:srgbClr val="FF0000"/>
              </a:solidFill>
              <a:sym typeface="+mn-ea"/>
            </a:endParaRPr>
          </a:p>
          <a:p>
            <a:pPr algn="l"/>
            <a:r>
              <a:rPr lang="zh-CN" altLang="en-US" sz="1200">
                <a:solidFill>
                  <a:schemeClr val="tx1"/>
                </a:solidFill>
                <a:sym typeface="+mn-ea"/>
              </a:rPr>
              <a:t>        // 映射</a:t>
            </a:r>
            <a:endParaRPr lang="zh-CN" altLang="en-US" sz="1200">
              <a:solidFill>
                <a:schemeClr val="tx1"/>
              </a:solidFill>
              <a:sym typeface="+mn-ea"/>
            </a:endParaRPr>
          </a:p>
          <a:p>
            <a:pPr algn="l"/>
            <a:r>
              <a:rPr lang="zh-CN" altLang="en-US" sz="1200">
                <a:solidFill>
                  <a:schemeClr val="tx1"/>
                </a:solidFill>
                <a:sym typeface="+mn-ea"/>
              </a:rPr>
              <a:t>        strList = strList.stream().</a:t>
            </a:r>
            <a:r>
              <a:rPr lang="zh-CN" altLang="en-US" sz="1200" b="1">
                <a:solidFill>
                  <a:srgbClr val="FF0000"/>
                </a:solidFill>
                <a:sym typeface="+mn-ea"/>
              </a:rPr>
              <a:t>map(str -&gt; str.toUpperCase()).collect(Collectors.toList());</a:t>
            </a:r>
            <a:endParaRPr lang="zh-CN" altLang="en-US" sz="1200" b="1">
              <a:solidFill>
                <a:srgbClr val="FF0000"/>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strList.stream().forEach(str -&gt; System.out.println(str));</a:t>
            </a:r>
            <a:endParaRPr lang="zh-CN" altLang="en-US" sz="1200">
              <a:solidFill>
                <a:schemeClr val="tx1"/>
              </a:solidFill>
              <a:sym typeface="+mn-ea"/>
            </a:endParaRPr>
          </a:p>
          <a:p>
            <a:pPr algn="l"/>
            <a:r>
              <a:rPr lang="zh-CN" altLang="en-US" sz="1200">
                <a:solidFill>
                  <a:schemeClr val="tx1"/>
                </a:solidFill>
                <a:sym typeface="+mn-ea"/>
              </a:rPr>
              <a:t>        // 限定数量</a:t>
            </a:r>
            <a:endParaRPr lang="zh-CN" altLang="en-US" sz="1200">
              <a:solidFill>
                <a:schemeClr val="tx1"/>
              </a:solidFill>
              <a:sym typeface="+mn-ea"/>
            </a:endParaRPr>
          </a:p>
          <a:p>
            <a:pPr algn="l"/>
            <a:r>
              <a:rPr lang="zh-CN" altLang="en-US" sz="1200">
                <a:solidFill>
                  <a:schemeClr val="tx1"/>
                </a:solidFill>
                <a:sym typeface="+mn-ea"/>
              </a:rPr>
              <a:t>        strList = strList.stream()</a:t>
            </a:r>
            <a:r>
              <a:rPr lang="zh-CN" altLang="en-US" sz="1200" b="1">
                <a:solidFill>
                  <a:srgbClr val="FF0000"/>
                </a:solidFill>
                <a:sym typeface="+mn-ea"/>
              </a:rPr>
              <a:t>.limit(3)</a:t>
            </a:r>
            <a:r>
              <a:rPr lang="zh-CN" altLang="en-US" sz="1200">
                <a:solidFill>
                  <a:schemeClr val="tx1"/>
                </a:solidFill>
                <a:sym typeface="+mn-ea"/>
              </a:rPr>
              <a:t>.collect(Collectors.toList());</a:t>
            </a:r>
            <a:endParaRPr lang="zh-CN" altLang="en-US" sz="1200">
              <a:solidFill>
                <a:schemeClr val="tx1"/>
              </a:solidFill>
              <a:sym typeface="+mn-ea"/>
            </a:endParaRPr>
          </a:p>
          <a:p>
            <a:pPr algn="l"/>
            <a:r>
              <a:rPr lang="zh-CN" altLang="en-US" sz="1200">
                <a:solidFill>
                  <a:schemeClr val="tx1"/>
                </a:solidFill>
                <a:sym typeface="+mn-ea"/>
              </a:rPr>
              <a:t>        System.out.println(strList.size());</a:t>
            </a:r>
            <a:endParaRPr lang="zh-CN" altLang="en-US" sz="1200">
              <a:solidFill>
                <a:schemeClr val="tx1"/>
              </a:solidFill>
              <a:sym typeface="+mn-ea"/>
            </a:endParaRPr>
          </a:p>
          <a:p>
            <a:pPr algn="l"/>
            <a:r>
              <a:rPr lang="zh-CN" altLang="en-US" sz="1200">
                <a:solidFill>
                  <a:schemeClr val="tx1"/>
                </a:solidFill>
                <a:sym typeface="+mn-ea"/>
              </a:rPr>
              <a:t>        // 排序</a:t>
            </a:r>
            <a:endParaRPr lang="zh-CN" altLang="en-US" sz="1200">
              <a:solidFill>
                <a:schemeClr val="tx1"/>
              </a:solidFill>
              <a:sym typeface="+mn-ea"/>
            </a:endParaRPr>
          </a:p>
          <a:p>
            <a:pPr algn="l"/>
            <a:r>
              <a:rPr lang="zh-CN" altLang="en-US" sz="1200">
                <a:solidFill>
                  <a:schemeClr val="tx1"/>
                </a:solidFill>
                <a:sym typeface="+mn-ea"/>
              </a:rPr>
              <a:t>        strList = strList.stream().</a:t>
            </a:r>
            <a:r>
              <a:rPr lang="zh-CN" altLang="en-US" sz="1200" b="1">
                <a:solidFill>
                  <a:srgbClr val="FF0000"/>
                </a:solidFill>
                <a:sym typeface="+mn-ea"/>
              </a:rPr>
              <a:t>sorted((o1, o2) -&gt; o2.compareTo(o1))</a:t>
            </a:r>
            <a:r>
              <a:rPr lang="zh-CN" altLang="en-US" sz="1200">
                <a:solidFill>
                  <a:schemeClr val="tx1"/>
                </a:solidFill>
                <a:sym typeface="+mn-ea"/>
              </a:rPr>
              <a:t>.collect(Collectors.toList());</a:t>
            </a:r>
            <a:endParaRPr lang="zh-CN" altLang="en-US" sz="1200">
              <a:solidFill>
                <a:schemeClr val="tx1"/>
              </a:solidFill>
              <a:sym typeface="+mn-ea"/>
            </a:endParaRPr>
          </a:p>
          <a:p>
            <a:pPr algn="l"/>
            <a:r>
              <a:rPr lang="zh-CN" altLang="en-US" sz="1200">
                <a:solidFill>
                  <a:schemeClr val="tx1"/>
                </a:solidFill>
                <a:sym typeface="+mn-ea"/>
              </a:rPr>
              <a:t>        System.out.println(strList);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testParallel(){</a:t>
            </a:r>
            <a:endParaRPr lang="zh-CN" altLang="en-US" sz="1200">
              <a:solidFill>
                <a:schemeClr val="tx1"/>
              </a:solidFill>
              <a:sym typeface="+mn-ea"/>
            </a:endParaRPr>
          </a:p>
          <a:p>
            <a:pPr algn="l"/>
            <a:r>
              <a:rPr lang="zh-CN" altLang="en-US" sz="1200">
                <a:solidFill>
                  <a:schemeClr val="tx1"/>
                </a:solidFill>
                <a:sym typeface="+mn-ea"/>
              </a:rPr>
              <a:t>        List&lt;String&gt; strList = Arrays.asList("a", "b", "c", "d", "e", "f", "g");</a:t>
            </a:r>
            <a:endParaRPr lang="zh-CN" altLang="en-US" sz="1200">
              <a:solidFill>
                <a:schemeClr val="tx1"/>
              </a:solidFill>
              <a:sym typeface="+mn-ea"/>
            </a:endParaRPr>
          </a:p>
          <a:p>
            <a:pPr algn="l"/>
            <a:r>
              <a:rPr lang="zh-CN" altLang="en-US" sz="1200">
                <a:solidFill>
                  <a:schemeClr val="tx1"/>
                </a:solidFill>
                <a:sym typeface="+mn-ea"/>
              </a:rPr>
              <a:t>        strList.stream().forEach(str -&gt;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 " + 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并行流会开启多线程执行</a:t>
            </a:r>
            <a:endParaRPr lang="zh-CN" altLang="en-US" sz="1200">
              <a:solidFill>
                <a:schemeClr val="tx1"/>
              </a:solidFill>
              <a:sym typeface="+mn-ea"/>
            </a:endParaRPr>
          </a:p>
          <a:p>
            <a:pPr algn="l"/>
            <a:r>
              <a:rPr lang="zh-CN" altLang="en-US" sz="1200">
                <a:solidFill>
                  <a:schemeClr val="tx1"/>
                </a:solidFill>
                <a:sym typeface="+mn-ea"/>
              </a:rPr>
              <a:t>        strList.</a:t>
            </a:r>
            <a:r>
              <a:rPr lang="zh-CN" altLang="en-US" sz="1200" b="1">
                <a:solidFill>
                  <a:srgbClr val="FF0000"/>
                </a:solidFill>
                <a:sym typeface="+mn-ea"/>
              </a:rPr>
              <a:t>parallelStream()</a:t>
            </a:r>
            <a:r>
              <a:rPr lang="zh-CN" altLang="en-US" sz="1200">
                <a:solidFill>
                  <a:schemeClr val="tx1"/>
                </a:solidFill>
                <a:sym typeface="+mn-ea"/>
              </a:rPr>
              <a:t>.forEach(str -&gt;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 " + 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n-ea"/>
                <a:cs typeface="宋体" panose="02010600030101010101" pitchFamily="2" charset="-122"/>
                <a:sym typeface="+mn-ea"/>
              </a:rPr>
              <a:t>新日期类</a:t>
            </a:r>
            <a:endParaRPr lang="zh-CN" sz="3200">
              <a:latin typeface="+mn-ea"/>
              <a:cs typeface="+mn-ea"/>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椭圆 1"/>
          <p:cNvSpPr/>
          <p:nvPr/>
        </p:nvSpPr>
        <p:spPr>
          <a:xfrm>
            <a:off x="5330825" y="1930400"/>
            <a:ext cx="2503805" cy="85598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latin typeface="+mn-ea"/>
              </a:rPr>
              <a:t>java.util.Date</a:t>
            </a:r>
            <a:endParaRPr lang="en-US" altLang="zh-CN">
              <a:solidFill>
                <a:srgbClr val="FF0000"/>
              </a:solidFill>
              <a:latin typeface="+mn-ea"/>
            </a:endParaRPr>
          </a:p>
        </p:txBody>
      </p:sp>
      <p:sp>
        <p:nvSpPr>
          <p:cNvPr id="3" name="矩形 2"/>
          <p:cNvSpPr/>
          <p:nvPr/>
        </p:nvSpPr>
        <p:spPr>
          <a:xfrm>
            <a:off x="8891270" y="1807210"/>
            <a:ext cx="2732405" cy="1102995"/>
          </a:xfrm>
          <a:prstGeom prst="rect">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F59909"/>
                </a:solidFill>
              </a:rPr>
              <a:t>java.time.LocalDate</a:t>
            </a:r>
            <a:endParaRPr lang="zh-CN" altLang="en-US">
              <a:solidFill>
                <a:srgbClr val="F59909"/>
              </a:solidFill>
            </a:endParaRPr>
          </a:p>
          <a:p>
            <a:pPr algn="l"/>
            <a:r>
              <a:rPr lang="zh-CN" altLang="en-US">
                <a:solidFill>
                  <a:srgbClr val="F59909"/>
                </a:solidFill>
              </a:rPr>
              <a:t>java.time.LocalTime</a:t>
            </a:r>
            <a:endParaRPr lang="zh-CN" altLang="en-US">
              <a:solidFill>
                <a:srgbClr val="F59909"/>
              </a:solidFill>
            </a:endParaRPr>
          </a:p>
          <a:p>
            <a:pPr algn="l"/>
            <a:r>
              <a:rPr lang="zh-CN" altLang="en-US">
                <a:solidFill>
                  <a:srgbClr val="F59909"/>
                </a:solidFill>
              </a:rPr>
              <a:t>java.time.LocalDateTime</a:t>
            </a:r>
            <a:endParaRPr lang="zh-CN" altLang="en-US">
              <a:solidFill>
                <a:srgbClr val="F59909"/>
              </a:solidFill>
            </a:endParaRPr>
          </a:p>
        </p:txBody>
      </p:sp>
      <p:sp>
        <p:nvSpPr>
          <p:cNvPr id="10" name="左大括号 9"/>
          <p:cNvSpPr/>
          <p:nvPr/>
        </p:nvSpPr>
        <p:spPr>
          <a:xfrm rot="10800000">
            <a:off x="4798695" y="922655"/>
            <a:ext cx="317500" cy="287083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19" name="矩形 18"/>
          <p:cNvSpPr/>
          <p:nvPr/>
        </p:nvSpPr>
        <p:spPr>
          <a:xfrm>
            <a:off x="406400" y="923290"/>
            <a:ext cx="4211320" cy="2870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非线程安全</a:t>
            </a:r>
            <a:r>
              <a:rPr lang="zh-CN" altLang="en-US" sz="1200">
                <a:solidFill>
                  <a:schemeClr val="tx1"/>
                </a:solidFill>
                <a:latin typeface="+mn-ea"/>
                <a:cs typeface="+mn-ea"/>
                <a:sym typeface="+mn-ea"/>
              </a:rPr>
              <a:t> − java.util.Date 是非线程安全的，所有的日期类都是可变的，这是Java日期类最大的问题之一。</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b="1">
                <a:solidFill>
                  <a:srgbClr val="FF0000"/>
                </a:solidFill>
                <a:latin typeface="+mn-ea"/>
                <a:cs typeface="+mn-ea"/>
                <a:sym typeface="+mn-ea"/>
              </a:rPr>
              <a:t>设计很差</a:t>
            </a:r>
            <a:r>
              <a:rPr lang="zh-CN" altLang="en-US" sz="1200">
                <a:solidFill>
                  <a:schemeClr val="tx1"/>
                </a:solidFill>
                <a:latin typeface="+mn-ea"/>
                <a:cs typeface="+mn-ea"/>
                <a:sym typeface="+mn-ea"/>
              </a:rPr>
              <a:t> − Java的日期/时间类的定义并不一致，在java.util和java.sql的包中都有日期类，此外用于格式化和解析的类在java.text包中定义。java.util.Date同时包含日期和时间，而java.sql.Date仅包含日期，将其纳入java.sql包并不合理。另外这两个类都有相同的名字，这本身就是一个非常糟糕的设计。</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b="1">
                <a:solidFill>
                  <a:srgbClr val="FF0000"/>
                </a:solidFill>
                <a:latin typeface="+mn-ea"/>
                <a:cs typeface="+mn-ea"/>
                <a:sym typeface="+mn-ea"/>
              </a:rPr>
              <a:t>时区处理麻烦</a:t>
            </a:r>
            <a:r>
              <a:rPr lang="zh-CN" altLang="en-US" sz="1200">
                <a:solidFill>
                  <a:schemeClr val="tx1"/>
                </a:solidFill>
                <a:latin typeface="+mn-ea"/>
                <a:cs typeface="+mn-ea"/>
                <a:sym typeface="+mn-ea"/>
              </a:rPr>
              <a:t> − 日期类并不提供国际化，没有时区支持，因此Java引入了java.util.Calendar和java.util.TimeZone类，但他们同样存在上述所有的问题。</a:t>
            </a:r>
            <a:endParaRPr lang="zh-CN" altLang="en-US" sz="1200">
              <a:solidFill>
                <a:schemeClr val="tx1"/>
              </a:solidFill>
              <a:latin typeface="+mn-ea"/>
              <a:cs typeface="+mn-ea"/>
              <a:sym typeface="+mn-ea"/>
            </a:endParaRPr>
          </a:p>
        </p:txBody>
      </p:sp>
      <p:sp>
        <p:nvSpPr>
          <p:cNvPr id="4" name="右箭头 3"/>
          <p:cNvSpPr/>
          <p:nvPr/>
        </p:nvSpPr>
        <p:spPr>
          <a:xfrm>
            <a:off x="8007985" y="2212340"/>
            <a:ext cx="819785"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406400" y="4247515"/>
            <a:ext cx="11126470" cy="203708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mn-ea"/>
                <a:cs typeface="+mn-ea"/>
                <a:sym typeface="+mn-ea"/>
              </a:rPr>
              <a:t>Java.time包中的是类是不可变且线程安全的。新的时间及日期API位于java.time中，下面是一些关键类</a:t>
            </a:r>
            <a:endParaRPr lang="zh-CN" altLang="en-US" sz="1600">
              <a:solidFill>
                <a:schemeClr val="tx1"/>
              </a:solidFill>
              <a:latin typeface="+mn-ea"/>
              <a:cs typeface="+mn-ea"/>
              <a:sym typeface="+mn-ea"/>
            </a:endParaRPr>
          </a:p>
          <a:p>
            <a:pPr algn="l"/>
            <a:endParaRPr lang="zh-CN" altLang="en-US" sz="1600">
              <a:solidFill>
                <a:schemeClr val="tx1"/>
              </a:solidFill>
              <a:latin typeface="+mn-ea"/>
              <a:cs typeface="+mn-ea"/>
              <a:sym typeface="+mn-ea"/>
            </a:endParaRPr>
          </a:p>
          <a:p>
            <a:pPr algn="l"/>
            <a:r>
              <a:rPr lang="zh-CN" altLang="en-US" sz="1600">
                <a:solidFill>
                  <a:schemeClr val="tx1"/>
                </a:solidFill>
                <a:latin typeface="+mn-ea"/>
                <a:cs typeface="+mn-ea"/>
                <a:sym typeface="+mn-ea"/>
              </a:rPr>
              <a:t>Instant</a:t>
            </a:r>
            <a:r>
              <a:rPr lang="en-US" altLang="zh-CN" sz="1600">
                <a:solidFill>
                  <a:schemeClr val="tx1"/>
                </a:solidFill>
                <a:latin typeface="+mn-ea"/>
                <a:cs typeface="+mn-ea"/>
                <a:sym typeface="+mn-ea"/>
              </a:rPr>
              <a:t>		</a:t>
            </a:r>
            <a:r>
              <a:rPr lang="zh-CN" altLang="en-US" sz="1600">
                <a:solidFill>
                  <a:schemeClr val="tx1"/>
                </a:solidFill>
                <a:latin typeface="+mn-ea"/>
                <a:cs typeface="+mn-ea"/>
                <a:sym typeface="+mn-ea"/>
              </a:rPr>
              <a:t>它代表的是时间戳</a:t>
            </a:r>
            <a:endParaRPr lang="zh-CN" altLang="en-US" sz="1600">
              <a:solidFill>
                <a:schemeClr val="tx1"/>
              </a:solidFill>
              <a:latin typeface="+mn-ea"/>
              <a:cs typeface="+mn-ea"/>
              <a:sym typeface="+mn-ea"/>
            </a:endParaRPr>
          </a:p>
          <a:p>
            <a:pPr algn="l"/>
            <a:r>
              <a:rPr lang="zh-CN" altLang="en-US" sz="1600">
                <a:solidFill>
                  <a:schemeClr val="tx1"/>
                </a:solidFill>
                <a:latin typeface="+mn-ea"/>
                <a:cs typeface="+mn-ea"/>
                <a:sym typeface="+mn-ea"/>
              </a:rPr>
              <a:t>LocalDate</a:t>
            </a:r>
            <a:r>
              <a:rPr lang="en-US" altLang="zh-CN" sz="1600">
                <a:solidFill>
                  <a:schemeClr val="tx1"/>
                </a:solidFill>
                <a:latin typeface="+mn-ea"/>
                <a:cs typeface="+mn-ea"/>
                <a:sym typeface="+mn-ea"/>
              </a:rPr>
              <a:t>	</a:t>
            </a:r>
            <a:r>
              <a:rPr lang="zh-CN" altLang="en-US" sz="1600">
                <a:solidFill>
                  <a:schemeClr val="tx1"/>
                </a:solidFill>
                <a:latin typeface="+mn-ea"/>
                <a:cs typeface="+mn-ea"/>
                <a:sym typeface="+mn-ea"/>
              </a:rPr>
              <a:t>不包含具体时间的日期，比如2014-01-14。它可以用来存储生日，周年纪念日，入职日期等。</a:t>
            </a:r>
            <a:endParaRPr lang="zh-CN" altLang="en-US" sz="1600">
              <a:solidFill>
                <a:schemeClr val="tx1"/>
              </a:solidFill>
              <a:latin typeface="+mn-ea"/>
              <a:cs typeface="+mn-ea"/>
              <a:sym typeface="+mn-ea"/>
            </a:endParaRPr>
          </a:p>
          <a:p>
            <a:pPr algn="l"/>
            <a:r>
              <a:rPr lang="zh-CN" altLang="en-US" sz="1600">
                <a:solidFill>
                  <a:schemeClr val="tx1"/>
                </a:solidFill>
                <a:latin typeface="+mn-ea"/>
                <a:cs typeface="+mn-ea"/>
                <a:sym typeface="+mn-ea"/>
              </a:rPr>
              <a:t>LocalTime</a:t>
            </a:r>
            <a:r>
              <a:rPr lang="en-US" altLang="zh-CN" sz="1600">
                <a:solidFill>
                  <a:schemeClr val="tx1"/>
                </a:solidFill>
                <a:latin typeface="+mn-ea"/>
                <a:cs typeface="+mn-ea"/>
                <a:sym typeface="+mn-ea"/>
              </a:rPr>
              <a:t>	</a:t>
            </a:r>
            <a:r>
              <a:rPr lang="zh-CN" altLang="en-US" sz="1600">
                <a:solidFill>
                  <a:schemeClr val="tx1"/>
                </a:solidFill>
                <a:latin typeface="+mn-ea"/>
                <a:cs typeface="+mn-ea"/>
                <a:sym typeface="+mn-ea"/>
              </a:rPr>
              <a:t>它代表的是不含日期的时间</a:t>
            </a:r>
            <a:endParaRPr lang="zh-CN" altLang="en-US" sz="1600">
              <a:solidFill>
                <a:schemeClr val="tx1"/>
              </a:solidFill>
              <a:latin typeface="+mn-ea"/>
              <a:cs typeface="+mn-ea"/>
              <a:sym typeface="+mn-ea"/>
            </a:endParaRPr>
          </a:p>
          <a:p>
            <a:pPr algn="l"/>
            <a:r>
              <a:rPr lang="zh-CN" altLang="en-US" sz="1600">
                <a:solidFill>
                  <a:schemeClr val="tx1"/>
                </a:solidFill>
                <a:latin typeface="+mn-ea"/>
                <a:cs typeface="+mn-ea"/>
                <a:sym typeface="+mn-ea"/>
              </a:rPr>
              <a:t>LocalDateTime</a:t>
            </a:r>
            <a:r>
              <a:rPr lang="en-US" altLang="zh-CN" sz="1600">
                <a:solidFill>
                  <a:schemeClr val="tx1"/>
                </a:solidFill>
                <a:latin typeface="+mn-ea"/>
                <a:cs typeface="+mn-ea"/>
                <a:sym typeface="+mn-ea"/>
              </a:rPr>
              <a:t>	</a:t>
            </a:r>
            <a:r>
              <a:rPr lang="zh-CN" altLang="en-US" sz="1600">
                <a:solidFill>
                  <a:schemeClr val="tx1"/>
                </a:solidFill>
                <a:latin typeface="+mn-ea"/>
                <a:cs typeface="+mn-ea"/>
                <a:sym typeface="+mn-ea"/>
              </a:rPr>
              <a:t>它包含了日期及时间，不过还是没有偏移信息或者说时区。</a:t>
            </a:r>
            <a:endParaRPr lang="zh-CN" altLang="en-US" sz="1600">
              <a:solidFill>
                <a:schemeClr val="tx1"/>
              </a:solidFill>
              <a:latin typeface="+mn-ea"/>
              <a:cs typeface="+mn-ea"/>
              <a:sym typeface="+mn-ea"/>
            </a:endParaRPr>
          </a:p>
          <a:p>
            <a:pPr algn="l"/>
            <a:r>
              <a:rPr lang="zh-CN" altLang="en-US" sz="1600">
                <a:solidFill>
                  <a:schemeClr val="tx1"/>
                </a:solidFill>
                <a:latin typeface="+mn-ea"/>
                <a:cs typeface="+mn-ea"/>
                <a:sym typeface="+mn-ea"/>
              </a:rPr>
              <a:t>ZonedDateTime</a:t>
            </a:r>
            <a:r>
              <a:rPr lang="en-US" altLang="zh-CN" sz="1600">
                <a:solidFill>
                  <a:schemeClr val="tx1"/>
                </a:solidFill>
                <a:latin typeface="+mn-ea"/>
                <a:cs typeface="+mn-ea"/>
                <a:sym typeface="+mn-ea"/>
              </a:rPr>
              <a:t>	</a:t>
            </a:r>
            <a:r>
              <a:rPr lang="zh-CN" altLang="en-US" sz="1600">
                <a:solidFill>
                  <a:schemeClr val="tx1"/>
                </a:solidFill>
                <a:latin typeface="+mn-ea"/>
                <a:cs typeface="+mn-ea"/>
                <a:sym typeface="+mn-ea"/>
              </a:rPr>
              <a:t>这是一个包含时区的完整的日期时间，偏移量是以UTC/格林威治时间为基准的。</a:t>
            </a:r>
            <a:endParaRPr lang="zh-CN" altLang="en-US" sz="1600">
              <a:solidFill>
                <a:schemeClr val="tx1"/>
              </a:solidFill>
              <a:latin typeface="+mn-ea"/>
              <a:cs typeface="+mn-ea"/>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01930" y="739775"/>
            <a:ext cx="5674995" cy="56699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testDate () {</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LocalDate.now()</a:t>
            </a:r>
            <a:r>
              <a:rPr lang="zh-CN" altLang="en-US" sz="1200">
                <a:solidFill>
                  <a:schemeClr val="tx1"/>
                </a:solidFill>
                <a:sym typeface="+mn-ea"/>
              </a:rPr>
              <a:t>);        // 2020-12-11</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LocalTime.now()</a:t>
            </a:r>
            <a:r>
              <a:rPr lang="zh-CN" altLang="en-US" sz="1200">
                <a:solidFill>
                  <a:schemeClr val="tx1"/>
                </a:solidFill>
                <a:sym typeface="+mn-ea"/>
              </a:rPr>
              <a:t>);        // 10:23:26.641 自带毫秒数</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LocalDateTime.now()</a:t>
            </a:r>
            <a:r>
              <a:rPr lang="zh-CN" altLang="en-US" sz="1200">
                <a:solidFill>
                  <a:schemeClr val="tx1"/>
                </a:solidFill>
                <a:sym typeface="+mn-ea"/>
              </a:rPr>
              <a:t>);    // 2020-12-11T10:23:26.641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testDate2 () {</a:t>
            </a:r>
            <a:endParaRPr lang="zh-CN" altLang="en-US" sz="1200">
              <a:solidFill>
                <a:schemeClr val="tx1"/>
              </a:solidFill>
              <a:sym typeface="+mn-ea"/>
            </a:endParaRPr>
          </a:p>
          <a:p>
            <a:pPr algn="l"/>
            <a:r>
              <a:rPr lang="zh-CN" altLang="en-US" sz="1200">
                <a:solidFill>
                  <a:schemeClr val="tx1"/>
                </a:solidFill>
                <a:sym typeface="+mn-ea"/>
              </a:rPr>
              <a:t>        // 获取年月日时分秒</a:t>
            </a:r>
            <a:endParaRPr lang="zh-CN" altLang="en-US" sz="1200">
              <a:solidFill>
                <a:schemeClr val="tx1"/>
              </a:solidFill>
              <a:sym typeface="+mn-ea"/>
            </a:endParaRPr>
          </a:p>
          <a:p>
            <a:pPr algn="l"/>
            <a:r>
              <a:rPr lang="zh-CN" altLang="en-US" sz="1200">
                <a:solidFill>
                  <a:schemeClr val="tx1"/>
                </a:solidFill>
                <a:sym typeface="+mn-ea"/>
              </a:rPr>
              <a:t>        LocalDateTime now = LocalDateTime.now();</a:t>
            </a:r>
            <a:endParaRPr lang="zh-CN" altLang="en-US" sz="1200">
              <a:solidFill>
                <a:schemeClr val="tx1"/>
              </a:solidFill>
              <a:sym typeface="+mn-ea"/>
            </a:endParaRPr>
          </a:p>
          <a:p>
            <a:pPr algn="l"/>
            <a:r>
              <a:rPr lang="zh-CN" altLang="en-US" sz="1200">
                <a:solidFill>
                  <a:schemeClr val="tx1"/>
                </a:solidFill>
                <a:sym typeface="+mn-ea"/>
              </a:rPr>
              <a:t>        System.out.println(now.</a:t>
            </a:r>
            <a:r>
              <a:rPr lang="zh-CN" altLang="en-US" sz="1200" b="1">
                <a:solidFill>
                  <a:srgbClr val="FF0000"/>
                </a:solidFill>
                <a:sym typeface="+mn-ea"/>
              </a:rPr>
              <a:t>getYear</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System.out.println(now.</a:t>
            </a:r>
            <a:r>
              <a:rPr lang="zh-CN" altLang="en-US" sz="1200" b="1">
                <a:solidFill>
                  <a:srgbClr val="FF0000"/>
                </a:solidFill>
                <a:sym typeface="+mn-ea"/>
              </a:rPr>
              <a:t>getMonth</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System.out.println(now.</a:t>
            </a:r>
            <a:r>
              <a:rPr lang="zh-CN" altLang="en-US" sz="1200" b="1">
                <a:solidFill>
                  <a:srgbClr val="FF0000"/>
                </a:solidFill>
                <a:sym typeface="+mn-ea"/>
              </a:rPr>
              <a:t>getDayOfMonth</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System.out.println(now.</a:t>
            </a:r>
            <a:r>
              <a:rPr lang="zh-CN" altLang="en-US" sz="1200" b="1">
                <a:solidFill>
                  <a:srgbClr val="FF0000"/>
                </a:solidFill>
                <a:sym typeface="+mn-ea"/>
              </a:rPr>
              <a:t>getHour</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System.out.println(now.</a:t>
            </a:r>
            <a:r>
              <a:rPr lang="zh-CN" altLang="en-US" sz="1200" b="1">
                <a:solidFill>
                  <a:srgbClr val="FF0000"/>
                </a:solidFill>
                <a:sym typeface="+mn-ea"/>
              </a:rPr>
              <a:t>getMinute</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System.out.println(now.</a:t>
            </a:r>
            <a:r>
              <a:rPr lang="zh-CN" altLang="en-US" sz="1200" b="1">
                <a:solidFill>
                  <a:srgbClr val="FF0000"/>
                </a:solidFill>
                <a:sym typeface="+mn-ea"/>
              </a:rPr>
              <a:t>getSecond</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testDate3 () {</a:t>
            </a:r>
            <a:endParaRPr lang="zh-CN" altLang="en-US" sz="1200">
              <a:solidFill>
                <a:schemeClr val="tx1"/>
              </a:solidFill>
              <a:sym typeface="+mn-ea"/>
            </a:endParaRPr>
          </a:p>
          <a:p>
            <a:pPr algn="l"/>
            <a:r>
              <a:rPr lang="zh-CN" altLang="en-US" sz="1200">
                <a:solidFill>
                  <a:schemeClr val="tx1"/>
                </a:solidFill>
                <a:sym typeface="+mn-ea"/>
              </a:rPr>
              <a:t>        // 设置时间</a:t>
            </a:r>
            <a:endParaRPr lang="zh-CN" altLang="en-US" sz="1200">
              <a:solidFill>
                <a:schemeClr val="tx1"/>
              </a:solidFill>
              <a:sym typeface="+mn-ea"/>
            </a:endParaRPr>
          </a:p>
          <a:p>
            <a:pPr algn="l"/>
            <a:r>
              <a:rPr lang="zh-CN" altLang="en-US" sz="1200">
                <a:solidFill>
                  <a:schemeClr val="tx1"/>
                </a:solidFill>
                <a:sym typeface="+mn-ea"/>
              </a:rPr>
              <a:t>        LocalDateTime dateTime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LocalDateTime.of(2020, 12, 12, 12, 12, 12)</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System.out.println(dateTime);</a:t>
            </a:r>
            <a:endParaRPr lang="zh-CN" altLang="en-US" sz="1200">
              <a:solidFill>
                <a:schemeClr val="tx1"/>
              </a:solidFill>
              <a:sym typeface="+mn-ea"/>
            </a:endParaRPr>
          </a:p>
          <a:p>
            <a:pPr algn="l"/>
            <a:r>
              <a:rPr lang="zh-CN" altLang="en-US" sz="1200">
                <a:solidFill>
                  <a:schemeClr val="tx1"/>
                </a:solidFill>
                <a:sym typeface="+mn-ea"/>
              </a:rPr>
              <a:t>        // 修改时间</a:t>
            </a:r>
            <a:endParaRPr lang="zh-CN" altLang="en-US" sz="1200">
              <a:solidFill>
                <a:schemeClr val="tx1"/>
              </a:solidFill>
              <a:sym typeface="+mn-ea"/>
            </a:endParaRPr>
          </a:p>
          <a:p>
            <a:pPr algn="l"/>
            <a:r>
              <a:rPr lang="zh-CN" altLang="en-US" sz="1200">
                <a:solidFill>
                  <a:schemeClr val="tx1"/>
                </a:solidFill>
                <a:sym typeface="+mn-ea"/>
              </a:rPr>
              <a:t>        LocalDateTime dateTime2 = dateTime</a:t>
            </a:r>
            <a:r>
              <a:rPr lang="zh-CN" altLang="en-US" sz="1200" b="1">
                <a:solidFill>
                  <a:srgbClr val="FF0000"/>
                </a:solidFill>
                <a:sym typeface="+mn-ea"/>
              </a:rPr>
              <a:t>.withYear(2021).withMonth(1)</a:t>
            </a:r>
            <a:endParaRPr lang="zh-CN" altLang="en-US" sz="1200" b="1">
              <a:solidFill>
                <a:srgbClr val="FF0000"/>
              </a:solidFill>
              <a:sym typeface="+mn-ea"/>
            </a:endParaRPr>
          </a:p>
          <a:p>
            <a:pPr algn="l"/>
            <a:r>
              <a:rPr lang="zh-CN" altLang="en-US" sz="1200" b="1">
                <a:solidFill>
                  <a:srgbClr val="FF0000"/>
                </a:solidFill>
                <a:sym typeface="+mn-ea"/>
              </a:rPr>
              <a:t>                .withDayOfMonth(1).withHour(13).withMinute(13).withSecond(13)</a:t>
            </a:r>
            <a:r>
              <a:rPr lang="zh-CN" altLang="en-US" sz="1200">
                <a:solidFill>
                  <a:srgbClr val="FF0000"/>
                </a:solidFill>
                <a:sym typeface="+mn-ea"/>
              </a:rPr>
              <a:t>;</a:t>
            </a:r>
            <a:endParaRPr lang="zh-CN" altLang="en-US" sz="1200">
              <a:solidFill>
                <a:srgbClr val="FF0000"/>
              </a:solidFill>
              <a:sym typeface="+mn-ea"/>
            </a:endParaRPr>
          </a:p>
          <a:p>
            <a:pPr algn="l"/>
            <a:r>
              <a:rPr lang="zh-CN" altLang="en-US" sz="1200">
                <a:solidFill>
                  <a:schemeClr val="tx1"/>
                </a:solidFill>
                <a:sym typeface="+mn-ea"/>
              </a:rPr>
              <a:t>        System.out.println(dateTime2);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949950" y="739775"/>
            <a:ext cx="6160135" cy="4677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testDate4 () {</a:t>
            </a:r>
            <a:endParaRPr lang="zh-CN" altLang="en-US" sz="1200">
              <a:solidFill>
                <a:schemeClr val="tx1"/>
              </a:solidFill>
              <a:sym typeface="+mn-ea"/>
            </a:endParaRPr>
          </a:p>
          <a:p>
            <a:pPr algn="l"/>
            <a:r>
              <a:rPr lang="zh-CN" altLang="en-US" sz="1200">
                <a:solidFill>
                  <a:schemeClr val="tx1"/>
                </a:solidFill>
                <a:sym typeface="+mn-ea"/>
              </a:rPr>
              <a:t>        // 时间比较大小</a:t>
            </a:r>
            <a:endParaRPr lang="zh-CN" altLang="en-US" sz="1200">
              <a:solidFill>
                <a:schemeClr val="tx1"/>
              </a:solidFill>
              <a:sym typeface="+mn-ea"/>
            </a:endParaRPr>
          </a:p>
          <a:p>
            <a:pPr algn="l"/>
            <a:r>
              <a:rPr lang="zh-CN" altLang="en-US" sz="1200">
                <a:solidFill>
                  <a:schemeClr val="tx1"/>
                </a:solidFill>
                <a:sym typeface="+mn-ea"/>
              </a:rPr>
              <a:t>        LocalDateTime dateTime1 = LocalDateTime.now();</a:t>
            </a:r>
            <a:endParaRPr lang="zh-CN" altLang="en-US" sz="1200">
              <a:solidFill>
                <a:schemeClr val="tx1"/>
              </a:solidFill>
              <a:sym typeface="+mn-ea"/>
            </a:endParaRPr>
          </a:p>
          <a:p>
            <a:pPr algn="l"/>
            <a:r>
              <a:rPr lang="zh-CN" altLang="en-US" sz="1200">
                <a:solidFill>
                  <a:schemeClr val="tx1"/>
                </a:solidFill>
                <a:sym typeface="+mn-ea"/>
              </a:rPr>
              <a:t>        LocalDateTime dateTime2 = LocalDateTime.of(2020, 12, 12, 12, 12, 12);</a:t>
            </a:r>
            <a:endParaRPr lang="zh-CN" altLang="en-US" sz="1200">
              <a:solidFill>
                <a:schemeClr val="tx1"/>
              </a:solidFill>
              <a:sym typeface="+mn-ea"/>
            </a:endParaRPr>
          </a:p>
          <a:p>
            <a:pPr algn="l"/>
            <a:r>
              <a:rPr lang="zh-CN" altLang="en-US" sz="1200">
                <a:solidFill>
                  <a:schemeClr val="tx1"/>
                </a:solidFill>
                <a:sym typeface="+mn-ea"/>
              </a:rPr>
              <a:t>        System.out.println(</a:t>
            </a:r>
            <a:endParaRPr lang="zh-CN" altLang="en-US" sz="1200">
              <a:solidFill>
                <a:schemeClr val="tx1"/>
              </a:solidFill>
              <a:sym typeface="+mn-ea"/>
            </a:endParaRPr>
          </a:p>
          <a:p>
            <a:pPr algn="l"/>
            <a:r>
              <a:rPr lang="zh-CN" altLang="en-US" sz="1200">
                <a:solidFill>
                  <a:schemeClr val="tx1"/>
                </a:solidFill>
                <a:sym typeface="+mn-ea"/>
              </a:rPr>
              <a:t>                String.format("时间 dateTime1 是否比 时间dateTime2 早：%b ？", dateTime1.</a:t>
            </a:r>
            <a:r>
              <a:rPr lang="zh-CN" altLang="en-US" sz="1200" b="1">
                <a:solidFill>
                  <a:srgbClr val="FF0000"/>
                </a:solidFill>
                <a:sym typeface="+mn-ea"/>
              </a:rPr>
              <a:t>isBefore</a:t>
            </a:r>
            <a:r>
              <a:rPr lang="zh-CN" altLang="en-US" sz="1200">
                <a:solidFill>
                  <a:schemeClr val="tx1"/>
                </a:solidFill>
                <a:sym typeface="+mn-ea"/>
              </a:rPr>
              <a:t>(dateTime2)));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testDate5 () {</a:t>
            </a:r>
            <a:endParaRPr lang="zh-CN" altLang="en-US" sz="1200">
              <a:solidFill>
                <a:schemeClr val="tx1"/>
              </a:solidFill>
              <a:sym typeface="+mn-ea"/>
            </a:endParaRPr>
          </a:p>
          <a:p>
            <a:pPr algn="l"/>
            <a:r>
              <a:rPr lang="zh-CN" altLang="en-US" sz="1200">
                <a:solidFill>
                  <a:schemeClr val="tx1"/>
                </a:solidFill>
                <a:sym typeface="+mn-ea"/>
              </a:rPr>
              <a:t>        // 时间格式化</a:t>
            </a:r>
            <a:endParaRPr lang="zh-CN" altLang="en-US" sz="1200">
              <a:solidFill>
                <a:schemeClr val="tx1"/>
              </a:solidFill>
              <a:sym typeface="+mn-ea"/>
            </a:endParaRPr>
          </a:p>
          <a:p>
            <a:pPr algn="l"/>
            <a:r>
              <a:rPr lang="zh-CN" altLang="en-US" sz="1200">
                <a:solidFill>
                  <a:schemeClr val="tx1"/>
                </a:solidFill>
                <a:sym typeface="+mn-ea"/>
              </a:rPr>
              <a:t>        LocalDateTime dateTime = LocalDateTime.now();</a:t>
            </a:r>
            <a:endParaRPr lang="zh-CN" altLang="en-US" sz="1200">
              <a:solidFill>
                <a:schemeClr val="tx1"/>
              </a:solidFill>
              <a:sym typeface="+mn-ea"/>
            </a:endParaRPr>
          </a:p>
          <a:p>
            <a:pPr algn="l"/>
            <a:r>
              <a:rPr lang="zh-CN" altLang="en-US" sz="1200">
                <a:solidFill>
                  <a:schemeClr val="tx1"/>
                </a:solidFill>
                <a:sym typeface="+mn-ea"/>
              </a:rPr>
              <a:t>        String dataTimeStr = </a:t>
            </a:r>
            <a:r>
              <a:rPr lang="zh-CN" altLang="en-US" sz="1200" b="1">
                <a:solidFill>
                  <a:srgbClr val="FF0000"/>
                </a:solidFill>
                <a:sym typeface="+mn-ea"/>
              </a:rPr>
              <a:t>dateTime.format(</a:t>
            </a:r>
            <a:endParaRPr lang="zh-CN" altLang="en-US" sz="1200" b="1">
              <a:solidFill>
                <a:srgbClr val="FF0000"/>
              </a:solidFill>
              <a:sym typeface="+mn-ea"/>
            </a:endParaRPr>
          </a:p>
          <a:p>
            <a:pPr algn="l"/>
            <a:r>
              <a:rPr lang="en-US" altLang="zh-CN" sz="1200" b="1">
                <a:solidFill>
                  <a:srgbClr val="FF0000"/>
                </a:solidFill>
                <a:sym typeface="+mn-ea"/>
              </a:rPr>
              <a:t>	</a:t>
            </a:r>
            <a:r>
              <a:rPr lang="zh-CN" altLang="en-US" sz="1200" b="1">
                <a:solidFill>
                  <a:srgbClr val="FF0000"/>
                </a:solidFill>
                <a:sym typeface="+mn-ea"/>
              </a:rPr>
              <a:t>DateTimeFormatter.ofPattern("yyyy-MM-dd HH:mm:ss")</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System.out.println(dataTimeStr);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dateTime = </a:t>
            </a:r>
            <a:r>
              <a:rPr lang="zh-CN" altLang="en-US" sz="1200" b="1">
                <a:solidFill>
                  <a:srgbClr val="FF0000"/>
                </a:solidFill>
                <a:sym typeface="+mn-ea"/>
              </a:rPr>
              <a:t>LocalDateTime.parse("2020-12-11 10:40:52",</a:t>
            </a:r>
            <a:endParaRPr lang="zh-CN" altLang="en-US" sz="1200" b="1">
              <a:solidFill>
                <a:srgbClr val="FF0000"/>
              </a:solidFill>
              <a:sym typeface="+mn-ea"/>
            </a:endParaRPr>
          </a:p>
          <a:p>
            <a:pPr algn="l"/>
            <a:r>
              <a:rPr lang="zh-CN" altLang="en-US" sz="1200" b="1">
                <a:solidFill>
                  <a:srgbClr val="FF0000"/>
                </a:solidFill>
                <a:sym typeface="+mn-ea"/>
              </a:rPr>
              <a:t>                DateTimeFormatter.ofPattern("yyyy-MM-dd HH:mm:ss"));</a:t>
            </a:r>
            <a:endParaRPr lang="zh-CN" altLang="en-US" sz="1200" b="1">
              <a:solidFill>
                <a:srgbClr val="FF0000"/>
              </a:solidFill>
              <a:sym typeface="+mn-ea"/>
            </a:endParaRPr>
          </a:p>
          <a:p>
            <a:pPr algn="l"/>
            <a:r>
              <a:rPr lang="zh-CN" altLang="en-US" sz="1200">
                <a:solidFill>
                  <a:schemeClr val="tx1"/>
                </a:solidFill>
                <a:sym typeface="+mn-ea"/>
              </a:rPr>
              <a:t>        dataTimeStr = dateTime.format(</a:t>
            </a:r>
            <a:endParaRPr lang="zh-CN" altLang="en-US" sz="1200">
              <a:solidFill>
                <a:schemeClr val="tx1"/>
              </a:solidFill>
              <a:sym typeface="+mn-ea"/>
            </a:endParaRPr>
          </a:p>
          <a:p>
            <a:pPr algn="l"/>
            <a:r>
              <a:rPr lang="zh-CN" altLang="en-US" sz="1200">
                <a:solidFill>
                  <a:schemeClr val="tx1"/>
                </a:solidFill>
                <a:sym typeface="+mn-ea"/>
              </a:rPr>
              <a:t>                DateTimeFormatter.ofPattern("yyyy年MM月dd日 HH时mm分ss秒"));</a:t>
            </a:r>
            <a:endParaRPr lang="zh-CN" altLang="en-US" sz="1200">
              <a:solidFill>
                <a:schemeClr val="tx1"/>
              </a:solidFill>
              <a:sym typeface="+mn-ea"/>
            </a:endParaRPr>
          </a:p>
          <a:p>
            <a:pPr algn="l"/>
            <a:r>
              <a:rPr lang="zh-CN" altLang="en-US" sz="1200">
                <a:solidFill>
                  <a:schemeClr val="tx1"/>
                </a:solidFill>
                <a:sym typeface="+mn-ea"/>
              </a:rPr>
              <a:t>        System.out.println(dataTimeStr);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3200">
                <a:latin typeface="+mn-ea"/>
                <a:cs typeface="+mn-ea"/>
                <a:sym typeface="+mn-ea"/>
              </a:rPr>
              <a:t>Optional </a:t>
            </a:r>
            <a:r>
              <a:rPr lang="zh-CN" sz="3200">
                <a:latin typeface="+mn-ea"/>
                <a:cs typeface="+mn-ea"/>
                <a:sym typeface="+mn-ea"/>
              </a:rPr>
              <a:t>类</a:t>
            </a:r>
            <a:endParaRPr lang="zh-CN" sz="3200">
              <a:latin typeface="+mn-ea"/>
              <a:cs typeface="+mn-ea"/>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2" name="表格 1"/>
          <p:cNvGraphicFramePr/>
          <p:nvPr>
            <p:custDataLst>
              <p:tags r:id="rId2"/>
            </p:custDataLst>
          </p:nvPr>
        </p:nvGraphicFramePr>
        <p:xfrm>
          <a:off x="307975" y="1056005"/>
          <a:ext cx="11432540" cy="4845685"/>
        </p:xfrm>
        <a:graphic>
          <a:graphicData uri="http://schemas.openxmlformats.org/drawingml/2006/table">
            <a:tbl>
              <a:tblPr firstRow="1" bandRow="1">
                <a:tableStyleId>{5C22544A-7EE6-4342-B048-85BDC9FD1C3A}</a:tableStyleId>
              </a:tblPr>
              <a:tblGrid>
                <a:gridCol w="1645285"/>
                <a:gridCol w="9787255"/>
              </a:tblGrid>
              <a:tr h="372745">
                <a:tc>
                  <a:txBody>
                    <a:bodyPr/>
                    <a:p>
                      <a:pPr>
                        <a:buNone/>
                      </a:pPr>
                      <a:r>
                        <a:rPr lang="zh-CN" altLang="en-US" sz="1600"/>
                        <a:t>方法</a:t>
                      </a:r>
                      <a:endParaRPr lang="zh-CN" altLang="en-US" sz="1600"/>
                    </a:p>
                  </a:txBody>
                  <a:tcPr/>
                </a:tc>
                <a:tc>
                  <a:txBody>
                    <a:bodyPr/>
                    <a:p>
                      <a:pPr>
                        <a:buNone/>
                      </a:pPr>
                      <a:r>
                        <a:rPr lang="zh-CN" altLang="en-US" sz="1600"/>
                        <a:t>描述</a:t>
                      </a:r>
                      <a:endParaRPr lang="zh-CN" altLang="en-US" sz="1600"/>
                    </a:p>
                  </a:txBody>
                  <a:tcPr/>
                </a:tc>
              </a:tr>
              <a:tr h="372745">
                <a:tc>
                  <a:txBody>
                    <a:bodyPr/>
                    <a:p>
                      <a:pPr>
                        <a:buNone/>
                      </a:pPr>
                      <a:r>
                        <a:rPr lang="zh-CN" altLang="en-US" sz="1600"/>
                        <a:t>empty</a:t>
                      </a:r>
                      <a:endParaRPr lang="zh-CN" altLang="en-US" sz="1600"/>
                    </a:p>
                  </a:txBody>
                  <a:tcPr/>
                </a:tc>
                <a:tc>
                  <a:txBody>
                    <a:bodyPr/>
                    <a:p>
                      <a:pPr>
                        <a:buNone/>
                      </a:pPr>
                      <a:r>
                        <a:rPr lang="zh-CN" altLang="en-US" sz="1600"/>
                        <a:t>放回一个值为空的Optional实例</a:t>
                      </a:r>
                      <a:endParaRPr lang="zh-CN" altLang="en-US" sz="1600"/>
                    </a:p>
                  </a:txBody>
                  <a:tcPr/>
                </a:tc>
              </a:tr>
              <a:tr h="372745">
                <a:tc>
                  <a:txBody>
                    <a:bodyPr/>
                    <a:p>
                      <a:pPr>
                        <a:buNone/>
                      </a:pPr>
                      <a:r>
                        <a:rPr lang="zh-CN" altLang="en-US" sz="1600"/>
                        <a:t>filter</a:t>
                      </a:r>
                      <a:endParaRPr lang="zh-CN" altLang="en-US" sz="1600"/>
                    </a:p>
                  </a:txBody>
                  <a:tcPr/>
                </a:tc>
                <a:tc>
                  <a:txBody>
                    <a:bodyPr/>
                    <a:p>
                      <a:pPr>
                        <a:buNone/>
                      </a:pPr>
                      <a:r>
                        <a:rPr lang="zh-CN" altLang="en-US" sz="1600"/>
                        <a:t>如果值存在并且满足提供的谓词，就返回包含该Optional对象；否则返回一个空的Optional对象</a:t>
                      </a:r>
                      <a:endParaRPr lang="zh-CN" altLang="en-US" sz="1600"/>
                    </a:p>
                  </a:txBody>
                  <a:tcPr/>
                </a:tc>
              </a:tr>
              <a:tr h="372745">
                <a:tc>
                  <a:txBody>
                    <a:bodyPr/>
                    <a:p>
                      <a:pPr>
                        <a:buNone/>
                      </a:pPr>
                      <a:r>
                        <a:rPr lang="zh-CN" altLang="en-US" sz="1600"/>
                        <a:t>flatMap</a:t>
                      </a:r>
                      <a:endParaRPr lang="zh-CN" altLang="en-US" sz="1600"/>
                    </a:p>
                  </a:txBody>
                  <a:tcPr/>
                </a:tc>
                <a:tc>
                  <a:txBody>
                    <a:bodyPr/>
                    <a:p>
                      <a:pPr>
                        <a:buNone/>
                      </a:pPr>
                      <a:r>
                        <a:rPr lang="zh-CN" altLang="en-US" sz="1600"/>
                        <a:t>如果值存在，就对该值执行提供的mapping函数，将mapping函数返回值用Optional封装并返回，否则就返回一个空的Optional对象</a:t>
                      </a:r>
                      <a:endParaRPr lang="zh-CN" altLang="en-US" sz="1600"/>
                    </a:p>
                  </a:txBody>
                  <a:tcPr/>
                </a:tc>
              </a:tr>
              <a:tr h="372745">
                <a:tc>
                  <a:txBody>
                    <a:bodyPr/>
                    <a:p>
                      <a:pPr>
                        <a:buNone/>
                      </a:pPr>
                      <a:r>
                        <a:rPr lang="zh-CN" altLang="en-US" sz="1600"/>
                        <a:t>get</a:t>
                      </a:r>
                      <a:endParaRPr lang="zh-CN" altLang="en-US" sz="1600"/>
                    </a:p>
                  </a:txBody>
                  <a:tcPr/>
                </a:tc>
                <a:tc>
                  <a:txBody>
                    <a:bodyPr/>
                    <a:p>
                      <a:pPr>
                        <a:buNone/>
                      </a:pPr>
                      <a:r>
                        <a:rPr lang="zh-CN" altLang="en-US" sz="1600"/>
                        <a:t>如果值存在就返回该Optional对象，否则就抛出一个 NoSuchElementException异常</a:t>
                      </a:r>
                      <a:endParaRPr lang="zh-CN" altLang="en-US" sz="1600"/>
                    </a:p>
                  </a:txBody>
                  <a:tcPr/>
                </a:tc>
              </a:tr>
              <a:tr h="372745">
                <a:tc>
                  <a:txBody>
                    <a:bodyPr/>
                    <a:p>
                      <a:pPr>
                        <a:buNone/>
                      </a:pPr>
                      <a:r>
                        <a:rPr lang="zh-CN" altLang="en-US" sz="1600"/>
                        <a:t>ifPresent</a:t>
                      </a:r>
                      <a:endParaRPr lang="zh-CN" altLang="en-US" sz="1600"/>
                    </a:p>
                  </a:txBody>
                  <a:tcPr/>
                </a:tc>
                <a:tc>
                  <a:txBody>
                    <a:bodyPr/>
                    <a:p>
                      <a:pPr>
                        <a:buNone/>
                      </a:pPr>
                      <a:r>
                        <a:rPr lang="zh-CN" altLang="en-US" sz="1600"/>
                        <a:t>如果值存在就对该值执行传入的方法，否则就什么也不做</a:t>
                      </a:r>
                      <a:endParaRPr lang="zh-CN" altLang="en-US" sz="1600"/>
                    </a:p>
                  </a:txBody>
                  <a:tcPr/>
                </a:tc>
              </a:tr>
              <a:tr h="372745">
                <a:tc>
                  <a:txBody>
                    <a:bodyPr/>
                    <a:p>
                      <a:pPr>
                        <a:buNone/>
                      </a:pPr>
                      <a:r>
                        <a:rPr lang="zh-CN" altLang="en-US" sz="1600"/>
                        <a:t>isPresent</a:t>
                      </a:r>
                      <a:endParaRPr lang="zh-CN" altLang="en-US" sz="1600"/>
                    </a:p>
                  </a:txBody>
                  <a:tcPr/>
                </a:tc>
                <a:tc>
                  <a:txBody>
                    <a:bodyPr/>
                    <a:p>
                      <a:pPr>
                        <a:buNone/>
                      </a:pPr>
                      <a:r>
                        <a:rPr lang="zh-CN" altLang="en-US" sz="1600"/>
                        <a:t>如果值存在就返回true，否则就返回false</a:t>
                      </a:r>
                      <a:endParaRPr lang="zh-CN" altLang="en-US" sz="1600"/>
                    </a:p>
                  </a:txBody>
                  <a:tcPr/>
                </a:tc>
              </a:tr>
              <a:tr h="372745">
                <a:tc>
                  <a:txBody>
                    <a:bodyPr/>
                    <a:p>
                      <a:pPr>
                        <a:buNone/>
                      </a:pPr>
                      <a:r>
                        <a:rPr lang="zh-CN" altLang="en-US" sz="1600"/>
                        <a:t>map</a:t>
                      </a:r>
                      <a:endParaRPr lang="zh-CN" altLang="en-US" sz="1600"/>
                    </a:p>
                  </a:txBody>
                  <a:tcPr/>
                </a:tc>
                <a:tc>
                  <a:txBody>
                    <a:bodyPr/>
                    <a:p>
                      <a:pPr>
                        <a:buNone/>
                      </a:pPr>
                      <a:r>
                        <a:rPr lang="zh-CN" altLang="en-US" sz="1600"/>
                        <a:t>如果值存在，就对该值执行提供的mapping函数调用，将mapping函数返回值用Optional封装并返回</a:t>
                      </a:r>
                      <a:endParaRPr lang="zh-CN" altLang="en-US" sz="1600"/>
                    </a:p>
                  </a:txBody>
                  <a:tcPr/>
                </a:tc>
              </a:tr>
              <a:tr h="372745">
                <a:tc>
                  <a:txBody>
                    <a:bodyPr/>
                    <a:p>
                      <a:pPr>
                        <a:buNone/>
                      </a:pPr>
                      <a:r>
                        <a:rPr lang="zh-CN" altLang="en-US" sz="1600"/>
                        <a:t>of</a:t>
                      </a:r>
                      <a:endParaRPr lang="zh-CN" altLang="en-US" sz="1600"/>
                    </a:p>
                  </a:txBody>
                  <a:tcPr/>
                </a:tc>
                <a:tc>
                  <a:txBody>
                    <a:bodyPr/>
                    <a:p>
                      <a:pPr>
                        <a:buNone/>
                      </a:pPr>
                      <a:r>
                        <a:rPr lang="zh-CN" altLang="en-US" sz="1600"/>
                        <a:t>如果传入的值存在，就返回包含该值的Optional对象，否则就抛出NullPointerException异常</a:t>
                      </a:r>
                      <a:endParaRPr lang="zh-CN" altLang="en-US" sz="1600"/>
                    </a:p>
                  </a:txBody>
                  <a:tcPr/>
                </a:tc>
              </a:tr>
              <a:tr h="372745">
                <a:tc>
                  <a:txBody>
                    <a:bodyPr/>
                    <a:p>
                      <a:pPr>
                        <a:buNone/>
                      </a:pPr>
                      <a:r>
                        <a:rPr lang="zh-CN" altLang="en-US" sz="1600"/>
                        <a:t>ofNullable</a:t>
                      </a:r>
                      <a:endParaRPr lang="zh-CN" altLang="en-US" sz="1600"/>
                    </a:p>
                  </a:txBody>
                  <a:tcPr/>
                </a:tc>
                <a:tc>
                  <a:txBody>
                    <a:bodyPr/>
                    <a:p>
                      <a:pPr>
                        <a:buNone/>
                      </a:pPr>
                      <a:r>
                        <a:rPr lang="zh-CN" altLang="en-US" sz="1600"/>
                        <a:t>如果传入的值存在，就返回包含该值的Optional对象，否则返回一个空的Optional对象</a:t>
                      </a:r>
                      <a:endParaRPr lang="zh-CN" altLang="en-US" sz="1600"/>
                    </a:p>
                  </a:txBody>
                  <a:tcPr/>
                </a:tc>
              </a:tr>
              <a:tr h="372745">
                <a:tc>
                  <a:txBody>
                    <a:bodyPr/>
                    <a:p>
                      <a:pPr>
                        <a:buNone/>
                      </a:pPr>
                      <a:r>
                        <a:rPr lang="zh-CN" altLang="en-US" sz="1600"/>
                        <a:t>orElse</a:t>
                      </a:r>
                      <a:endParaRPr lang="zh-CN" altLang="en-US" sz="1600"/>
                    </a:p>
                  </a:txBody>
                  <a:tcPr/>
                </a:tc>
                <a:tc>
                  <a:txBody>
                    <a:bodyPr/>
                    <a:p>
                      <a:pPr>
                        <a:buNone/>
                      </a:pPr>
                      <a:r>
                        <a:rPr lang="zh-CN" altLang="en-US" sz="1600"/>
                        <a:t>如果值存在就将其值返回，否则返回传入的默认值</a:t>
                      </a:r>
                      <a:endParaRPr lang="zh-CN" altLang="en-US" sz="1600"/>
                    </a:p>
                  </a:txBody>
                  <a:tcPr/>
                </a:tc>
              </a:tr>
              <a:tr h="372745">
                <a:tc>
                  <a:txBody>
                    <a:bodyPr/>
                    <a:p>
                      <a:pPr>
                        <a:buNone/>
                      </a:pPr>
                      <a:r>
                        <a:rPr lang="zh-CN" altLang="en-US" sz="1600"/>
                        <a:t>orElseGet</a:t>
                      </a:r>
                      <a:endParaRPr lang="zh-CN" altLang="en-US" sz="1600"/>
                    </a:p>
                  </a:txBody>
                  <a:tcPr/>
                </a:tc>
                <a:tc>
                  <a:txBody>
                    <a:bodyPr/>
                    <a:p>
                      <a:pPr>
                        <a:buNone/>
                      </a:pPr>
                      <a:r>
                        <a:rPr lang="zh-CN" altLang="en-US" sz="1600"/>
                        <a:t>如果值存在就将其值返回，否则返回一个由指定的Supplier接口生成的值</a:t>
                      </a:r>
                      <a:endParaRPr lang="zh-CN" altLang="en-US" sz="1600"/>
                    </a:p>
                  </a:txBody>
                  <a:tcPr/>
                </a:tc>
              </a:tr>
              <a:tr h="372745">
                <a:tc>
                  <a:txBody>
                    <a:bodyPr/>
                    <a:p>
                      <a:pPr>
                        <a:buNone/>
                      </a:pPr>
                      <a:r>
                        <a:rPr lang="zh-CN" altLang="en-US" sz="1600"/>
                        <a:t>orElseThrow</a:t>
                      </a:r>
                      <a:endParaRPr lang="zh-CN" altLang="en-US" sz="1600"/>
                    </a:p>
                  </a:txBody>
                  <a:tcPr/>
                </a:tc>
                <a:tc>
                  <a:txBody>
                    <a:bodyPr/>
                    <a:p>
                      <a:pPr>
                        <a:buNone/>
                      </a:pPr>
                      <a:r>
                        <a:rPr lang="zh-CN" altLang="en-US" sz="1600"/>
                        <a:t>如果值存在就将其值返回，否则返回一个由指定的Supplier接口生成的异常</a:t>
                      </a:r>
                      <a:endParaRPr lang="zh-CN" altLang="en-US" sz="1600"/>
                    </a:p>
                  </a:txBody>
                  <a:tcPr/>
                </a:tc>
              </a:tr>
            </a:tbl>
          </a:graphicData>
        </a:graphic>
      </p:graphicFrame>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00990" y="809625"/>
            <a:ext cx="5651500" cy="29095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testOf () {</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Optional.empty()</a:t>
            </a:r>
            <a:r>
              <a:rPr lang="zh-CN" altLang="en-US" sz="1200">
                <a:solidFill>
                  <a:schemeClr val="tx1"/>
                </a:solidFill>
                <a:sym typeface="+mn-ea"/>
              </a:rPr>
              <a:t>);           // 空 Optional</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String nameStr = "zhangsan";</a:t>
            </a:r>
            <a:endParaRPr lang="zh-CN" altLang="en-US" sz="1200">
              <a:solidFill>
                <a:schemeClr val="tx1"/>
              </a:solidFill>
              <a:sym typeface="+mn-ea"/>
            </a:endParaRPr>
          </a:p>
          <a:p>
            <a:pPr algn="l"/>
            <a:r>
              <a:rPr lang="zh-CN" altLang="en-US" sz="1200">
                <a:solidFill>
                  <a:schemeClr val="tx1"/>
                </a:solidFill>
                <a:sym typeface="+mn-ea"/>
              </a:rPr>
              <a:t>        // 调用 of 工厂方法创建 Optional 实例</a:t>
            </a:r>
            <a:endParaRPr lang="zh-CN" altLang="en-US" sz="1200">
              <a:solidFill>
                <a:schemeClr val="tx1"/>
              </a:solidFill>
              <a:sym typeface="+mn-ea"/>
            </a:endParaRPr>
          </a:p>
          <a:p>
            <a:pPr algn="l"/>
            <a:r>
              <a:rPr lang="zh-CN" altLang="en-US" sz="1200">
                <a:solidFill>
                  <a:schemeClr val="tx1"/>
                </a:solidFill>
                <a:sym typeface="+mn-ea"/>
              </a:rPr>
              <a:t>        Optional&lt;String&gt; name = </a:t>
            </a:r>
            <a:r>
              <a:rPr lang="zh-CN" altLang="en-US" sz="1200" b="1">
                <a:solidFill>
                  <a:srgbClr val="FF0000"/>
                </a:solidFill>
                <a:sym typeface="+mn-ea"/>
              </a:rPr>
              <a:t>Optional.of(nameStr);</a:t>
            </a:r>
            <a:endParaRPr lang="zh-CN" altLang="en-US" sz="1200" b="1">
              <a:solidFill>
                <a:srgbClr val="FF0000"/>
              </a:solidFill>
              <a:sym typeface="+mn-ea"/>
            </a:endParaRPr>
          </a:p>
          <a:p>
            <a:pPr algn="l"/>
            <a:endParaRPr lang="zh-CN" altLang="en-US" sz="1200" b="1">
              <a:solidFill>
                <a:srgbClr val="FF0000"/>
              </a:solidFill>
              <a:sym typeface="+mn-ea"/>
            </a:endParaRPr>
          </a:p>
          <a:p>
            <a:pPr algn="l"/>
            <a:r>
              <a:rPr lang="zh-CN" altLang="en-US" sz="1200">
                <a:solidFill>
                  <a:schemeClr val="tx1"/>
                </a:solidFill>
                <a:sym typeface="+mn-ea"/>
              </a:rPr>
              <a:t>        nameStr = null;</a:t>
            </a:r>
            <a:endParaRPr lang="zh-CN" altLang="en-US" sz="1200">
              <a:solidFill>
                <a:schemeClr val="tx1"/>
              </a:solidFill>
              <a:sym typeface="+mn-ea"/>
            </a:endParaRPr>
          </a:p>
          <a:p>
            <a:pPr algn="l"/>
            <a:r>
              <a:rPr lang="zh-CN" altLang="en-US" sz="1200">
                <a:solidFill>
                  <a:schemeClr val="tx1"/>
                </a:solidFill>
                <a:sym typeface="+mn-ea"/>
              </a:rPr>
              <a:t>        // of 方法参数传入 null，会报空指针异常</a:t>
            </a:r>
            <a:endParaRPr lang="zh-CN" altLang="en-US" sz="1200">
              <a:solidFill>
                <a:schemeClr val="tx1"/>
              </a:solidFill>
              <a:sym typeface="+mn-ea"/>
            </a:endParaRPr>
          </a:p>
          <a:p>
            <a:pPr algn="l"/>
            <a:r>
              <a:rPr lang="zh-CN" altLang="en-US" sz="1200">
                <a:solidFill>
                  <a:schemeClr val="tx1"/>
                </a:solidFill>
                <a:sym typeface="+mn-ea"/>
              </a:rPr>
              <a:t>//        Optional&lt;String&gt; name2 = Optional.of(nameStr);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和上面的方法相比，不会抛出空指针异常，会返回一个空的 Optional 对象</a:t>
            </a:r>
            <a:endParaRPr lang="zh-CN" altLang="en-US" sz="1200">
              <a:solidFill>
                <a:schemeClr val="tx1"/>
              </a:solidFill>
              <a:sym typeface="+mn-ea"/>
            </a:endParaRPr>
          </a:p>
          <a:p>
            <a:pPr algn="l"/>
            <a:r>
              <a:rPr lang="zh-CN" altLang="en-US" sz="1200">
                <a:solidFill>
                  <a:schemeClr val="tx1"/>
                </a:solidFill>
                <a:sym typeface="+mn-ea"/>
              </a:rPr>
              <a:t>        Optional&lt;String&gt; name3 = </a:t>
            </a:r>
            <a:r>
              <a:rPr lang="zh-CN" altLang="en-US" sz="1200" b="1">
                <a:solidFill>
                  <a:srgbClr val="FF0000"/>
                </a:solidFill>
                <a:sym typeface="+mn-ea"/>
              </a:rPr>
              <a:t>Optional.ofNullable(nameStr);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6166485" y="809625"/>
            <a:ext cx="4313555" cy="15894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testIsPresent() {</a:t>
            </a:r>
            <a:endParaRPr lang="zh-CN" altLang="en-US" sz="1200">
              <a:solidFill>
                <a:schemeClr val="tx1"/>
              </a:solidFill>
              <a:sym typeface="+mn-ea"/>
            </a:endParaRPr>
          </a:p>
          <a:p>
            <a:pPr algn="l"/>
            <a:r>
              <a:rPr lang="zh-CN" altLang="en-US" sz="1200">
                <a:solidFill>
                  <a:schemeClr val="tx1"/>
                </a:solidFill>
                <a:sym typeface="+mn-ea"/>
              </a:rPr>
              <a:t>        String nameStr = null;</a:t>
            </a:r>
            <a:endParaRPr lang="zh-CN" altLang="en-US" sz="1200">
              <a:solidFill>
                <a:schemeClr val="tx1"/>
              </a:solidFill>
              <a:sym typeface="+mn-ea"/>
            </a:endParaRPr>
          </a:p>
          <a:p>
            <a:pPr algn="l"/>
            <a:r>
              <a:rPr lang="zh-CN" altLang="en-US" sz="1200">
                <a:solidFill>
                  <a:schemeClr val="tx1"/>
                </a:solidFill>
                <a:sym typeface="+mn-ea"/>
              </a:rPr>
              <a:t>        Optional&lt;String&gt; name = Optional.ofNullable(nameStr);</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name.isPresent()</a:t>
            </a:r>
            <a:r>
              <a:rPr lang="zh-CN" altLang="en-US" sz="1200">
                <a:solidFill>
                  <a:schemeClr val="tx1"/>
                </a:solidFill>
                <a:sym typeface="+mn-ea"/>
              </a:rPr>
              <a:t>);       // 是否存在</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300990" y="3915410"/>
            <a:ext cx="6144895" cy="24904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testGet() {</a:t>
            </a:r>
            <a:endParaRPr lang="zh-CN" altLang="en-US" sz="1200">
              <a:solidFill>
                <a:schemeClr val="tx1"/>
              </a:solidFill>
              <a:sym typeface="+mn-ea"/>
            </a:endParaRPr>
          </a:p>
          <a:p>
            <a:pPr algn="l"/>
            <a:r>
              <a:rPr lang="zh-CN" altLang="en-US" sz="1200">
                <a:solidFill>
                  <a:schemeClr val="tx1"/>
                </a:solidFill>
                <a:sym typeface="+mn-ea"/>
              </a:rPr>
              <a:t>        String nameStr = "zhangsan";</a:t>
            </a:r>
            <a:endParaRPr lang="zh-CN" altLang="en-US" sz="1200">
              <a:solidFill>
                <a:schemeClr val="tx1"/>
              </a:solidFill>
              <a:sym typeface="+mn-ea"/>
            </a:endParaRPr>
          </a:p>
          <a:p>
            <a:pPr algn="l"/>
            <a:r>
              <a:rPr lang="zh-CN" altLang="en-US" sz="1200">
                <a:solidFill>
                  <a:schemeClr val="tx1"/>
                </a:solidFill>
                <a:sym typeface="+mn-ea"/>
              </a:rPr>
              <a:t>        Optional&lt;String&gt; name = Optional.ofNullable(nameStr);</a:t>
            </a:r>
            <a:endParaRPr lang="zh-CN" altLang="en-US" sz="1200">
              <a:solidFill>
                <a:schemeClr val="tx1"/>
              </a:solidFill>
              <a:sym typeface="+mn-ea"/>
            </a:endParaRPr>
          </a:p>
          <a:p>
            <a:pPr algn="l"/>
            <a:r>
              <a:rPr lang="zh-CN" altLang="en-US" sz="1200">
                <a:solidFill>
                  <a:schemeClr val="tx1"/>
                </a:solidFill>
                <a:sym typeface="+mn-ea"/>
              </a:rPr>
              <a:t>        if (name.isPresent()) {</a:t>
            </a:r>
            <a:endParaRPr lang="zh-CN" altLang="en-US" sz="1200">
              <a:solidFill>
                <a:schemeClr val="tx1"/>
              </a:solidFill>
              <a:sym typeface="+mn-ea"/>
            </a:endParaRPr>
          </a:p>
          <a:p>
            <a:pPr algn="l"/>
            <a:r>
              <a:rPr lang="zh-CN" altLang="en-US" sz="1200">
                <a:solidFill>
                  <a:schemeClr val="tx1"/>
                </a:solidFill>
                <a:sym typeface="+mn-ea"/>
              </a:rPr>
              <a:t>            // 获取值，如果 Optional有值则将其返回，否则抛出 NoSuchElementException</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name.get()</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620510" y="2712720"/>
            <a:ext cx="5334635" cy="24904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testIfPresent () {</a:t>
            </a:r>
            <a:endParaRPr lang="zh-CN" altLang="en-US" sz="1200">
              <a:solidFill>
                <a:schemeClr val="tx1"/>
              </a:solidFill>
              <a:sym typeface="+mn-ea"/>
            </a:endParaRPr>
          </a:p>
          <a:p>
            <a:pPr algn="l"/>
            <a:r>
              <a:rPr lang="zh-CN" altLang="en-US" sz="1200">
                <a:solidFill>
                  <a:schemeClr val="tx1"/>
                </a:solidFill>
                <a:sym typeface="+mn-ea"/>
              </a:rPr>
              <a:t>        String nameStr = "zhangsan";</a:t>
            </a:r>
            <a:endParaRPr lang="zh-CN" altLang="en-US" sz="1200">
              <a:solidFill>
                <a:schemeClr val="tx1"/>
              </a:solidFill>
              <a:sym typeface="+mn-ea"/>
            </a:endParaRPr>
          </a:p>
          <a:p>
            <a:pPr algn="l"/>
            <a:r>
              <a:rPr lang="zh-CN" altLang="en-US" sz="1200">
                <a:solidFill>
                  <a:schemeClr val="tx1"/>
                </a:solidFill>
                <a:sym typeface="+mn-ea"/>
              </a:rPr>
              <a:t>        Optional&lt;String&gt; name = Optional.ofNullable(nameStr);</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name.ifPresent(new Consumer&lt;String&gt;() </a:t>
            </a:r>
            <a:r>
              <a:rPr lang="zh-CN" altLang="en-US" sz="1200">
                <a:solidFill>
                  <a:schemeClr val="tx1"/>
                </a:solidFill>
                <a:sym typeface="+mn-ea"/>
              </a:rPr>
              <a:t>{     // 如果存在则消费数据</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accept(String s) {</a:t>
            </a:r>
            <a:endParaRPr lang="zh-CN" altLang="en-US" sz="1200">
              <a:solidFill>
                <a:schemeClr val="tx1"/>
              </a:solidFill>
              <a:sym typeface="+mn-ea"/>
            </a:endParaRPr>
          </a:p>
          <a:p>
            <a:pPr algn="l"/>
            <a:r>
              <a:rPr lang="zh-CN" altLang="en-US" sz="1200">
                <a:solidFill>
                  <a:schemeClr val="tx1"/>
                </a:solidFill>
                <a:sym typeface="+mn-ea"/>
              </a:rPr>
              <a:t>                System.out.println("Optional 是有值的，消费数据【" + s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5575" y="266065"/>
            <a:ext cx="7509510" cy="63252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@Test</a:t>
            </a:r>
            <a:endParaRPr lang="zh-CN" altLang="en-US" sz="1200">
              <a:solidFill>
                <a:schemeClr val="tx1"/>
              </a:solidFill>
              <a:sym typeface="+mn-ea"/>
            </a:endParaRPr>
          </a:p>
          <a:p>
            <a:pPr algn="l"/>
            <a:r>
              <a:rPr lang="zh-CN" altLang="en-US" sz="1200">
                <a:solidFill>
                  <a:schemeClr val="tx1"/>
                </a:solidFill>
                <a:sym typeface="+mn-ea"/>
              </a:rPr>
              <a:t>    public void testOrElse () {</a:t>
            </a:r>
            <a:endParaRPr lang="zh-CN" altLang="en-US" sz="1200">
              <a:solidFill>
                <a:schemeClr val="tx1"/>
              </a:solidFill>
              <a:sym typeface="+mn-ea"/>
            </a:endParaRPr>
          </a:p>
          <a:p>
            <a:pPr algn="l"/>
            <a:r>
              <a:rPr lang="zh-CN" altLang="en-US" sz="1200">
                <a:solidFill>
                  <a:schemeClr val="tx1"/>
                </a:solidFill>
                <a:sym typeface="+mn-ea"/>
              </a:rPr>
              <a:t>        String nameStr = "zhangsan";</a:t>
            </a:r>
            <a:endParaRPr lang="zh-CN" altLang="en-US" sz="1200">
              <a:solidFill>
                <a:schemeClr val="tx1"/>
              </a:solidFill>
              <a:sym typeface="+mn-ea"/>
            </a:endParaRPr>
          </a:p>
          <a:p>
            <a:pPr algn="l"/>
            <a:r>
              <a:rPr lang="zh-CN" altLang="en-US" sz="1200">
                <a:solidFill>
                  <a:schemeClr val="tx1"/>
                </a:solidFill>
                <a:sym typeface="+mn-ea"/>
              </a:rPr>
              <a:t>        Optional&lt;String&gt; name = Optional.ofNullable(nameStr);</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name.orElse("没有值的话就取我的值")</a:t>
            </a:r>
            <a:r>
              <a:rPr lang="zh-CN" altLang="en-US" sz="1200">
                <a:solidFill>
                  <a:schemeClr val="tx1"/>
                </a:solidFill>
                <a:sym typeface="+mn-ea"/>
              </a:rPr>
              <a: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nameStr = null;</a:t>
            </a:r>
            <a:endParaRPr lang="zh-CN" altLang="en-US" sz="1200">
              <a:solidFill>
                <a:schemeClr val="tx1"/>
              </a:solidFill>
              <a:sym typeface="+mn-ea"/>
            </a:endParaRPr>
          </a:p>
          <a:p>
            <a:pPr algn="l"/>
            <a:r>
              <a:rPr lang="zh-CN" altLang="en-US" sz="1200">
                <a:solidFill>
                  <a:schemeClr val="tx1"/>
                </a:solidFill>
                <a:sym typeface="+mn-ea"/>
              </a:rPr>
              <a:t>        Optional&lt;String&gt; name2 = Optional.ofNullable(nameStr);</a:t>
            </a:r>
            <a:endParaRPr lang="zh-CN" altLang="en-US" sz="1200">
              <a:solidFill>
                <a:schemeClr val="tx1"/>
              </a:solidFill>
              <a:sym typeface="+mn-ea"/>
            </a:endParaRPr>
          </a:p>
          <a:p>
            <a:pPr algn="l"/>
            <a:r>
              <a:rPr lang="zh-CN" altLang="en-US" sz="1200">
                <a:solidFill>
                  <a:schemeClr val="tx1"/>
                </a:solidFill>
                <a:sym typeface="+mn-ea"/>
              </a:rPr>
              <a:t>        System.out.println(name2.orElse("没有值的话就取我的值"));</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orElseGet与orElse方法类似，区别在于得到的默认值。</a:t>
            </a:r>
            <a:endParaRPr lang="zh-CN" altLang="en-US" sz="1200">
              <a:solidFill>
                <a:schemeClr val="tx1"/>
              </a:solidFill>
              <a:sym typeface="+mn-ea"/>
            </a:endParaRPr>
          </a:p>
          <a:p>
            <a:pPr algn="l"/>
            <a:r>
              <a:rPr lang="zh-CN" altLang="en-US" sz="1200">
                <a:solidFill>
                  <a:schemeClr val="tx1"/>
                </a:solidFill>
                <a:sym typeface="+mn-ea"/>
              </a:rPr>
              <a:t>        // orElse方法将传入的字符串作为默认值，orElseGet方法可以接受Supplier接口的实现用来生成默认值</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name2.orElseGet(new Supplier&lt;String&gt;()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get() {</a:t>
            </a:r>
            <a:endParaRPr lang="zh-CN" altLang="en-US" sz="1200">
              <a:solidFill>
                <a:schemeClr val="tx1"/>
              </a:solidFill>
              <a:sym typeface="+mn-ea"/>
            </a:endParaRPr>
          </a:p>
          <a:p>
            <a:pPr algn="l"/>
            <a:r>
              <a:rPr lang="zh-CN" altLang="en-US" sz="1200">
                <a:solidFill>
                  <a:schemeClr val="tx1"/>
                </a:solidFill>
                <a:sym typeface="+mn-ea"/>
              </a:rPr>
              <a:t>                return "没有值得话就取我的值，我是通过 Supplier 提供者提供的默认值";</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 如果有值则将其返回，否则抛出supplier接口创建的异常。</a:t>
            </a:r>
            <a:endParaRPr lang="zh-CN" altLang="en-US" sz="1200">
              <a:solidFill>
                <a:schemeClr val="tx1"/>
              </a:solidFill>
              <a:sym typeface="+mn-ea"/>
            </a:endParaRPr>
          </a:p>
          <a:p>
            <a:pPr algn="l"/>
            <a:r>
              <a:rPr lang="zh-CN" altLang="en-US" sz="1200">
                <a:solidFill>
                  <a:schemeClr val="tx1"/>
                </a:solidFill>
                <a:sym typeface="+mn-ea"/>
              </a:rPr>
              <a:t>            // 在orElseGet方法中，我们传入一个Supplier接口。</a:t>
            </a:r>
            <a:endParaRPr lang="zh-CN" altLang="en-US" sz="1200">
              <a:solidFill>
                <a:schemeClr val="tx1"/>
              </a:solidFill>
              <a:sym typeface="+mn-ea"/>
            </a:endParaRPr>
          </a:p>
          <a:p>
            <a:pPr algn="l"/>
            <a:r>
              <a:rPr lang="zh-CN" altLang="en-US" sz="1200">
                <a:solidFill>
                  <a:schemeClr val="tx1"/>
                </a:solidFill>
                <a:sym typeface="+mn-ea"/>
              </a:rPr>
              <a:t>            // 然而，在orElseThrow中我们可以传入一个lambda表达式或方法，如果值不存在来抛出异常。</a:t>
            </a:r>
            <a:endParaRPr lang="zh-CN" altLang="en-US" sz="1200">
              <a:solidFill>
                <a:schemeClr val="tx1"/>
              </a:solidFill>
              <a:sym typeface="+mn-ea"/>
            </a:endParaRPr>
          </a:p>
          <a:p>
            <a:pPr algn="l"/>
            <a:r>
              <a:rPr lang="zh-CN" altLang="en-US" sz="1200">
                <a:solidFill>
                  <a:schemeClr val="tx1"/>
                </a:solidFill>
                <a:sym typeface="+mn-ea"/>
              </a:rPr>
              <a:t>            System.out.println(</a:t>
            </a:r>
            <a:r>
              <a:rPr lang="zh-CN" altLang="en-US" sz="1200" b="1">
                <a:solidFill>
                  <a:srgbClr val="FF0000"/>
                </a:solidFill>
                <a:sym typeface="+mn-ea"/>
              </a:rPr>
              <a:t>name2.orElseThrow(new Supplier&lt;Throwable&gt;() {</a:t>
            </a:r>
            <a:endParaRPr lang="zh-CN" altLang="en-US" sz="1200" b="1">
              <a:solidFill>
                <a:srgbClr val="FF0000"/>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Throwable get() {</a:t>
            </a:r>
            <a:endParaRPr lang="zh-CN" altLang="en-US" sz="1200">
              <a:solidFill>
                <a:schemeClr val="tx1"/>
              </a:solidFill>
              <a:sym typeface="+mn-ea"/>
            </a:endParaRPr>
          </a:p>
          <a:p>
            <a:pPr algn="l"/>
            <a:r>
              <a:rPr lang="zh-CN" altLang="en-US" sz="1200">
                <a:solidFill>
                  <a:schemeClr val="tx1"/>
                </a:solidFill>
                <a:sym typeface="+mn-ea"/>
              </a:rPr>
              <a:t>                    return new Exception("没有值得话那就抛个异常咯.");</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(Throwable throwable) {</a:t>
            </a:r>
            <a:endParaRPr lang="zh-CN" altLang="en-US" sz="1200">
              <a:solidFill>
                <a:schemeClr val="tx1"/>
              </a:solidFill>
              <a:sym typeface="+mn-ea"/>
            </a:endParaRPr>
          </a:p>
          <a:p>
            <a:pPr algn="l"/>
            <a:r>
              <a:rPr lang="zh-CN" altLang="en-US" sz="1200">
                <a:solidFill>
                  <a:schemeClr val="tx1"/>
                </a:solidFill>
                <a:sym typeface="+mn-ea"/>
              </a:rPr>
              <a:t>            System.out.println("捕获到了异常信息：" + throwable.getMessage());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83210" y="749300"/>
            <a:ext cx="7191375" cy="50228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testMap () {</a:t>
            </a:r>
            <a:endParaRPr lang="zh-CN" altLang="en-US" sz="1200">
              <a:solidFill>
                <a:schemeClr val="tx1"/>
              </a:solidFill>
              <a:sym typeface="+mn-ea"/>
            </a:endParaRPr>
          </a:p>
          <a:p>
            <a:pPr algn="l"/>
            <a:r>
              <a:rPr lang="zh-CN" altLang="en-US" sz="1200">
                <a:solidFill>
                  <a:schemeClr val="tx1"/>
                </a:solidFill>
                <a:sym typeface="+mn-ea"/>
              </a:rPr>
              <a:t>        String nameStr = "zhangsan";</a:t>
            </a:r>
            <a:endParaRPr lang="zh-CN" altLang="en-US" sz="1200">
              <a:solidFill>
                <a:schemeClr val="tx1"/>
              </a:solidFill>
              <a:sym typeface="+mn-ea"/>
            </a:endParaRPr>
          </a:p>
          <a:p>
            <a:pPr algn="l"/>
            <a:r>
              <a:rPr lang="zh-CN" altLang="en-US" sz="1200">
                <a:solidFill>
                  <a:schemeClr val="tx1"/>
                </a:solidFill>
                <a:sym typeface="+mn-ea"/>
              </a:rPr>
              <a:t>        Optional&lt;String&gt; name = Optional.ofNullable(nameStr);</a:t>
            </a:r>
            <a:endParaRPr lang="zh-CN" altLang="en-US" sz="1200">
              <a:solidFill>
                <a:schemeClr val="tx1"/>
              </a:solidFill>
              <a:sym typeface="+mn-ea"/>
            </a:endParaRPr>
          </a:p>
          <a:p>
            <a:pPr algn="l"/>
            <a:r>
              <a:rPr lang="zh-CN" altLang="en-US" sz="1200">
                <a:solidFill>
                  <a:schemeClr val="tx1"/>
                </a:solidFill>
                <a:sym typeface="+mn-ea"/>
              </a:rPr>
              <a:t>        // 如果有值，则对其执行调用mapping函数得到返回值。如果返回值不为null，</a:t>
            </a:r>
            <a:endParaRPr lang="zh-CN" altLang="en-US" sz="1200">
              <a:solidFill>
                <a:schemeClr val="tx1"/>
              </a:solidFill>
              <a:sym typeface="+mn-ea"/>
            </a:endParaRPr>
          </a:p>
          <a:p>
            <a:pPr algn="l"/>
            <a:r>
              <a:rPr lang="zh-CN" altLang="en-US" sz="1200">
                <a:solidFill>
                  <a:schemeClr val="tx1"/>
                </a:solidFill>
                <a:sym typeface="+mn-ea"/>
              </a:rPr>
              <a:t>        // 则创建包含mapping返回值的Optional作为map方法返回值，否则返回空Optional。</a:t>
            </a:r>
            <a:endParaRPr lang="zh-CN" altLang="en-US" sz="1200">
              <a:solidFill>
                <a:schemeClr val="tx1"/>
              </a:solidFill>
              <a:sym typeface="+mn-ea"/>
            </a:endParaRPr>
          </a:p>
          <a:p>
            <a:pPr algn="l"/>
            <a:r>
              <a:rPr lang="zh-CN" altLang="en-US" sz="1200">
                <a:solidFill>
                  <a:schemeClr val="tx1"/>
                </a:solidFill>
                <a:sym typeface="+mn-ea"/>
              </a:rPr>
              <a:t>        String upperName = </a:t>
            </a:r>
            <a:r>
              <a:rPr lang="zh-CN" altLang="en-US" sz="1200" b="1">
                <a:solidFill>
                  <a:srgbClr val="FF0000"/>
                </a:solidFill>
                <a:sym typeface="+mn-ea"/>
              </a:rPr>
              <a:t>name.map(new Function&lt;String, String&gt;() {</a:t>
            </a:r>
            <a:endParaRPr lang="zh-CN" altLang="en-US" sz="1200" b="1">
              <a:solidFill>
                <a:srgbClr val="FF0000"/>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apply(String s) {</a:t>
            </a:r>
            <a:endParaRPr lang="zh-CN" altLang="en-US" sz="1200">
              <a:solidFill>
                <a:schemeClr val="tx1"/>
              </a:solidFill>
              <a:sym typeface="+mn-ea"/>
            </a:endParaRPr>
          </a:p>
          <a:p>
            <a:pPr algn="l"/>
            <a:r>
              <a:rPr lang="zh-CN" altLang="en-US" sz="1200">
                <a:solidFill>
                  <a:schemeClr val="tx1"/>
                </a:solidFill>
                <a:sym typeface="+mn-ea"/>
              </a:rPr>
              <a:t>                return s.toUpperCase();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}).get();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System.out.println(upperName);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如果有值，为其执行mapping函数返回Optional类型返回值，否则返回空Optional。</a:t>
            </a:r>
            <a:endParaRPr lang="zh-CN" altLang="en-US" sz="1200">
              <a:solidFill>
                <a:schemeClr val="tx1"/>
              </a:solidFill>
              <a:sym typeface="+mn-ea"/>
            </a:endParaRPr>
          </a:p>
          <a:p>
            <a:pPr algn="l"/>
            <a:r>
              <a:rPr lang="zh-CN" altLang="en-US" sz="1200">
                <a:solidFill>
                  <a:schemeClr val="tx1"/>
                </a:solidFill>
                <a:sym typeface="+mn-ea"/>
              </a:rPr>
              <a:t>        // flatMap方法与map方法类似，区别在于mapping函数的返回值不同。</a:t>
            </a:r>
            <a:endParaRPr lang="zh-CN" altLang="en-US" sz="1200">
              <a:solidFill>
                <a:schemeClr val="tx1"/>
              </a:solidFill>
              <a:sym typeface="+mn-ea"/>
            </a:endParaRPr>
          </a:p>
          <a:p>
            <a:pPr algn="l"/>
            <a:r>
              <a:rPr lang="zh-CN" altLang="en-US" sz="1200">
                <a:solidFill>
                  <a:schemeClr val="tx1"/>
                </a:solidFill>
                <a:sym typeface="+mn-ea"/>
              </a:rPr>
              <a:t>        // map方法的mapping函数返回值可以是任何类型T，而flatMap方法的mapping函数必须是Optional。</a:t>
            </a:r>
            <a:endParaRPr lang="zh-CN" altLang="en-US" sz="1200">
              <a:solidFill>
                <a:schemeClr val="tx1"/>
              </a:solidFill>
              <a:sym typeface="+mn-ea"/>
            </a:endParaRPr>
          </a:p>
          <a:p>
            <a:pPr algn="l"/>
            <a:r>
              <a:rPr lang="zh-CN" altLang="en-US" sz="1200">
                <a:solidFill>
                  <a:schemeClr val="tx1"/>
                </a:solidFill>
                <a:sym typeface="+mn-ea"/>
              </a:rPr>
              <a:t>        upperName = </a:t>
            </a:r>
            <a:r>
              <a:rPr lang="zh-CN" altLang="en-US" sz="1200" b="1">
                <a:solidFill>
                  <a:srgbClr val="FF0000"/>
                </a:solidFill>
                <a:sym typeface="+mn-ea"/>
              </a:rPr>
              <a:t>name.flatMap(new Function&lt;String, Optional&lt;String&gt;&gt;() {</a:t>
            </a:r>
            <a:endParaRPr lang="zh-CN" altLang="en-US" sz="1200" b="1">
              <a:solidFill>
                <a:srgbClr val="FF0000"/>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Optional&lt;String&gt; apply(String s) {</a:t>
            </a:r>
            <a:endParaRPr lang="zh-CN" altLang="en-US" sz="1200">
              <a:solidFill>
                <a:schemeClr val="tx1"/>
              </a:solidFill>
              <a:sym typeface="+mn-ea"/>
            </a:endParaRPr>
          </a:p>
          <a:p>
            <a:pPr algn="l"/>
            <a:r>
              <a:rPr lang="zh-CN" altLang="en-US" sz="1200">
                <a:solidFill>
                  <a:schemeClr val="tx1"/>
                </a:solidFill>
                <a:sym typeface="+mn-ea"/>
              </a:rPr>
              <a:t>                return Optional.ofNullable(s.toUpperCase());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}).get();</a:t>
            </a:r>
            <a:endParaRPr lang="zh-CN" altLang="en-US" sz="1200">
              <a:solidFill>
                <a:schemeClr val="tx1"/>
              </a:solidFill>
              <a:sym typeface="+mn-ea"/>
            </a:endParaRPr>
          </a:p>
          <a:p>
            <a:pPr algn="l"/>
            <a:r>
              <a:rPr lang="zh-CN" altLang="en-US" sz="1200">
                <a:solidFill>
                  <a:schemeClr val="tx1"/>
                </a:solidFill>
                <a:sym typeface="+mn-ea"/>
              </a:rPr>
              <a:t>        System.out.println(upperName);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037705" y="749300"/>
            <a:ext cx="4786630" cy="2701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testFilter () {</a:t>
            </a:r>
            <a:endParaRPr lang="zh-CN" altLang="en-US" sz="1200">
              <a:solidFill>
                <a:schemeClr val="tx1"/>
              </a:solidFill>
              <a:sym typeface="+mn-ea"/>
            </a:endParaRPr>
          </a:p>
          <a:p>
            <a:pPr algn="l"/>
            <a:r>
              <a:rPr lang="zh-CN" altLang="en-US" sz="1200">
                <a:solidFill>
                  <a:schemeClr val="tx1"/>
                </a:solidFill>
                <a:sym typeface="+mn-ea"/>
              </a:rPr>
              <a:t>        String nameStr = "zhangsan123";</a:t>
            </a:r>
            <a:endParaRPr lang="zh-CN" altLang="en-US" sz="1200">
              <a:solidFill>
                <a:schemeClr val="tx1"/>
              </a:solidFill>
              <a:sym typeface="+mn-ea"/>
            </a:endParaRPr>
          </a:p>
          <a:p>
            <a:pPr algn="l"/>
            <a:r>
              <a:rPr lang="zh-CN" altLang="en-US" sz="1200">
                <a:solidFill>
                  <a:schemeClr val="tx1"/>
                </a:solidFill>
                <a:sym typeface="+mn-ea"/>
              </a:rPr>
              <a:t>        Optional&lt;String&gt; name = Optional.ofNullable(nameStr);</a:t>
            </a:r>
            <a:endParaRPr lang="zh-CN" altLang="en-US" sz="1200">
              <a:solidFill>
                <a:schemeClr val="tx1"/>
              </a:solidFill>
              <a:sym typeface="+mn-ea"/>
            </a:endParaRPr>
          </a:p>
          <a:p>
            <a:pPr algn="l"/>
            <a:r>
              <a:rPr lang="zh-CN" altLang="en-US" sz="1200">
                <a:solidFill>
                  <a:schemeClr val="tx1"/>
                </a:solidFill>
                <a:sym typeface="+mn-ea"/>
              </a:rPr>
              <a:t>        // filter 如果值存在并且满足提供的谓词，</a:t>
            </a:r>
            <a:endParaRPr lang="zh-CN" altLang="en-US" sz="1200">
              <a:solidFill>
                <a:schemeClr val="tx1"/>
              </a:solidFill>
              <a:sym typeface="+mn-ea"/>
            </a:endParaRPr>
          </a:p>
          <a:p>
            <a:pPr algn="l"/>
            <a:r>
              <a:rPr lang="zh-CN" altLang="en-US" sz="1200">
                <a:solidFill>
                  <a:schemeClr val="tx1"/>
                </a:solidFill>
                <a:sym typeface="+mn-ea"/>
              </a:rPr>
              <a:t>        // 就返回包含该Optional对象；否则返回一个空的Optional对象</a:t>
            </a:r>
            <a:endParaRPr lang="zh-CN" altLang="en-US" sz="1200">
              <a:solidFill>
                <a:schemeClr val="tx1"/>
              </a:solidFill>
              <a:sym typeface="+mn-ea"/>
            </a:endParaRPr>
          </a:p>
          <a:p>
            <a:pPr algn="l"/>
            <a:r>
              <a:rPr lang="zh-CN" altLang="en-US" sz="1200">
                <a:solidFill>
                  <a:schemeClr val="tx1"/>
                </a:solidFill>
                <a:sym typeface="+mn-ea"/>
              </a:rPr>
              <a:t>        nameStr =</a:t>
            </a:r>
            <a:r>
              <a:rPr lang="zh-CN" altLang="en-US" sz="1200" b="1">
                <a:solidFill>
                  <a:srgbClr val="FF0000"/>
                </a:solidFill>
                <a:sym typeface="+mn-ea"/>
              </a:rPr>
              <a:t> name.filter(new Predicate&lt;String&gt;() {</a:t>
            </a:r>
            <a:endParaRPr lang="zh-CN" altLang="en-US" sz="1200" b="1">
              <a:solidFill>
                <a:srgbClr val="FF0000"/>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boolean test(String s) {</a:t>
            </a:r>
            <a:endParaRPr lang="zh-CN" altLang="en-US" sz="1200">
              <a:solidFill>
                <a:schemeClr val="tx1"/>
              </a:solidFill>
              <a:sym typeface="+mn-ea"/>
            </a:endParaRPr>
          </a:p>
          <a:p>
            <a:pPr algn="l"/>
            <a:r>
              <a:rPr lang="zh-CN" altLang="en-US" sz="1200">
                <a:solidFill>
                  <a:schemeClr val="tx1"/>
                </a:solidFill>
                <a:sym typeface="+mn-ea"/>
              </a:rPr>
              <a:t>                return s.equals("zhangsan");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}).orElse("不是zhangsan");</a:t>
            </a:r>
            <a:endParaRPr lang="zh-CN" altLang="en-US" sz="1200">
              <a:solidFill>
                <a:schemeClr val="tx1"/>
              </a:solidFill>
              <a:sym typeface="+mn-ea"/>
            </a:endParaRPr>
          </a:p>
          <a:p>
            <a:pPr algn="l"/>
            <a:r>
              <a:rPr lang="zh-CN" altLang="en-US" sz="1200">
                <a:solidFill>
                  <a:schemeClr val="tx1"/>
                </a:solidFill>
                <a:sym typeface="+mn-ea"/>
              </a:rPr>
              <a:t>        System.out.println(nameStr);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ea"/>
                <a:ea typeface="+mj-ea"/>
                <a:cs typeface="+mj-ea"/>
                <a:sym typeface="+mn-ea"/>
              </a:rPr>
              <a:t>Java8 </a:t>
            </a:r>
            <a:r>
              <a:rPr lang="zh-CN" altLang="en-US" sz="3200">
                <a:latin typeface="+mj-ea"/>
                <a:ea typeface="+mj-ea"/>
                <a:cs typeface="+mj-ea"/>
                <a:sym typeface="+mn-ea"/>
              </a:rPr>
              <a:t>新特性列表</a:t>
            </a:r>
            <a:endParaRPr lang="zh-CN" altLang="en-US" sz="3200" b="1">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49250" y="974725"/>
            <a:ext cx="11209020" cy="2799715"/>
          </a:xfrm>
          <a:prstGeom prst="rect">
            <a:avLst/>
          </a:prstGeom>
          <a:noFill/>
        </p:spPr>
        <p:txBody>
          <a:bodyPr wrap="square" rtlCol="0">
            <a:spAutoFit/>
          </a:bodyPr>
          <a:p>
            <a:r>
              <a:rPr lang="zh-CN" altLang="en-US" sz="1600">
                <a:sym typeface="+mn-ea"/>
              </a:rPr>
              <a:t>Java8是Oracle于2014年3月发布的一个重要版本，其API在现存的接口上引入了非常多的新方法</a:t>
            </a:r>
            <a:endParaRPr lang="zh-CN" altLang="en-US" sz="1600">
              <a:sym typeface="+mn-ea"/>
            </a:endParaRPr>
          </a:p>
          <a:p>
            <a:endParaRPr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① </a:t>
            </a:r>
            <a:r>
              <a:rPr sz="1600">
                <a:latin typeface="宋体" panose="02010600030101010101" pitchFamily="2" charset="-122"/>
                <a:ea typeface="宋体" panose="02010600030101010101" pitchFamily="2" charset="-122"/>
                <a:cs typeface="宋体" panose="02010600030101010101" pitchFamily="2" charset="-122"/>
              </a:rPr>
              <a:t>Lambda 表达式 − Lambda 允许把函数作为一个方法的参数（函数作为参数传递到方法中）。</a:t>
            </a:r>
            <a:endParaRPr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② </a:t>
            </a:r>
            <a:r>
              <a:rPr sz="1600">
                <a:latin typeface="宋体" panose="02010600030101010101" pitchFamily="2" charset="-122"/>
                <a:ea typeface="宋体" panose="02010600030101010101" pitchFamily="2" charset="-122"/>
                <a:cs typeface="宋体" panose="02010600030101010101" pitchFamily="2" charset="-122"/>
                <a:sym typeface="+mn-ea"/>
              </a:rPr>
              <a:t>函数式接口− 函数式接口(Functional Interface)就是一个有且仅有一个抽象方法，但是可以有多个非抽象方法的接口。函数式接口可以被隐式转换为 lambda 表达式。</a:t>
            </a:r>
            <a:endParaRPr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③ </a:t>
            </a:r>
            <a:r>
              <a:rPr sz="1600">
                <a:latin typeface="宋体" panose="02010600030101010101" pitchFamily="2" charset="-122"/>
                <a:ea typeface="宋体" panose="02010600030101010101" pitchFamily="2" charset="-122"/>
                <a:cs typeface="宋体" panose="02010600030101010101" pitchFamily="2" charset="-122"/>
              </a:rPr>
              <a:t>默认方法 − 默认方法就是一个在接口里面有了一个实现的方法。</a:t>
            </a:r>
            <a:endParaRPr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④ </a:t>
            </a:r>
            <a:r>
              <a:rPr sz="1600">
                <a:latin typeface="宋体" panose="02010600030101010101" pitchFamily="2" charset="-122"/>
                <a:ea typeface="宋体" panose="02010600030101010101" pitchFamily="2" charset="-122"/>
                <a:cs typeface="宋体" panose="02010600030101010101" pitchFamily="2" charset="-122"/>
              </a:rPr>
              <a:t>方法引用 − 方法引用提供了非常有用的语法，可以直接引用已有Java类或对象（实例）的方法或构造器。与lambda联合使用，方法引用可以使语言的构造更紧凑简洁，减少冗余代码。</a:t>
            </a:r>
            <a:endParaRPr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⑤ </a:t>
            </a:r>
            <a:r>
              <a:rPr sz="1600">
                <a:latin typeface="宋体" panose="02010600030101010101" pitchFamily="2" charset="-122"/>
                <a:ea typeface="宋体" panose="02010600030101010101" pitchFamily="2" charset="-122"/>
                <a:cs typeface="宋体" panose="02010600030101010101" pitchFamily="2" charset="-122"/>
              </a:rPr>
              <a:t>Stream API −新添加的Stream API（java.util.stream） 把真正的函数式编程风格引入到Java中。</a:t>
            </a:r>
            <a:endParaRPr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⑥ </a:t>
            </a:r>
            <a:r>
              <a:rPr sz="1600">
                <a:latin typeface="宋体" panose="02010600030101010101" pitchFamily="2" charset="-122"/>
                <a:ea typeface="宋体" panose="02010600030101010101" pitchFamily="2" charset="-122"/>
                <a:cs typeface="宋体" panose="02010600030101010101" pitchFamily="2" charset="-122"/>
              </a:rPr>
              <a:t>Date Time API − 加强对日期与时间的处理。</a:t>
            </a:r>
            <a:endParaRPr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⑦ </a:t>
            </a:r>
            <a:r>
              <a:rPr sz="1600">
                <a:latin typeface="宋体" panose="02010600030101010101" pitchFamily="2" charset="-122"/>
                <a:ea typeface="宋体" panose="02010600030101010101" pitchFamily="2" charset="-122"/>
                <a:cs typeface="宋体" panose="02010600030101010101" pitchFamily="2" charset="-122"/>
              </a:rPr>
              <a:t>Optional 类 − Optional 类已经成为 Java 8 类库的一部分，用来解决空指针异常。</a:t>
            </a:r>
            <a:endParaRPr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784215" y="3891915"/>
            <a:ext cx="6225540" cy="282702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3200" b="1">
                <a:latin typeface="宋体" panose="02010600030101010101" pitchFamily="2" charset="-122"/>
                <a:ea typeface="宋体" panose="02010600030101010101" pitchFamily="2" charset="-122"/>
                <a:cs typeface="宋体" panose="02010600030101010101" pitchFamily="2" charset="-122"/>
                <a:sym typeface="+mn-ea"/>
              </a:rPr>
              <a:t>Lambda 表达式</a:t>
            </a:r>
            <a:endParaRPr lang="zh-CN" altLang="en-US" sz="3200" b="1">
              <a:latin typeface="+mj-ea"/>
              <a:ea typeface="+mj-ea"/>
              <a:cs typeface="+mj-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7" name="图片 6"/>
          <p:cNvPicPr>
            <a:picLocks noChangeAspect="1"/>
          </p:cNvPicPr>
          <p:nvPr/>
        </p:nvPicPr>
        <p:blipFill>
          <a:blip r:embed="rId2"/>
          <a:stretch>
            <a:fillRect/>
          </a:stretch>
        </p:blipFill>
        <p:spPr>
          <a:xfrm>
            <a:off x="360680" y="864235"/>
            <a:ext cx="4008120" cy="5753100"/>
          </a:xfrm>
          <a:prstGeom prst="rect">
            <a:avLst/>
          </a:prstGeom>
        </p:spPr>
      </p:pic>
      <p:pic>
        <p:nvPicPr>
          <p:cNvPr id="10" name="图片 9"/>
          <p:cNvPicPr>
            <a:picLocks noChangeAspect="1"/>
          </p:cNvPicPr>
          <p:nvPr/>
        </p:nvPicPr>
        <p:blipFill>
          <a:blip r:embed="rId3"/>
          <a:stretch>
            <a:fillRect/>
          </a:stretch>
        </p:blipFill>
        <p:spPr>
          <a:xfrm>
            <a:off x="6810375" y="4971415"/>
            <a:ext cx="4137660" cy="1645920"/>
          </a:xfrm>
          <a:prstGeom prst="rect">
            <a:avLst/>
          </a:prstGeom>
        </p:spPr>
      </p:pic>
      <p:pic>
        <p:nvPicPr>
          <p:cNvPr id="11" name="图片 10"/>
          <p:cNvPicPr>
            <a:picLocks noChangeAspect="1"/>
          </p:cNvPicPr>
          <p:nvPr/>
        </p:nvPicPr>
        <p:blipFill>
          <a:blip r:embed="rId4"/>
          <a:stretch>
            <a:fillRect/>
          </a:stretch>
        </p:blipFill>
        <p:spPr>
          <a:xfrm>
            <a:off x="6810375" y="2186940"/>
            <a:ext cx="4145280" cy="2484120"/>
          </a:xfrm>
          <a:prstGeom prst="rect">
            <a:avLst/>
          </a:prstGeom>
        </p:spPr>
      </p:pic>
      <p:sp>
        <p:nvSpPr>
          <p:cNvPr id="2" name="矩形 1"/>
          <p:cNvSpPr/>
          <p:nvPr/>
        </p:nvSpPr>
        <p:spPr>
          <a:xfrm>
            <a:off x="3302635" y="773430"/>
            <a:ext cx="8637905" cy="11518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lambda表达式与匿名类的异同集中体现在三点上：</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lambda就是为了优化匿名内部类而生，lambda要比匿名类简洁的多得多；</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lambda仅适用于函数式接口，匿名类不受限；</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在匿名类内部，this关键字指向该抽象类实例，而lambda内部this指向闭包实例。如果需要在内部通过this关键字访问实例，必须使用匿名类；</a:t>
            </a:r>
            <a:endParaRPr lang="zh-CN" altLang="en-US" sz="1200">
              <a:solidFill>
                <a:schemeClr val="tx1"/>
              </a:solidFill>
              <a:latin typeface="+mn-ea"/>
              <a:cs typeface="+mn-ea"/>
              <a:sym typeface="+mn-ea"/>
            </a:endParaRPr>
          </a:p>
        </p:txBody>
      </p:sp>
      <p:sp>
        <p:nvSpPr>
          <p:cNvPr id="15" name="矩形 14"/>
          <p:cNvSpPr/>
          <p:nvPr/>
        </p:nvSpPr>
        <p:spPr>
          <a:xfrm>
            <a:off x="9137015" y="6046470"/>
            <a:ext cx="1306195" cy="160655"/>
          </a:xfrm>
          <a:prstGeom prst="rect">
            <a:avLst/>
          </a:prstGeom>
          <a:noFill/>
          <a:ln w="28575">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5" name="矩形 44"/>
          <p:cNvSpPr/>
          <p:nvPr/>
        </p:nvSpPr>
        <p:spPr>
          <a:xfrm>
            <a:off x="10200005" y="3543935"/>
            <a:ext cx="682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简化前</a:t>
            </a:r>
            <a:endParaRPr lang="zh-CN" altLang="en-US" sz="1200">
              <a:solidFill>
                <a:schemeClr val="bg1"/>
              </a:solidFill>
              <a:latin typeface="+mn-ea"/>
              <a:cs typeface="+mn-ea"/>
              <a:sym typeface="+mn-ea"/>
            </a:endParaRPr>
          </a:p>
        </p:txBody>
      </p:sp>
      <p:sp>
        <p:nvSpPr>
          <p:cNvPr id="3" name="矩形 2"/>
          <p:cNvSpPr/>
          <p:nvPr/>
        </p:nvSpPr>
        <p:spPr>
          <a:xfrm>
            <a:off x="10200005" y="5504180"/>
            <a:ext cx="180213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简化后</a:t>
            </a:r>
            <a:r>
              <a:rPr lang="en-US" altLang="zh-CN" sz="1200">
                <a:solidFill>
                  <a:schemeClr val="bg1"/>
                </a:solidFill>
                <a:latin typeface="+mn-ea"/>
                <a:cs typeface="+mn-ea"/>
                <a:sym typeface="+mn-ea"/>
              </a:rPr>
              <a:t>-lamda </a:t>
            </a:r>
            <a:r>
              <a:rPr lang="zh-CN" altLang="en-US" sz="1200">
                <a:solidFill>
                  <a:schemeClr val="bg1"/>
                </a:solidFill>
                <a:latin typeface="+mn-ea"/>
                <a:cs typeface="+mn-ea"/>
                <a:sym typeface="+mn-ea"/>
              </a:rPr>
              <a:t>表达式</a:t>
            </a:r>
            <a:endParaRPr lang="zh-CN" altLang="en-US" sz="1200">
              <a:solidFill>
                <a:schemeClr val="bg1"/>
              </a:solidFill>
              <a:latin typeface="+mn-ea"/>
              <a:cs typeface="+mn-ea"/>
              <a:sym typeface="+mn-ea"/>
            </a:endParaRPr>
          </a:p>
        </p:txBody>
      </p:sp>
      <p:sp>
        <p:nvSpPr>
          <p:cNvPr id="5" name="矩形 4"/>
          <p:cNvSpPr/>
          <p:nvPr/>
        </p:nvSpPr>
        <p:spPr>
          <a:xfrm>
            <a:off x="3500120" y="3439160"/>
            <a:ext cx="3592195" cy="7505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a:solidFill>
                <a:schemeClr val="bg1"/>
              </a:solidFill>
              <a:latin typeface="+mn-ea"/>
              <a:cs typeface="宋体" panose="02010600030101010101" pitchFamily="2" charset="-122"/>
              <a:sym typeface="+mn-ea"/>
            </a:endParaRPr>
          </a:p>
          <a:p>
            <a:pPr algn="ctr"/>
            <a:r>
              <a:rPr lang="zh-CN" altLang="en-US" sz="1200">
                <a:solidFill>
                  <a:schemeClr val="bg1"/>
                </a:solidFill>
                <a:latin typeface="+mn-ea"/>
                <a:cs typeface="宋体" panose="02010600030101010101" pitchFamily="2" charset="-122"/>
                <a:sym typeface="+mn-ea"/>
              </a:rPr>
              <a:t>匿名内部类抽象方法数量 </a:t>
            </a:r>
            <a:r>
              <a:rPr lang="en-US" altLang="zh-CN" sz="1200">
                <a:solidFill>
                  <a:schemeClr val="bg1"/>
                </a:solidFill>
                <a:latin typeface="+mn-ea"/>
                <a:cs typeface="宋体" panose="02010600030101010101" pitchFamily="2" charset="-122"/>
                <a:sym typeface="+mn-ea"/>
              </a:rPr>
              <a:t>1~n</a:t>
            </a:r>
            <a:r>
              <a:rPr lang="zh-CN" altLang="en-US" sz="1200">
                <a:solidFill>
                  <a:schemeClr val="bg1"/>
                </a:solidFill>
                <a:latin typeface="+mn-ea"/>
                <a:cs typeface="宋体" panose="02010600030101010101" pitchFamily="2" charset="-122"/>
                <a:sym typeface="+mn-ea"/>
              </a:rPr>
              <a:t>个</a:t>
            </a:r>
            <a:endParaRPr lang="zh-CN" altLang="en-US" sz="1200">
              <a:solidFill>
                <a:schemeClr val="bg1"/>
              </a:solidFill>
              <a:latin typeface="+mn-ea"/>
              <a:cs typeface="宋体" panose="02010600030101010101" pitchFamily="2" charset="-122"/>
              <a:sym typeface="+mn-ea"/>
            </a:endParaRPr>
          </a:p>
          <a:p>
            <a:pPr algn="ctr"/>
            <a:r>
              <a:rPr lang="en-US" altLang="zh-CN" sz="1200">
                <a:solidFill>
                  <a:schemeClr val="bg1"/>
                </a:solidFill>
                <a:latin typeface="+mn-ea"/>
                <a:cs typeface="宋体" panose="02010600030101010101" pitchFamily="2" charset="-122"/>
                <a:sym typeface="+mn-ea"/>
              </a:rPr>
              <a:t>lamda </a:t>
            </a:r>
            <a:r>
              <a:rPr lang="zh-CN" altLang="en-US" sz="1200">
                <a:solidFill>
                  <a:schemeClr val="bg1"/>
                </a:solidFill>
                <a:latin typeface="+mn-ea"/>
                <a:cs typeface="宋体" panose="02010600030101010101" pitchFamily="2" charset="-122"/>
                <a:sym typeface="+mn-ea"/>
              </a:rPr>
              <a:t>是单个抽象方法匿名内部类的一种简写</a:t>
            </a:r>
            <a:endParaRPr lang="zh-CN" altLang="en-US" sz="1200">
              <a:solidFill>
                <a:schemeClr val="bg1"/>
              </a:solidFill>
              <a:latin typeface="+mn-ea"/>
              <a:cs typeface="宋体" panose="02010600030101010101" pitchFamily="2" charset="-122"/>
              <a:sym typeface="+mn-ea"/>
            </a:endParaRPr>
          </a:p>
          <a:p>
            <a:pPr algn="ctr"/>
            <a:r>
              <a:rPr lang="zh-CN" altLang="en-US" sz="1200">
                <a:solidFill>
                  <a:schemeClr val="bg1"/>
                </a:solidFill>
                <a:latin typeface="+mn-ea"/>
                <a:cs typeface="宋体" panose="02010600030101010101" pitchFamily="2" charset="-122"/>
                <a:sym typeface="+mn-ea"/>
              </a:rPr>
              <a:t>不是所有的匿名内部类都可以转成 </a:t>
            </a:r>
            <a:r>
              <a:rPr lang="en-US" altLang="zh-CN" sz="1200">
                <a:solidFill>
                  <a:schemeClr val="bg1"/>
                </a:solidFill>
                <a:latin typeface="+mn-ea"/>
                <a:cs typeface="宋体" panose="02010600030101010101" pitchFamily="2" charset="-122"/>
                <a:sym typeface="+mn-ea"/>
              </a:rPr>
              <a:t>lamda</a:t>
            </a:r>
            <a:endParaRPr lang="zh-CN" altLang="en-US" sz="1200">
              <a:solidFill>
                <a:schemeClr val="bg1"/>
              </a:solidFill>
              <a:latin typeface="+mn-ea"/>
              <a:cs typeface="宋体" panose="02010600030101010101" pitchFamily="2" charset="-122"/>
              <a:sym typeface="+mn-ea"/>
            </a:endParaRPr>
          </a:p>
          <a:p>
            <a:pPr algn="ctr"/>
            <a:endParaRPr lang="zh-CN" altLang="en-US" sz="1200">
              <a:solidFill>
                <a:schemeClr val="bg1"/>
              </a:solidFill>
              <a:latin typeface="+mn-ea"/>
              <a:cs typeface="宋体" panose="02010600030101010101" pitchFamily="2" charset="-122"/>
              <a:sym typeface="+mn-ea"/>
            </a:endParaRPr>
          </a:p>
        </p:txBody>
      </p:sp>
      <p:sp>
        <p:nvSpPr>
          <p:cNvPr id="4" name="矩形 3"/>
          <p:cNvSpPr/>
          <p:nvPr/>
        </p:nvSpPr>
        <p:spPr>
          <a:xfrm>
            <a:off x="2914015" y="4848860"/>
            <a:ext cx="11842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匿名内部类</a:t>
            </a:r>
            <a:endParaRPr lang="zh-CN" sz="1200">
              <a:solidFill>
                <a:schemeClr val="bg1"/>
              </a:solidFill>
              <a:latin typeface="+mn-ea"/>
              <a:cs typeface="+mn-ea"/>
              <a:sym typeface="+mn-ea"/>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44780" y="386715"/>
            <a:ext cx="5073650" cy="63030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testLamda () {</a:t>
            </a:r>
            <a:endParaRPr lang="zh-CN" altLang="en-US" sz="1200">
              <a:solidFill>
                <a:schemeClr val="tx1"/>
              </a:solidFill>
              <a:sym typeface="+mn-ea"/>
            </a:endParaRPr>
          </a:p>
          <a:p>
            <a:pPr algn="l"/>
            <a:r>
              <a:rPr lang="zh-CN" altLang="en-US" sz="1200">
                <a:solidFill>
                  <a:schemeClr val="tx1"/>
                </a:solidFill>
                <a:sym typeface="+mn-ea"/>
              </a:rPr>
              <a:t>        List&lt;String&gt; names = Arrays.asList("tom", "bob", "smith", "john");</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Collections.sort(names, new Comparator&lt;String&gt;()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int compare(String a, String b) {</a:t>
            </a:r>
            <a:endParaRPr lang="zh-CN" altLang="en-US" sz="1200">
              <a:solidFill>
                <a:schemeClr val="tx1"/>
              </a:solidFill>
              <a:sym typeface="+mn-ea"/>
            </a:endParaRPr>
          </a:p>
          <a:p>
            <a:pPr algn="l"/>
            <a:r>
              <a:rPr lang="zh-CN" altLang="en-US" sz="1200">
                <a:solidFill>
                  <a:schemeClr val="tx1"/>
                </a:solidFill>
                <a:sym typeface="+mn-ea"/>
              </a:rPr>
              <a:t>                return b.compareTo(a);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testLamda2 () {</a:t>
            </a:r>
            <a:endParaRPr lang="zh-CN" altLang="en-US" sz="1200">
              <a:solidFill>
                <a:schemeClr val="tx1"/>
              </a:solidFill>
              <a:sym typeface="+mn-ea"/>
            </a:endParaRPr>
          </a:p>
          <a:p>
            <a:pPr algn="l"/>
            <a:r>
              <a:rPr lang="zh-CN" altLang="en-US" sz="1200">
                <a:solidFill>
                  <a:schemeClr val="tx1"/>
                </a:solidFill>
                <a:sym typeface="+mn-ea"/>
              </a:rPr>
              <a:t>        List&lt;String&gt; names = Arrays.asList("tom", "bob", "smith", "john");</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Collections.sort(names, (String a, String b) -&gt; {</a:t>
            </a:r>
            <a:endParaRPr lang="zh-CN" altLang="en-US" sz="1200">
              <a:solidFill>
                <a:schemeClr val="tx1"/>
              </a:solidFill>
              <a:sym typeface="+mn-ea"/>
            </a:endParaRPr>
          </a:p>
          <a:p>
            <a:pPr algn="l"/>
            <a:r>
              <a:rPr lang="zh-CN" altLang="en-US" sz="1200">
                <a:solidFill>
                  <a:schemeClr val="tx1"/>
                </a:solidFill>
                <a:sym typeface="+mn-ea"/>
              </a:rPr>
              <a:t>            return b.compareTo(a);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testLamda3 () {</a:t>
            </a:r>
            <a:endParaRPr lang="zh-CN" altLang="en-US" sz="1200">
              <a:solidFill>
                <a:schemeClr val="tx1"/>
              </a:solidFill>
              <a:sym typeface="+mn-ea"/>
            </a:endParaRPr>
          </a:p>
          <a:p>
            <a:pPr algn="l"/>
            <a:r>
              <a:rPr lang="zh-CN" altLang="en-US" sz="1200">
                <a:solidFill>
                  <a:schemeClr val="tx1"/>
                </a:solidFill>
                <a:sym typeface="+mn-ea"/>
              </a:rPr>
              <a:t>        List&lt;String&gt; names = Arrays.asList("tom", "bob", "smith", "john");</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Collections.sort(names, (String a, String b) -&gt; b.compareTo(a));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testLamda4 () {</a:t>
            </a:r>
            <a:endParaRPr lang="zh-CN" altLang="en-US" sz="1200">
              <a:solidFill>
                <a:schemeClr val="tx1"/>
              </a:solidFill>
              <a:sym typeface="+mn-ea"/>
            </a:endParaRPr>
          </a:p>
          <a:p>
            <a:pPr algn="l"/>
            <a:r>
              <a:rPr lang="zh-CN" altLang="en-US" sz="1200">
                <a:solidFill>
                  <a:schemeClr val="tx1"/>
                </a:solidFill>
                <a:sym typeface="+mn-ea"/>
              </a:rPr>
              <a:t>        List&lt;String&gt; names = Arrays.asList("tom", "bob", "smith", "john");</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Collections.sort(names, (a, b) -&gt; b.compareTo(a));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278755" y="6233160"/>
            <a:ext cx="2268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lamda </a:t>
            </a:r>
            <a:r>
              <a:rPr lang="zh-CN" altLang="en-US"/>
              <a:t>表达式</a:t>
            </a:r>
            <a:endParaRPr lang="zh-CN" altLang="en-US"/>
          </a:p>
        </p:txBody>
      </p:sp>
      <p:sp>
        <p:nvSpPr>
          <p:cNvPr id="3" name="矩形 2"/>
          <p:cNvSpPr/>
          <p:nvPr/>
        </p:nvSpPr>
        <p:spPr>
          <a:xfrm>
            <a:off x="5278755" y="5641340"/>
            <a:ext cx="2268855" cy="45656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自动类型推断</a:t>
            </a:r>
            <a:endParaRPr lang="zh-CN"/>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3200">
                <a:latin typeface="+mn-ea"/>
                <a:cs typeface="宋体" panose="02010600030101010101" pitchFamily="2" charset="-122"/>
                <a:sym typeface="+mn-ea"/>
              </a:rPr>
              <a:t>函数式接口</a:t>
            </a:r>
            <a:endParaRPr lang="zh-CN" altLang="en-US" sz="3200">
              <a:latin typeface="+mn-ea"/>
              <a:cs typeface="+mj-ea"/>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415290" y="864235"/>
            <a:ext cx="5041265" cy="11315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函数式接口：</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（1）只包含一个抽象方法；</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（2）可以包含非抽象方法；</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（3）最好用注解“@FunctionalInterface”保证抽象方法的唯一性。</a:t>
            </a:r>
            <a:endParaRPr lang="zh-CN" altLang="en-US" sz="1200">
              <a:solidFill>
                <a:schemeClr val="tx1"/>
              </a:solidFill>
              <a:latin typeface="+mn-ea"/>
              <a:cs typeface="+mn-ea"/>
              <a:sym typeface="+mn-ea"/>
            </a:endParaRPr>
          </a:p>
        </p:txBody>
      </p:sp>
      <p:sp>
        <p:nvSpPr>
          <p:cNvPr id="12" name="文本框 11"/>
          <p:cNvSpPr txBox="1"/>
          <p:nvPr/>
        </p:nvSpPr>
        <p:spPr>
          <a:xfrm>
            <a:off x="415290" y="2176780"/>
            <a:ext cx="10264140" cy="30670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当方法的参数是带@FunctionInterface的接口时，在调用该方法时可以使用lambda表达式实例化该接口，达到简化写法的目的。</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p:cNvPicPr>
            <a:picLocks noChangeAspect="1"/>
          </p:cNvPicPr>
          <p:nvPr/>
        </p:nvPicPr>
        <p:blipFill>
          <a:blip r:embed="rId2"/>
          <a:stretch>
            <a:fillRect/>
          </a:stretch>
        </p:blipFill>
        <p:spPr>
          <a:xfrm>
            <a:off x="168275" y="2681605"/>
            <a:ext cx="4168140" cy="1676400"/>
          </a:xfrm>
          <a:prstGeom prst="rect">
            <a:avLst/>
          </a:prstGeom>
        </p:spPr>
      </p:pic>
      <p:pic>
        <p:nvPicPr>
          <p:cNvPr id="14" name="图片 13"/>
          <p:cNvPicPr>
            <a:picLocks noChangeAspect="1"/>
          </p:cNvPicPr>
          <p:nvPr/>
        </p:nvPicPr>
        <p:blipFill>
          <a:blip r:embed="rId3"/>
          <a:stretch>
            <a:fillRect/>
          </a:stretch>
        </p:blipFill>
        <p:spPr>
          <a:xfrm>
            <a:off x="1486535" y="4786630"/>
            <a:ext cx="3970020" cy="1767840"/>
          </a:xfrm>
          <a:prstGeom prst="rect">
            <a:avLst/>
          </a:prstGeom>
        </p:spPr>
      </p:pic>
      <p:pic>
        <p:nvPicPr>
          <p:cNvPr id="15" name="图片 14"/>
          <p:cNvPicPr>
            <a:picLocks noChangeAspect="1"/>
          </p:cNvPicPr>
          <p:nvPr/>
        </p:nvPicPr>
        <p:blipFill>
          <a:blip r:embed="rId4"/>
          <a:stretch>
            <a:fillRect/>
          </a:stretch>
        </p:blipFill>
        <p:spPr>
          <a:xfrm>
            <a:off x="5953125" y="4519930"/>
            <a:ext cx="4038600" cy="2034540"/>
          </a:xfrm>
          <a:prstGeom prst="rect">
            <a:avLst/>
          </a:prstGeom>
        </p:spPr>
      </p:pic>
      <p:pic>
        <p:nvPicPr>
          <p:cNvPr id="16" name="图片 15"/>
          <p:cNvPicPr>
            <a:picLocks noChangeAspect="1"/>
          </p:cNvPicPr>
          <p:nvPr/>
        </p:nvPicPr>
        <p:blipFill>
          <a:blip r:embed="rId5"/>
          <a:stretch>
            <a:fillRect/>
          </a:stretch>
        </p:blipFill>
        <p:spPr>
          <a:xfrm>
            <a:off x="7747635" y="2601595"/>
            <a:ext cx="4000500" cy="1836420"/>
          </a:xfrm>
          <a:prstGeom prst="rect">
            <a:avLst/>
          </a:prstGeom>
        </p:spPr>
      </p:pic>
      <p:cxnSp>
        <p:nvCxnSpPr>
          <p:cNvPr id="17" name="直接箭头连接符 16"/>
          <p:cNvCxnSpPr>
            <a:stCxn id="13" idx="2"/>
          </p:cNvCxnSpPr>
          <p:nvPr/>
        </p:nvCxnSpPr>
        <p:spPr>
          <a:xfrm>
            <a:off x="2252345" y="4358005"/>
            <a:ext cx="224155" cy="414020"/>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9015730" y="4279900"/>
            <a:ext cx="427990" cy="1238885"/>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716780" y="5391150"/>
            <a:ext cx="1236345" cy="163830"/>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700655" y="4294505"/>
            <a:ext cx="2755900" cy="49212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mn-ea"/>
                <a:sym typeface="+mn-ea"/>
              </a:rPr>
              <a:t>给单一抽象方法接口额外添加抽象方法，会导致调用方 </a:t>
            </a:r>
            <a:r>
              <a:rPr lang="en-US" altLang="zh-CN" sz="1200">
                <a:latin typeface="+mn-ea"/>
                <a:cs typeface="+mn-ea"/>
                <a:sym typeface="+mn-ea"/>
              </a:rPr>
              <a:t>lamda </a:t>
            </a:r>
            <a:r>
              <a:rPr lang="zh-CN" altLang="en-US" sz="1200">
                <a:latin typeface="+mn-ea"/>
                <a:cs typeface="+mn-ea"/>
                <a:sym typeface="+mn-ea"/>
              </a:rPr>
              <a:t>表达式报错</a:t>
            </a:r>
            <a:endParaRPr lang="zh-CN" altLang="en-US" sz="1200">
              <a:solidFill>
                <a:schemeClr val="bg1"/>
              </a:solidFill>
              <a:latin typeface="+mn-ea"/>
              <a:cs typeface="+mn-ea"/>
              <a:sym typeface="+mn-ea"/>
            </a:endParaRPr>
          </a:p>
        </p:txBody>
      </p:sp>
      <p:sp>
        <p:nvSpPr>
          <p:cNvPr id="21" name="矩形 20"/>
          <p:cNvSpPr/>
          <p:nvPr/>
        </p:nvSpPr>
        <p:spPr>
          <a:xfrm>
            <a:off x="9331325" y="4899025"/>
            <a:ext cx="2755900" cy="65595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mn-ea"/>
                <a:sym typeface="+mn-ea"/>
              </a:rPr>
              <a:t>使用 </a:t>
            </a:r>
            <a:r>
              <a:rPr lang="en-US" altLang="zh-CN" sz="1200">
                <a:latin typeface="+mn-ea"/>
                <a:cs typeface="+mn-ea"/>
                <a:sym typeface="+mn-ea"/>
              </a:rPr>
              <a:t>@FunctionInterface </a:t>
            </a:r>
            <a:r>
              <a:rPr lang="zh-CN" altLang="en-US" sz="1200">
                <a:latin typeface="+mn-ea"/>
                <a:cs typeface="+mn-ea"/>
                <a:sym typeface="+mn-ea"/>
              </a:rPr>
              <a:t>会在源头进行限制，不能额外添加方法。能保证抽象方法的唯一性</a:t>
            </a:r>
            <a:endParaRPr lang="zh-CN" altLang="en-US" sz="1200">
              <a:solidFill>
                <a:schemeClr val="bg1"/>
              </a:solidFill>
              <a:latin typeface="+mn-ea"/>
              <a:cs typeface="+mn-ea"/>
              <a:sym typeface="+mn-ea"/>
            </a:endParaRPr>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UNIT_TABLE_BEAUTIFY" val="smartTable{271f1f79-6403-45fa-b9dd-010aab754519}"/>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UNIT_TABLE_BEAUTIFY" val="smartTable{04e4b7f8-0baa-47fc-a30a-9c86dd427925}"/>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13668</Words>
  <Application>WPS 演示</Application>
  <PresentationFormat>宽屏</PresentationFormat>
  <Paragraphs>582</Paragraphs>
  <Slides>29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Consolas</vt:lpstr>
      <vt:lpstr>新宋体</vt:lpstr>
      <vt:lpstr>Arial Unicode MS</vt:lpstr>
      <vt:lpstr>Calibri</vt:lpstr>
      <vt:lpstr>1_Office 主题​​</vt:lpstr>
      <vt:lpstr>Java8新特性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771</cp:revision>
  <dcterms:created xsi:type="dcterms:W3CDTF">2019-06-19T02:08:00Z</dcterms:created>
  <dcterms:modified xsi:type="dcterms:W3CDTF">2020-12-11T09:18:29Z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