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660" r:id="rId3"/>
    <p:sldId id="661" r:id="rId4"/>
    <p:sldId id="756" r:id="rId5"/>
    <p:sldId id="755" r:id="rId6"/>
    <p:sldId id="681" r:id="rId7"/>
    <p:sldId id="682" r:id="rId8"/>
    <p:sldId id="757" r:id="rId9"/>
    <p:sldId id="733" r:id="rId10"/>
    <p:sldId id="759" r:id="rId11"/>
    <p:sldId id="760" r:id="rId12"/>
    <p:sldId id="684" r:id="rId13"/>
    <p:sldId id="761" r:id="rId14"/>
    <p:sldId id="763" r:id="rId15"/>
    <p:sldId id="764" r:id="rId16"/>
    <p:sldId id="762" r:id="rId17"/>
    <p:sldId id="710" r:id="rId18"/>
    <p:sldId id="765" r:id="rId19"/>
    <p:sldId id="758" r:id="rId20"/>
    <p:sldId id="685" r:id="rId21"/>
    <p:sldId id="708" r:id="rId22"/>
    <p:sldId id="766" r:id="rId23"/>
    <p:sldId id="704" r:id="rId24"/>
    <p:sldId id="66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909"/>
    <a:srgbClr val="F9680D"/>
    <a:srgbClr val="36A44E"/>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48"/>
        <p:guide pos="390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8.xml"/><Relationship Id="rId2" Type="http://schemas.openxmlformats.org/officeDocument/2006/relationships/image" Target="../media/image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9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 XML</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宋体" panose="02010600030101010101" pitchFamily="2" charset="-122"/>
                <a:ea typeface="宋体" panose="02010600030101010101" pitchFamily="2" charset="-122"/>
                <a:cs typeface="宋体" panose="02010600030101010101" pitchFamily="2" charset="-122"/>
                <a:sym typeface="+mn-ea"/>
              </a:rPr>
              <a:t>dom4j</a:t>
            </a:r>
            <a:endParaRPr lang="zh-CN" altLang="en-US" sz="3200" b="1">
              <a:latin typeface="+mj-ea"/>
              <a:ea typeface="+mj-ea"/>
              <a:cs typeface="+mj-ea"/>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5658485" y="891540"/>
            <a:ext cx="6329045" cy="403098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sym typeface="+mn-ea"/>
              </a:rPr>
              <a:t>dom4j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依赖获取地址：https://mvnrepository.com/artifact/dom4j/dom4j</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dom4j本身提供了两种解析xml的方式:dom解析和sax解析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XML的解析方式：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1.DOM（Document Object Model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文档对象模型</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关键字：树(Document)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优点： 把xml文件在内存中构造树形结构，可以遍历和修改节点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缺点： 如果文件比较大，内存有压力，解析的时间会比较长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SAX（Simple API for Xml 基于XML的简单API）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关键字：流(Stream)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把xml文件作为输入流，触发标记开始，内容开始，标记结束等动作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优点： 解析可以立即开始，速度快，没有内存压力</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缺点： 不能对节点做修改</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267335" y="891540"/>
            <a:ext cx="5167630" cy="2924175"/>
          </a:xfrm>
          <a:prstGeom prst="rect">
            <a:avLst/>
          </a:prstGeom>
        </p:spPr>
      </p:pic>
      <p:sp>
        <p:nvSpPr>
          <p:cNvPr id="21" name="矩形 20"/>
          <p:cNvSpPr/>
          <p:nvPr/>
        </p:nvSpPr>
        <p:spPr>
          <a:xfrm>
            <a:off x="590550" y="3815715"/>
            <a:ext cx="4521200" cy="90805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sz="1200">
                <a:solidFill>
                  <a:schemeClr val="tx1"/>
                </a:solidFill>
                <a:latin typeface="+mn-ea"/>
                <a:cs typeface="+mn-ea"/>
                <a:sym typeface="+mn-ea"/>
              </a:rPr>
              <a:t>XML 文档对象模型定义访问和操作XML文档的标准方法。</a:t>
            </a:r>
            <a:endParaRPr sz="1200">
              <a:solidFill>
                <a:schemeClr val="tx1"/>
              </a:solidFill>
              <a:latin typeface="+mn-ea"/>
              <a:cs typeface="+mn-ea"/>
              <a:sym typeface="+mn-ea"/>
            </a:endParaRPr>
          </a:p>
          <a:p>
            <a:pPr algn="l"/>
            <a:endParaRPr sz="1200">
              <a:solidFill>
                <a:schemeClr val="tx1"/>
              </a:solidFill>
              <a:latin typeface="+mn-ea"/>
              <a:cs typeface="+mn-ea"/>
              <a:sym typeface="+mn-ea"/>
            </a:endParaRPr>
          </a:p>
          <a:p>
            <a:pPr algn="l"/>
            <a:r>
              <a:rPr sz="1200">
                <a:solidFill>
                  <a:schemeClr val="tx1"/>
                </a:solidFill>
                <a:latin typeface="+mn-ea"/>
                <a:cs typeface="+mn-ea"/>
                <a:sym typeface="+mn-ea"/>
              </a:rPr>
              <a:t>DOM 将 XML 文档作为一个树形结构，而树叶被定义为节点。</a:t>
            </a:r>
            <a:endParaRPr sz="1200">
              <a:solidFill>
                <a:schemeClr val="tx1"/>
              </a:solidFill>
              <a:latin typeface="+mn-ea"/>
              <a:cs typeface="+mn-ea"/>
              <a:sym typeface="+mn-ea"/>
            </a:endParaRPr>
          </a:p>
        </p:txBody>
      </p:sp>
      <p:sp>
        <p:nvSpPr>
          <p:cNvPr id="5" name="矩形 4"/>
          <p:cNvSpPr/>
          <p:nvPr/>
        </p:nvSpPr>
        <p:spPr>
          <a:xfrm>
            <a:off x="1803400" y="4895215"/>
            <a:ext cx="2095500" cy="37719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latin typeface="+mn-ea"/>
                <a:cs typeface="宋体" panose="02010600030101010101" pitchFamily="2" charset="-122"/>
                <a:sym typeface="+mn-ea"/>
              </a:rPr>
              <a:t>DOM </a:t>
            </a:r>
            <a:r>
              <a:rPr lang="zh-CN" altLang="en-US" sz="1600">
                <a:latin typeface="+mn-ea"/>
                <a:cs typeface="宋体" panose="02010600030101010101" pitchFamily="2" charset="-122"/>
                <a:sym typeface="+mn-ea"/>
              </a:rPr>
              <a:t>文档对象模型</a:t>
            </a:r>
            <a:endParaRPr lang="zh-CN" altLang="en-US" sz="1600">
              <a:latin typeface="+mn-ea"/>
              <a:cs typeface="宋体" panose="02010600030101010101" pitchFamily="2" charset="-122"/>
              <a:sym typeface="+mn-ea"/>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宋体" panose="02010600030101010101" pitchFamily="2" charset="-122"/>
                <a:ea typeface="宋体" panose="02010600030101010101" pitchFamily="2" charset="-122"/>
                <a:cs typeface="宋体" panose="02010600030101010101" pitchFamily="2" charset="-122"/>
                <a:sym typeface="+mn-ea"/>
              </a:rPr>
              <a:t>dom4j-dom</a:t>
            </a:r>
            <a:endParaRPr lang="zh-CN" altLang="en-US" sz="3200" b="1">
              <a:latin typeface="+mj-ea"/>
              <a:ea typeface="+mj-ea"/>
              <a:cs typeface="+mj-ea"/>
              <a:sym typeface="+mn-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144780" y="386715"/>
            <a:ext cx="7678420" cy="63030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//dom 方式读取 xml</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testReadXML() throws DocumentException {</a:t>
            </a:r>
            <a:endParaRPr lang="zh-CN" altLang="en-US" sz="1200">
              <a:solidFill>
                <a:schemeClr val="tx1"/>
              </a:solidFill>
              <a:sym typeface="+mn-ea"/>
            </a:endParaRPr>
          </a:p>
          <a:p>
            <a:pPr algn="l"/>
            <a:r>
              <a:rPr lang="zh-CN" altLang="en-US" sz="1200">
                <a:solidFill>
                  <a:schemeClr val="tx1"/>
                </a:solidFill>
                <a:sym typeface="+mn-ea"/>
              </a:rPr>
              <a:t>        List&lt;User&gt; users = new ArrayList&lt;User&gt;();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读取 xml 文件, 得到 document 文档对象</a:t>
            </a:r>
            <a:endParaRPr lang="zh-CN" altLang="en-US" sz="1200">
              <a:solidFill>
                <a:schemeClr val="tx1"/>
              </a:solidFill>
              <a:sym typeface="+mn-ea"/>
            </a:endParaRPr>
          </a:p>
          <a:p>
            <a:pPr algn="l"/>
            <a:r>
              <a:rPr lang="zh-CN" altLang="en-US" sz="1200">
                <a:solidFill>
                  <a:schemeClr val="tx1"/>
                </a:solidFill>
                <a:sym typeface="+mn-ea"/>
              </a:rPr>
              <a:t>        SAXReader reader = new SAXReader();</a:t>
            </a:r>
            <a:endParaRPr lang="zh-CN" altLang="en-US" sz="1200">
              <a:solidFill>
                <a:schemeClr val="tx1"/>
              </a:solidFill>
              <a:sym typeface="+mn-ea"/>
            </a:endParaRPr>
          </a:p>
          <a:p>
            <a:pPr algn="l"/>
            <a:r>
              <a:rPr lang="zh-CN" altLang="en-US" sz="1200">
                <a:solidFill>
                  <a:schemeClr val="tx1"/>
                </a:solidFill>
                <a:sym typeface="+mn-ea"/>
              </a:rPr>
              <a:t>        Document document = reader</a:t>
            </a:r>
            <a:endParaRPr lang="zh-CN" altLang="en-US" sz="1200">
              <a:solidFill>
                <a:schemeClr val="tx1"/>
              </a:solidFill>
              <a:sym typeface="+mn-ea"/>
            </a:endParaRPr>
          </a:p>
          <a:p>
            <a:pPr algn="l"/>
            <a:r>
              <a:rPr lang="zh-CN" altLang="en-US" sz="1200">
                <a:solidFill>
                  <a:schemeClr val="tx1"/>
                </a:solidFill>
                <a:sym typeface="+mn-ea"/>
              </a:rPr>
              <a:t>                .read(XMLTest.class.getClassLoader().getResourceAsStream("com/linkknown/xml/dom_users.xml"));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asXML 以字符串形式显示</a:t>
            </a:r>
            <a:endParaRPr lang="zh-CN" altLang="en-US" sz="1200">
              <a:solidFill>
                <a:schemeClr val="tx1"/>
              </a:solidFill>
              <a:sym typeface="+mn-ea"/>
            </a:endParaRPr>
          </a:p>
          <a:p>
            <a:pPr algn="l"/>
            <a:r>
              <a:rPr lang="zh-CN" altLang="en-US" sz="1200">
                <a:solidFill>
                  <a:schemeClr val="tx1"/>
                </a:solidFill>
                <a:sym typeface="+mn-ea"/>
              </a:rPr>
              <a:t>        System.out.println(document.asXML());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获取根元素</a:t>
            </a:r>
            <a:endParaRPr lang="zh-CN" altLang="en-US" sz="1200">
              <a:solidFill>
                <a:schemeClr val="tx1"/>
              </a:solidFill>
              <a:sym typeface="+mn-ea"/>
            </a:endParaRPr>
          </a:p>
          <a:p>
            <a:pPr algn="l"/>
            <a:r>
              <a:rPr lang="zh-CN" altLang="en-US" sz="1200">
                <a:solidFill>
                  <a:schemeClr val="tx1"/>
                </a:solidFill>
                <a:sym typeface="+mn-ea"/>
              </a:rPr>
              <a:t>        Element rootElement = document.getRootElement();</a:t>
            </a:r>
            <a:endParaRPr lang="zh-CN" altLang="en-US" sz="1200">
              <a:solidFill>
                <a:schemeClr val="tx1"/>
              </a:solidFill>
              <a:sym typeface="+mn-ea"/>
            </a:endParaRPr>
          </a:p>
          <a:p>
            <a:pPr algn="l"/>
            <a:r>
              <a:rPr lang="zh-CN" altLang="en-US" sz="1200">
                <a:solidFill>
                  <a:schemeClr val="tx1"/>
                </a:solidFill>
                <a:sym typeface="+mn-ea"/>
              </a:rPr>
              <a:t>        // 获取所有 user 子元素</a:t>
            </a:r>
            <a:endParaRPr lang="zh-CN" altLang="en-US" sz="1200">
              <a:solidFill>
                <a:schemeClr val="tx1"/>
              </a:solidFill>
              <a:sym typeface="+mn-ea"/>
            </a:endParaRPr>
          </a:p>
          <a:p>
            <a:pPr algn="l"/>
            <a:r>
              <a:rPr lang="zh-CN" altLang="en-US" sz="1200">
                <a:solidFill>
                  <a:schemeClr val="tx1"/>
                </a:solidFill>
                <a:sym typeface="+mn-ea"/>
              </a:rPr>
              <a:t>        List elements = rootElement.elements("user");</a:t>
            </a:r>
            <a:endParaRPr lang="zh-CN" altLang="en-US" sz="1200">
              <a:solidFill>
                <a:schemeClr val="tx1"/>
              </a:solidFill>
              <a:sym typeface="+mn-ea"/>
            </a:endParaRPr>
          </a:p>
          <a:p>
            <a:pPr algn="l"/>
            <a:r>
              <a:rPr lang="zh-CN" altLang="en-US" sz="1200">
                <a:solidFill>
                  <a:schemeClr val="tx1"/>
                </a:solidFill>
                <a:sym typeface="+mn-ea"/>
              </a:rPr>
              <a:t>        Iterator iterator = elements.iterator();</a:t>
            </a:r>
            <a:endParaRPr lang="zh-CN" altLang="en-US" sz="1200">
              <a:solidFill>
                <a:schemeClr val="tx1"/>
              </a:solidFill>
              <a:sym typeface="+mn-ea"/>
            </a:endParaRPr>
          </a:p>
          <a:p>
            <a:pPr algn="l"/>
            <a:r>
              <a:rPr lang="zh-CN" altLang="en-US" sz="1200">
                <a:solidFill>
                  <a:schemeClr val="tx1"/>
                </a:solidFill>
                <a:sym typeface="+mn-ea"/>
              </a:rPr>
              <a:t>        while (iterator.hasNext()) {</a:t>
            </a:r>
            <a:endParaRPr lang="zh-CN" altLang="en-US" sz="1200">
              <a:solidFill>
                <a:schemeClr val="tx1"/>
              </a:solidFill>
              <a:sym typeface="+mn-ea"/>
            </a:endParaRPr>
          </a:p>
          <a:p>
            <a:pPr algn="l"/>
            <a:r>
              <a:rPr lang="zh-CN" altLang="en-US" sz="1200">
                <a:solidFill>
                  <a:schemeClr val="tx1"/>
                </a:solidFill>
                <a:sym typeface="+mn-ea"/>
              </a:rPr>
              <a:t>            Element userElement = (Element) iterator.next();</a:t>
            </a:r>
            <a:endParaRPr lang="zh-CN" altLang="en-US" sz="1200">
              <a:solidFill>
                <a:schemeClr val="tx1"/>
              </a:solidFill>
              <a:sym typeface="+mn-ea"/>
            </a:endParaRPr>
          </a:p>
          <a:p>
            <a:pPr algn="l"/>
            <a:r>
              <a:rPr lang="zh-CN" altLang="en-US" sz="1200">
                <a:solidFill>
                  <a:schemeClr val="tx1"/>
                </a:solidFill>
                <a:sym typeface="+mn-ea"/>
              </a:rPr>
              <a:t>            // 获取子元素</a:t>
            </a:r>
            <a:endParaRPr lang="zh-CN" altLang="en-US" sz="1200">
              <a:solidFill>
                <a:schemeClr val="tx1"/>
              </a:solidFill>
              <a:sym typeface="+mn-ea"/>
            </a:endParaRPr>
          </a:p>
          <a:p>
            <a:pPr algn="l"/>
            <a:r>
              <a:rPr lang="zh-CN" altLang="en-US" sz="1200">
                <a:solidFill>
                  <a:schemeClr val="tx1"/>
                </a:solidFill>
                <a:sym typeface="+mn-ea"/>
              </a:rPr>
              <a:t>            Element nameElement = userElement.element("name");</a:t>
            </a:r>
            <a:endParaRPr lang="zh-CN" altLang="en-US" sz="1200">
              <a:solidFill>
                <a:schemeClr val="tx1"/>
              </a:solidFill>
              <a:sym typeface="+mn-ea"/>
            </a:endParaRPr>
          </a:p>
          <a:p>
            <a:pPr algn="l"/>
            <a:r>
              <a:rPr lang="zh-CN" altLang="en-US" sz="1200">
                <a:solidFill>
                  <a:schemeClr val="tx1"/>
                </a:solidFill>
                <a:sym typeface="+mn-ea"/>
              </a:rPr>
              <a:t>            Element passwordElement = userElement.element("password");</a:t>
            </a:r>
            <a:endParaRPr lang="zh-CN" altLang="en-US" sz="1200">
              <a:solidFill>
                <a:schemeClr val="tx1"/>
              </a:solidFill>
              <a:sym typeface="+mn-ea"/>
            </a:endParaRPr>
          </a:p>
          <a:p>
            <a:pPr algn="l"/>
            <a:r>
              <a:rPr lang="zh-CN" altLang="en-US" sz="1200">
                <a:solidFill>
                  <a:schemeClr val="tx1"/>
                </a:solidFill>
                <a:sym typeface="+mn-ea"/>
              </a:rPr>
              <a:t>            // 获取属性值</a:t>
            </a:r>
            <a:endParaRPr lang="zh-CN" altLang="en-US" sz="1200">
              <a:solidFill>
                <a:schemeClr val="tx1"/>
              </a:solidFill>
              <a:sym typeface="+mn-ea"/>
            </a:endParaRPr>
          </a:p>
          <a:p>
            <a:pPr algn="l"/>
            <a:r>
              <a:rPr lang="zh-CN" altLang="en-US" sz="1200">
                <a:solidFill>
                  <a:schemeClr val="tx1"/>
                </a:solidFill>
                <a:sym typeface="+mn-ea"/>
              </a:rPr>
              <a:t>            String id = userElement.attributeValue("id");</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User user = new User();</a:t>
            </a:r>
            <a:endParaRPr lang="zh-CN" altLang="en-US" sz="1200">
              <a:solidFill>
                <a:schemeClr val="tx1"/>
              </a:solidFill>
              <a:sym typeface="+mn-ea"/>
            </a:endParaRPr>
          </a:p>
          <a:p>
            <a:pPr algn="l"/>
            <a:r>
              <a:rPr lang="zh-CN" altLang="en-US" sz="1200">
                <a:solidFill>
                  <a:schemeClr val="tx1"/>
                </a:solidFill>
                <a:sym typeface="+mn-ea"/>
              </a:rPr>
              <a:t>            user.setName(nameElement.getStringValue());</a:t>
            </a:r>
            <a:endParaRPr lang="zh-CN" altLang="en-US" sz="1200">
              <a:solidFill>
                <a:schemeClr val="tx1"/>
              </a:solidFill>
              <a:sym typeface="+mn-ea"/>
            </a:endParaRPr>
          </a:p>
          <a:p>
            <a:pPr algn="l"/>
            <a:r>
              <a:rPr lang="zh-CN" altLang="en-US" sz="1200">
                <a:solidFill>
                  <a:schemeClr val="tx1"/>
                </a:solidFill>
                <a:sym typeface="+mn-ea"/>
              </a:rPr>
              <a:t>            user.setPassword(passwordElement.getStringValue());</a:t>
            </a:r>
            <a:endParaRPr lang="zh-CN" altLang="en-US" sz="1200">
              <a:solidFill>
                <a:schemeClr val="tx1"/>
              </a:solidFill>
              <a:sym typeface="+mn-ea"/>
            </a:endParaRPr>
          </a:p>
          <a:p>
            <a:pPr algn="l"/>
            <a:r>
              <a:rPr lang="zh-CN" altLang="en-US" sz="1200">
                <a:solidFill>
                  <a:schemeClr val="tx1"/>
                </a:solidFill>
                <a:sym typeface="+mn-ea"/>
              </a:rPr>
              <a:t>            user.setId(Integer.valueOf(id));</a:t>
            </a:r>
            <a:endParaRPr lang="zh-CN" altLang="en-US" sz="1200">
              <a:solidFill>
                <a:schemeClr val="tx1"/>
              </a:solidFill>
              <a:sym typeface="+mn-ea"/>
            </a:endParaRPr>
          </a:p>
          <a:p>
            <a:pPr algn="l"/>
            <a:r>
              <a:rPr lang="zh-CN" altLang="en-US" sz="1200">
                <a:solidFill>
                  <a:schemeClr val="tx1"/>
                </a:solidFill>
                <a:sym typeface="+mn-ea"/>
              </a:rPr>
              <a:t>            users.add(user);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System.out.println(users);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5424805" y="6106160"/>
            <a:ext cx="22688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dom </a:t>
            </a:r>
            <a:r>
              <a:rPr lang="zh-CN" altLang="en-US"/>
              <a:t>方式读取 </a:t>
            </a:r>
            <a:r>
              <a:rPr lang="en-US" altLang="zh-CN"/>
              <a:t>xml</a:t>
            </a:r>
            <a:endParaRPr lang="en-US" altLang="zh-CN"/>
          </a:p>
        </p:txBody>
      </p:sp>
      <p:sp>
        <p:nvSpPr>
          <p:cNvPr id="2" name="矩形 1"/>
          <p:cNvSpPr/>
          <p:nvPr/>
        </p:nvSpPr>
        <p:spPr>
          <a:xfrm>
            <a:off x="7968615" y="386715"/>
            <a:ext cx="3079115" cy="30333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&lt;?xml version="1.0" encoding="UTF-8"?&gt;</a:t>
            </a:r>
            <a:endParaRPr lang="zh-CN" altLang="en-US" sz="1200">
              <a:solidFill>
                <a:schemeClr val="tx1"/>
              </a:solidFill>
              <a:sym typeface="+mn-ea"/>
            </a:endParaRPr>
          </a:p>
          <a:p>
            <a:pPr algn="l"/>
            <a:r>
              <a:rPr lang="zh-CN" altLang="en-US" sz="1200">
                <a:solidFill>
                  <a:schemeClr val="tx1"/>
                </a:solidFill>
                <a:sym typeface="+mn-ea"/>
              </a:rPr>
              <a:t>&lt;users&gt;</a:t>
            </a:r>
            <a:endParaRPr lang="zh-CN" altLang="en-US" sz="1200">
              <a:solidFill>
                <a:schemeClr val="tx1"/>
              </a:solidFill>
              <a:sym typeface="+mn-ea"/>
            </a:endParaRPr>
          </a:p>
          <a:p>
            <a:pPr algn="l"/>
            <a:r>
              <a:rPr lang="zh-CN" altLang="en-US" sz="1200">
                <a:solidFill>
                  <a:schemeClr val="tx1"/>
                </a:solidFill>
                <a:sym typeface="+mn-ea"/>
              </a:rPr>
              <a:t>    &lt;user id="1"&gt;</a:t>
            </a:r>
            <a:endParaRPr lang="zh-CN" altLang="en-US" sz="1200">
              <a:solidFill>
                <a:schemeClr val="tx1"/>
              </a:solidFill>
              <a:sym typeface="+mn-ea"/>
            </a:endParaRPr>
          </a:p>
          <a:p>
            <a:pPr algn="l"/>
            <a:r>
              <a:rPr lang="zh-CN" altLang="en-US" sz="1200">
                <a:solidFill>
                  <a:schemeClr val="tx1"/>
                </a:solidFill>
                <a:sym typeface="+mn-ea"/>
              </a:rPr>
              <a:t>        &lt;name&gt;tom&lt;/name&gt;</a:t>
            </a:r>
            <a:endParaRPr lang="zh-CN" altLang="en-US" sz="1200">
              <a:solidFill>
                <a:schemeClr val="tx1"/>
              </a:solidFill>
              <a:sym typeface="+mn-ea"/>
            </a:endParaRPr>
          </a:p>
          <a:p>
            <a:pPr algn="l"/>
            <a:r>
              <a:rPr lang="zh-CN" altLang="en-US" sz="1200">
                <a:solidFill>
                  <a:schemeClr val="tx1"/>
                </a:solidFill>
                <a:sym typeface="+mn-ea"/>
              </a:rPr>
              <a:t>        &lt;password&gt;12345&lt;/password&gt;</a:t>
            </a:r>
            <a:endParaRPr lang="zh-CN" altLang="en-US" sz="1200">
              <a:solidFill>
                <a:schemeClr val="tx1"/>
              </a:solidFill>
              <a:sym typeface="+mn-ea"/>
            </a:endParaRPr>
          </a:p>
          <a:p>
            <a:pPr algn="l"/>
            <a:r>
              <a:rPr lang="zh-CN" altLang="en-US" sz="1200">
                <a:solidFill>
                  <a:schemeClr val="tx1"/>
                </a:solidFill>
                <a:sym typeface="+mn-ea"/>
              </a:rPr>
              <a:t>    &lt;/user&gt;</a:t>
            </a:r>
            <a:endParaRPr lang="zh-CN" altLang="en-US" sz="1200">
              <a:solidFill>
                <a:schemeClr val="tx1"/>
              </a:solidFill>
              <a:sym typeface="+mn-ea"/>
            </a:endParaRPr>
          </a:p>
          <a:p>
            <a:pPr algn="l"/>
            <a:r>
              <a:rPr lang="zh-CN" altLang="en-US" sz="1200">
                <a:solidFill>
                  <a:schemeClr val="tx1"/>
                </a:solidFill>
                <a:sym typeface="+mn-ea"/>
              </a:rPr>
              <a:t>    &lt;user id="2"&gt;</a:t>
            </a:r>
            <a:endParaRPr lang="zh-CN" altLang="en-US" sz="1200">
              <a:solidFill>
                <a:schemeClr val="tx1"/>
              </a:solidFill>
              <a:sym typeface="+mn-ea"/>
            </a:endParaRPr>
          </a:p>
          <a:p>
            <a:pPr algn="l"/>
            <a:r>
              <a:rPr lang="zh-CN" altLang="en-US" sz="1200">
                <a:solidFill>
                  <a:schemeClr val="tx1"/>
                </a:solidFill>
                <a:sym typeface="+mn-ea"/>
              </a:rPr>
              <a:t>        &lt;name&gt;jack&lt;/name&gt;</a:t>
            </a:r>
            <a:endParaRPr lang="zh-CN" altLang="en-US" sz="1200">
              <a:solidFill>
                <a:schemeClr val="tx1"/>
              </a:solidFill>
              <a:sym typeface="+mn-ea"/>
            </a:endParaRPr>
          </a:p>
          <a:p>
            <a:pPr algn="l"/>
            <a:r>
              <a:rPr lang="zh-CN" altLang="en-US" sz="1200">
                <a:solidFill>
                  <a:schemeClr val="tx1"/>
                </a:solidFill>
                <a:sym typeface="+mn-ea"/>
              </a:rPr>
              <a:t>        &lt;password&gt;abc&lt;/password&gt;</a:t>
            </a:r>
            <a:endParaRPr lang="zh-CN" altLang="en-US" sz="1200">
              <a:solidFill>
                <a:schemeClr val="tx1"/>
              </a:solidFill>
              <a:sym typeface="+mn-ea"/>
            </a:endParaRPr>
          </a:p>
          <a:p>
            <a:pPr algn="l"/>
            <a:r>
              <a:rPr lang="zh-CN" altLang="en-US" sz="1200">
                <a:solidFill>
                  <a:schemeClr val="tx1"/>
                </a:solidFill>
                <a:sym typeface="+mn-ea"/>
              </a:rPr>
              <a:t>    &lt;/user&gt;</a:t>
            </a:r>
            <a:endParaRPr lang="zh-CN" altLang="en-US" sz="1200">
              <a:solidFill>
                <a:schemeClr val="tx1"/>
              </a:solidFill>
              <a:sym typeface="+mn-ea"/>
            </a:endParaRPr>
          </a:p>
          <a:p>
            <a:pPr algn="l"/>
            <a:r>
              <a:rPr lang="zh-CN" altLang="en-US" sz="1200">
                <a:solidFill>
                  <a:schemeClr val="tx1"/>
                </a:solidFill>
                <a:sym typeface="+mn-ea"/>
              </a:rPr>
              <a:t>    &lt;user id="3"&gt;</a:t>
            </a:r>
            <a:endParaRPr lang="zh-CN" altLang="en-US" sz="1200">
              <a:solidFill>
                <a:schemeClr val="tx1"/>
              </a:solidFill>
              <a:sym typeface="+mn-ea"/>
            </a:endParaRPr>
          </a:p>
          <a:p>
            <a:pPr algn="l"/>
            <a:r>
              <a:rPr lang="zh-CN" altLang="en-US" sz="1200">
                <a:solidFill>
                  <a:schemeClr val="tx1"/>
                </a:solidFill>
                <a:sym typeface="+mn-ea"/>
              </a:rPr>
              <a:t>        &lt;name&gt;john&lt;/name&gt;</a:t>
            </a:r>
            <a:endParaRPr lang="zh-CN" altLang="en-US" sz="1200">
              <a:solidFill>
                <a:schemeClr val="tx1"/>
              </a:solidFill>
              <a:sym typeface="+mn-ea"/>
            </a:endParaRPr>
          </a:p>
          <a:p>
            <a:pPr algn="l"/>
            <a:r>
              <a:rPr lang="zh-CN" altLang="en-US" sz="1200">
                <a:solidFill>
                  <a:schemeClr val="tx1"/>
                </a:solidFill>
                <a:sym typeface="+mn-ea"/>
              </a:rPr>
              <a:t>        &lt;password&gt;www&lt;/password&gt;</a:t>
            </a:r>
            <a:endParaRPr lang="zh-CN" altLang="en-US" sz="1200">
              <a:solidFill>
                <a:schemeClr val="tx1"/>
              </a:solidFill>
              <a:sym typeface="+mn-ea"/>
            </a:endParaRPr>
          </a:p>
          <a:p>
            <a:pPr algn="l"/>
            <a:r>
              <a:rPr lang="zh-CN" altLang="en-US" sz="1200">
                <a:solidFill>
                  <a:schemeClr val="tx1"/>
                </a:solidFill>
                <a:sym typeface="+mn-ea"/>
              </a:rPr>
              <a:t>    &lt;/user&gt;</a:t>
            </a:r>
            <a:endParaRPr lang="zh-CN" altLang="en-US" sz="1200">
              <a:solidFill>
                <a:schemeClr val="tx1"/>
              </a:solidFill>
              <a:sym typeface="+mn-ea"/>
            </a:endParaRPr>
          </a:p>
          <a:p>
            <a:pPr algn="l"/>
            <a:r>
              <a:rPr lang="zh-CN" altLang="en-US" sz="1200">
                <a:solidFill>
                  <a:schemeClr val="tx1"/>
                </a:solidFill>
                <a:sym typeface="+mn-ea"/>
              </a:rPr>
              <a:t>&lt;/users&gt;</a:t>
            </a:r>
            <a:endParaRPr lang="zh-CN" altLang="en-US" sz="1200">
              <a:solidFill>
                <a:schemeClr val="tx1"/>
              </a:solidFill>
              <a:sym typeface="+mn-ea"/>
            </a:endParaRPr>
          </a:p>
        </p:txBody>
      </p:sp>
      <p:sp>
        <p:nvSpPr>
          <p:cNvPr id="3" name="矩形 2"/>
          <p:cNvSpPr/>
          <p:nvPr/>
        </p:nvSpPr>
        <p:spPr>
          <a:xfrm>
            <a:off x="7968615" y="3529330"/>
            <a:ext cx="3079115" cy="16586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User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id;</a:t>
            </a:r>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r>
              <a:rPr lang="zh-CN" altLang="en-US" sz="1200">
                <a:solidFill>
                  <a:schemeClr val="tx1"/>
                </a:solidFill>
                <a:sym typeface="+mn-ea"/>
              </a:rPr>
              <a:t>    private String password;</a:t>
            </a:r>
            <a:endParaRPr lang="zh-CN" altLang="en-US" sz="1200">
              <a:solidFill>
                <a:schemeClr val="tx1"/>
              </a:solidFill>
              <a:sym typeface="+mn-ea"/>
            </a:endParaRPr>
          </a:p>
          <a:p>
            <a:pPr algn="l"/>
            <a:r>
              <a:rPr lang="en-US" altLang="zh-CN"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188595" y="151130"/>
            <a:ext cx="8694420" cy="65551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 创建 document</a:t>
            </a:r>
            <a:endParaRPr lang="zh-CN" altLang="en-US" sz="1200">
              <a:solidFill>
                <a:schemeClr val="tx1"/>
              </a:solidFill>
              <a:sym typeface="+mn-ea"/>
            </a:endParaRPr>
          </a:p>
          <a:p>
            <a:pPr algn="l"/>
            <a:r>
              <a:rPr lang="zh-CN" altLang="en-US" sz="1200">
                <a:solidFill>
                  <a:schemeClr val="tx1"/>
                </a:solidFill>
                <a:sym typeface="+mn-ea"/>
              </a:rPr>
              <a:t>        Document document = DocumentHelper.createDocument();</a:t>
            </a:r>
            <a:endParaRPr lang="zh-CN" altLang="en-US" sz="1200">
              <a:solidFill>
                <a:schemeClr val="tx1"/>
              </a:solidFill>
              <a:sym typeface="+mn-ea"/>
            </a:endParaRPr>
          </a:p>
          <a:p>
            <a:pPr algn="l"/>
            <a:r>
              <a:rPr lang="zh-CN" altLang="en-US" sz="1200">
                <a:solidFill>
                  <a:schemeClr val="tx1"/>
                </a:solidFill>
                <a:sym typeface="+mn-ea"/>
              </a:rPr>
              <a:t>        // 创建根节点</a:t>
            </a:r>
            <a:endParaRPr lang="zh-CN" altLang="en-US" sz="1200">
              <a:solidFill>
                <a:schemeClr val="tx1"/>
              </a:solidFill>
              <a:sym typeface="+mn-ea"/>
            </a:endParaRPr>
          </a:p>
          <a:p>
            <a:pPr algn="l"/>
            <a:r>
              <a:rPr lang="zh-CN" altLang="en-US" sz="1200">
                <a:solidFill>
                  <a:schemeClr val="tx1"/>
                </a:solidFill>
                <a:sym typeface="+mn-ea"/>
              </a:rPr>
              <a:t>        Element rootElement = document.addElement("users");</a:t>
            </a:r>
            <a:endParaRPr lang="zh-CN" altLang="en-US" sz="1200">
              <a:solidFill>
                <a:schemeClr val="tx1"/>
              </a:solidFill>
              <a:sym typeface="+mn-ea"/>
            </a:endParaRPr>
          </a:p>
          <a:p>
            <a:pPr algn="l"/>
            <a:r>
              <a:rPr lang="zh-CN" altLang="en-US" sz="1200">
                <a:solidFill>
                  <a:schemeClr val="tx1"/>
                </a:solidFill>
                <a:sym typeface="+mn-ea"/>
              </a:rPr>
              <a:t>        for (int i=0; i&lt;users.size(); i++) {</a:t>
            </a:r>
            <a:endParaRPr lang="zh-CN" altLang="en-US" sz="1200">
              <a:solidFill>
                <a:schemeClr val="tx1"/>
              </a:solidFill>
              <a:sym typeface="+mn-ea"/>
            </a:endParaRPr>
          </a:p>
          <a:p>
            <a:pPr algn="l"/>
            <a:r>
              <a:rPr lang="zh-CN" altLang="en-US" sz="1200">
                <a:solidFill>
                  <a:schemeClr val="tx1"/>
                </a:solidFill>
                <a:sym typeface="+mn-ea"/>
              </a:rPr>
              <a:t>            User user = users.get(i);</a:t>
            </a:r>
            <a:endParaRPr lang="zh-CN" altLang="en-US" sz="1200">
              <a:solidFill>
                <a:schemeClr val="tx1"/>
              </a:solidFill>
              <a:sym typeface="+mn-ea"/>
            </a:endParaRPr>
          </a:p>
          <a:p>
            <a:pPr algn="l"/>
            <a:r>
              <a:rPr lang="zh-CN" altLang="en-US" sz="1200">
                <a:solidFill>
                  <a:schemeClr val="tx1"/>
                </a:solidFill>
                <a:sym typeface="+mn-ea"/>
              </a:rPr>
              <a:t>            Element userElement = rootElement.addElement("user");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userElement.addAttribute("id", user.getId() + "");</a:t>
            </a:r>
            <a:endParaRPr lang="zh-CN" altLang="en-US" sz="1200">
              <a:solidFill>
                <a:schemeClr val="tx1"/>
              </a:solidFill>
              <a:sym typeface="+mn-ea"/>
            </a:endParaRPr>
          </a:p>
          <a:p>
            <a:pPr algn="l"/>
            <a:r>
              <a:rPr lang="zh-CN" altLang="en-US" sz="1200">
                <a:solidFill>
                  <a:schemeClr val="tx1"/>
                </a:solidFill>
                <a:sym typeface="+mn-ea"/>
              </a:rPr>
              <a:t>            Element nameElement = userElement.addElement("name");</a:t>
            </a:r>
            <a:endParaRPr lang="zh-CN" altLang="en-US" sz="1200">
              <a:solidFill>
                <a:schemeClr val="tx1"/>
              </a:solidFill>
              <a:sym typeface="+mn-ea"/>
            </a:endParaRPr>
          </a:p>
          <a:p>
            <a:pPr algn="l"/>
            <a:r>
              <a:rPr lang="zh-CN" altLang="en-US" sz="1200">
                <a:solidFill>
                  <a:schemeClr val="tx1"/>
                </a:solidFill>
                <a:sym typeface="+mn-ea"/>
              </a:rPr>
              <a:t>            nameElement.setText(user.getName());</a:t>
            </a:r>
            <a:endParaRPr lang="zh-CN" altLang="en-US" sz="1200">
              <a:solidFill>
                <a:schemeClr val="tx1"/>
              </a:solidFill>
              <a:sym typeface="+mn-ea"/>
            </a:endParaRPr>
          </a:p>
          <a:p>
            <a:pPr algn="l"/>
            <a:r>
              <a:rPr lang="zh-CN" altLang="en-US" sz="1200">
                <a:solidFill>
                  <a:schemeClr val="tx1"/>
                </a:solidFill>
                <a:sym typeface="+mn-ea"/>
              </a:rPr>
              <a:t>            Element passwordElement = userElement.addElement("password");</a:t>
            </a:r>
            <a:endParaRPr lang="zh-CN" altLang="en-US" sz="1200">
              <a:solidFill>
                <a:schemeClr val="tx1"/>
              </a:solidFill>
              <a:sym typeface="+mn-ea"/>
            </a:endParaRPr>
          </a:p>
          <a:p>
            <a:pPr algn="l"/>
            <a:r>
              <a:rPr lang="zh-CN" altLang="en-US" sz="1200">
                <a:solidFill>
                  <a:schemeClr val="tx1"/>
                </a:solidFill>
                <a:sym typeface="+mn-ea"/>
              </a:rPr>
              <a:t>            if (i == 3) {</a:t>
            </a:r>
            <a:endParaRPr lang="zh-CN" altLang="en-US" sz="1200">
              <a:solidFill>
                <a:schemeClr val="tx1"/>
              </a:solidFill>
              <a:sym typeface="+mn-ea"/>
            </a:endParaRPr>
          </a:p>
          <a:p>
            <a:pPr algn="l"/>
            <a:r>
              <a:rPr lang="zh-CN" altLang="en-US" sz="1200">
                <a:solidFill>
                  <a:schemeClr val="tx1"/>
                </a:solidFill>
                <a:sym typeface="+mn-ea"/>
              </a:rPr>
              <a:t>                passwordElement.addCDATA(user.getPassword());</a:t>
            </a:r>
            <a:endParaRPr lang="zh-CN" altLang="en-US" sz="1200">
              <a:solidFill>
                <a:schemeClr val="tx1"/>
              </a:solidFill>
              <a:sym typeface="+mn-ea"/>
            </a:endParaRPr>
          </a:p>
          <a:p>
            <a:pPr algn="l"/>
            <a:r>
              <a:rPr lang="zh-CN" altLang="en-US" sz="1200">
                <a:solidFill>
                  <a:schemeClr val="tx1"/>
                </a:solidFill>
                <a:sym typeface="+mn-ea"/>
              </a:rPr>
              <a:t>            } else {</a:t>
            </a:r>
            <a:endParaRPr lang="zh-CN" altLang="en-US" sz="1200">
              <a:solidFill>
                <a:schemeClr val="tx1"/>
              </a:solidFill>
              <a:sym typeface="+mn-ea"/>
            </a:endParaRPr>
          </a:p>
          <a:p>
            <a:pPr algn="l"/>
            <a:r>
              <a:rPr lang="zh-CN" altLang="en-US" sz="1200">
                <a:solidFill>
                  <a:schemeClr val="tx1"/>
                </a:solidFill>
                <a:sym typeface="+mn-ea"/>
              </a:rPr>
              <a:t>                passwordElement.setText(user.getPassword());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OutputFormat xmlFormat = new OutputFormat();</a:t>
            </a:r>
            <a:endParaRPr lang="zh-CN" altLang="en-US" sz="1200">
              <a:solidFill>
                <a:schemeClr val="tx1"/>
              </a:solidFill>
              <a:sym typeface="+mn-ea"/>
            </a:endParaRPr>
          </a:p>
          <a:p>
            <a:pPr algn="l"/>
            <a:r>
              <a:rPr lang="zh-CN" altLang="en-US" sz="1200">
                <a:solidFill>
                  <a:schemeClr val="tx1"/>
                </a:solidFill>
                <a:sym typeface="+mn-ea"/>
              </a:rPr>
              <a:t>        // 设置文件编码</a:t>
            </a:r>
            <a:endParaRPr lang="zh-CN" altLang="en-US" sz="1200">
              <a:solidFill>
                <a:schemeClr val="tx1"/>
              </a:solidFill>
              <a:sym typeface="+mn-ea"/>
            </a:endParaRPr>
          </a:p>
          <a:p>
            <a:pPr algn="l"/>
            <a:r>
              <a:rPr lang="zh-CN" altLang="en-US" sz="1200">
                <a:solidFill>
                  <a:schemeClr val="tx1"/>
                </a:solidFill>
                <a:sym typeface="+mn-ea"/>
              </a:rPr>
              <a:t>        xmlFormat.setEncoding("UTF-8");</a:t>
            </a:r>
            <a:endParaRPr lang="zh-CN" altLang="en-US" sz="1200">
              <a:solidFill>
                <a:schemeClr val="tx1"/>
              </a:solidFill>
              <a:sym typeface="+mn-ea"/>
            </a:endParaRPr>
          </a:p>
          <a:p>
            <a:pPr algn="l"/>
            <a:r>
              <a:rPr lang="zh-CN" altLang="en-US" sz="1200">
                <a:solidFill>
                  <a:schemeClr val="tx1"/>
                </a:solidFill>
                <a:sym typeface="+mn-ea"/>
              </a:rPr>
              <a:t>        // 设置换行</a:t>
            </a:r>
            <a:endParaRPr lang="zh-CN" altLang="en-US" sz="1200">
              <a:solidFill>
                <a:schemeClr val="tx1"/>
              </a:solidFill>
              <a:sym typeface="+mn-ea"/>
            </a:endParaRPr>
          </a:p>
          <a:p>
            <a:pPr algn="l"/>
            <a:r>
              <a:rPr lang="zh-CN" altLang="en-US" sz="1200">
                <a:solidFill>
                  <a:schemeClr val="tx1"/>
                </a:solidFill>
                <a:sym typeface="+mn-ea"/>
              </a:rPr>
              <a:t>        xmlFormat.setNewlines(true);</a:t>
            </a:r>
            <a:endParaRPr lang="zh-CN" altLang="en-US" sz="1200">
              <a:solidFill>
                <a:schemeClr val="tx1"/>
              </a:solidFill>
              <a:sym typeface="+mn-ea"/>
            </a:endParaRPr>
          </a:p>
          <a:p>
            <a:pPr algn="l"/>
            <a:r>
              <a:rPr lang="zh-CN" altLang="en-US" sz="1200">
                <a:solidFill>
                  <a:schemeClr val="tx1"/>
                </a:solidFill>
                <a:sym typeface="+mn-ea"/>
              </a:rPr>
              <a:t>        // 生成缩进</a:t>
            </a:r>
            <a:endParaRPr lang="zh-CN" altLang="en-US" sz="1200">
              <a:solidFill>
                <a:schemeClr val="tx1"/>
              </a:solidFill>
              <a:sym typeface="+mn-ea"/>
            </a:endParaRPr>
          </a:p>
          <a:p>
            <a:pPr algn="l"/>
            <a:r>
              <a:rPr lang="zh-CN" altLang="en-US" sz="1200">
                <a:solidFill>
                  <a:schemeClr val="tx1"/>
                </a:solidFill>
                <a:sym typeface="+mn-ea"/>
              </a:rPr>
              <a:t>        xmlFormat.setIndent(true);</a:t>
            </a:r>
            <a:endParaRPr lang="zh-CN" altLang="en-US" sz="1200">
              <a:solidFill>
                <a:schemeClr val="tx1"/>
              </a:solidFill>
              <a:sym typeface="+mn-ea"/>
            </a:endParaRPr>
          </a:p>
          <a:p>
            <a:pPr algn="l"/>
            <a:r>
              <a:rPr lang="zh-CN" altLang="en-US" sz="1200">
                <a:solidFill>
                  <a:schemeClr val="tx1"/>
                </a:solidFill>
                <a:sym typeface="+mn-ea"/>
              </a:rPr>
              <a:t>        xmlFormat.setIndent("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String xmlFilePath = "D:\\zhourui\\program\\java\\IDEA\\java_basic\\src\\com\\linkknown\\xml\\dom_write_users.xml";</a:t>
            </a:r>
            <a:endParaRPr lang="zh-CN" altLang="en-US" sz="1200">
              <a:solidFill>
                <a:schemeClr val="tx1"/>
              </a:solidFill>
              <a:sym typeface="+mn-ea"/>
            </a:endParaRPr>
          </a:p>
          <a:p>
            <a:pPr algn="l"/>
            <a:r>
              <a:rPr lang="zh-CN" altLang="en-US" sz="1200">
                <a:solidFill>
                  <a:schemeClr val="tx1"/>
                </a:solidFill>
                <a:sym typeface="+mn-ea"/>
              </a:rPr>
              <a:t>        XMLWriter writer = new XMLWriter(new FileOutputStream(xmlFilePath),xmlFormat);</a:t>
            </a:r>
            <a:endParaRPr lang="zh-CN" altLang="en-US" sz="1200">
              <a:solidFill>
                <a:schemeClr val="tx1"/>
              </a:solidFill>
              <a:sym typeface="+mn-ea"/>
            </a:endParaRPr>
          </a:p>
          <a:p>
            <a:pPr algn="l"/>
            <a:r>
              <a:rPr lang="zh-CN" altLang="en-US" sz="1200">
                <a:solidFill>
                  <a:schemeClr val="tx1"/>
                </a:solidFill>
                <a:sym typeface="+mn-ea"/>
              </a:rPr>
              <a:t>        writer.write(document);</a:t>
            </a:r>
            <a:endParaRPr lang="zh-CN" altLang="en-US" sz="1200">
              <a:solidFill>
                <a:schemeClr val="tx1"/>
              </a:solidFill>
              <a:sym typeface="+mn-ea"/>
            </a:endParaRPr>
          </a:p>
          <a:p>
            <a:pPr algn="l"/>
            <a:r>
              <a:rPr lang="zh-CN" altLang="en-US" sz="1200">
                <a:solidFill>
                  <a:schemeClr val="tx1"/>
                </a:solidFill>
                <a:sym typeface="+mn-ea"/>
              </a:rPr>
              <a:t>        writer.close();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5544820" y="151130"/>
            <a:ext cx="6484620" cy="37776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 dom 方式写入 xml</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testWriteXML() throws IOException {</a:t>
            </a:r>
            <a:endParaRPr lang="zh-CN" altLang="en-US" sz="1200">
              <a:solidFill>
                <a:schemeClr val="tx1"/>
              </a:solidFill>
              <a:sym typeface="+mn-ea"/>
            </a:endParaRPr>
          </a:p>
          <a:p>
            <a:pPr algn="l"/>
            <a:r>
              <a:rPr lang="zh-CN" altLang="en-US" sz="1200">
                <a:solidFill>
                  <a:schemeClr val="tx1"/>
                </a:solidFill>
                <a:sym typeface="+mn-ea"/>
              </a:rPr>
              <a:t>        List&lt;User&gt; users = new ArrayList&lt;&gt;();</a:t>
            </a:r>
            <a:endParaRPr lang="zh-CN" altLang="en-US" sz="1200">
              <a:solidFill>
                <a:schemeClr val="tx1"/>
              </a:solidFill>
              <a:sym typeface="+mn-ea"/>
            </a:endParaRPr>
          </a:p>
          <a:p>
            <a:pPr algn="l"/>
            <a:r>
              <a:rPr lang="zh-CN" altLang="en-US" sz="1200">
                <a:solidFill>
                  <a:schemeClr val="tx1"/>
                </a:solidFill>
                <a:sym typeface="+mn-ea"/>
              </a:rPr>
              <a:t>        for (int i = 0; i &lt; 10; i++) {</a:t>
            </a:r>
            <a:endParaRPr lang="zh-CN" altLang="en-US" sz="1200">
              <a:solidFill>
                <a:schemeClr val="tx1"/>
              </a:solidFill>
              <a:sym typeface="+mn-ea"/>
            </a:endParaRPr>
          </a:p>
          <a:p>
            <a:pPr algn="l"/>
            <a:r>
              <a:rPr lang="zh-CN" altLang="en-US" sz="1200">
                <a:solidFill>
                  <a:schemeClr val="tx1"/>
                </a:solidFill>
                <a:sym typeface="+mn-ea"/>
              </a:rPr>
              <a:t>            User user = new User();</a:t>
            </a:r>
            <a:endParaRPr lang="zh-CN" altLang="en-US" sz="1200">
              <a:solidFill>
                <a:schemeClr val="tx1"/>
              </a:solidFill>
              <a:sym typeface="+mn-ea"/>
            </a:endParaRPr>
          </a:p>
          <a:p>
            <a:pPr algn="l"/>
            <a:r>
              <a:rPr lang="zh-CN" altLang="en-US" sz="1200">
                <a:solidFill>
                  <a:schemeClr val="tx1"/>
                </a:solidFill>
                <a:sym typeface="+mn-ea"/>
              </a:rPr>
              <a:t>            user.setId(i);</a:t>
            </a:r>
            <a:endParaRPr lang="zh-CN" altLang="en-US" sz="1200">
              <a:solidFill>
                <a:schemeClr val="tx1"/>
              </a:solidFill>
              <a:sym typeface="+mn-ea"/>
            </a:endParaRPr>
          </a:p>
          <a:p>
            <a:pPr algn="l"/>
            <a:r>
              <a:rPr lang="zh-CN" altLang="en-US" sz="1200">
                <a:solidFill>
                  <a:schemeClr val="tx1"/>
                </a:solidFill>
                <a:sym typeface="+mn-ea"/>
              </a:rPr>
              <a:t>            user.setName("tom_" + i);</a:t>
            </a:r>
            <a:endParaRPr lang="zh-CN" altLang="en-US" sz="1200">
              <a:solidFill>
                <a:schemeClr val="tx1"/>
              </a:solidFill>
              <a:sym typeface="+mn-ea"/>
            </a:endParaRPr>
          </a:p>
          <a:p>
            <a:pPr algn="l"/>
            <a:r>
              <a:rPr lang="zh-CN" altLang="en-US" sz="1200">
                <a:solidFill>
                  <a:schemeClr val="tx1"/>
                </a:solidFill>
                <a:sym typeface="+mn-ea"/>
              </a:rPr>
              <a:t>            user.setPassword("password_" + i);</a:t>
            </a:r>
            <a:endParaRPr lang="zh-CN" altLang="en-US" sz="1200">
              <a:solidFill>
                <a:schemeClr val="tx1"/>
              </a:solidFill>
              <a:sym typeface="+mn-ea"/>
            </a:endParaRPr>
          </a:p>
          <a:p>
            <a:pPr algn="l"/>
            <a:r>
              <a:rPr lang="zh-CN" altLang="en-US" sz="1200">
                <a:solidFill>
                  <a:schemeClr val="tx1"/>
                </a:solidFill>
                <a:sym typeface="+mn-ea"/>
              </a:rPr>
              <a:t>            users.add(user);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users.get(0).setPassword("&lt;!-- 我是注释 --&gt;");</a:t>
            </a:r>
            <a:endParaRPr lang="zh-CN" altLang="en-US" sz="1200">
              <a:solidFill>
                <a:schemeClr val="tx1"/>
              </a:solidFill>
              <a:sym typeface="+mn-ea"/>
            </a:endParaRPr>
          </a:p>
          <a:p>
            <a:pPr algn="l"/>
            <a:r>
              <a:rPr lang="zh-CN" altLang="en-US" sz="1200">
                <a:solidFill>
                  <a:schemeClr val="tx1"/>
                </a:solidFill>
                <a:sym typeface="+mn-ea"/>
              </a:rPr>
              <a:t>        users.get(1).setPassword("&lt;&gt;&amp;'\"");</a:t>
            </a:r>
            <a:endParaRPr lang="zh-CN" altLang="en-US" sz="1200">
              <a:solidFill>
                <a:schemeClr val="tx1"/>
              </a:solidFill>
              <a:sym typeface="+mn-ea"/>
            </a:endParaRPr>
          </a:p>
          <a:p>
            <a:pPr algn="l"/>
            <a:r>
              <a:rPr lang="zh-CN" altLang="en-US" sz="1200">
                <a:solidFill>
                  <a:schemeClr val="tx1"/>
                </a:solidFill>
                <a:sym typeface="+mn-ea"/>
              </a:rPr>
              <a:t>        String xmlStr = "&lt;?xml version=\"1.0\" encoding=\"UTF-8\"?&gt;\n&lt;demo&gt;\n我是嵌套的xml\n&lt;/demo&gt;";</a:t>
            </a:r>
            <a:endParaRPr lang="zh-CN" altLang="en-US" sz="1200">
              <a:solidFill>
                <a:schemeClr val="tx1"/>
              </a:solidFill>
              <a:sym typeface="+mn-ea"/>
            </a:endParaRPr>
          </a:p>
          <a:p>
            <a:pPr algn="l"/>
            <a:r>
              <a:rPr lang="zh-CN" altLang="en-US" sz="1200">
                <a:solidFill>
                  <a:schemeClr val="tx1"/>
                </a:solidFill>
                <a:sym typeface="+mn-ea"/>
              </a:rPr>
              <a:t>        users.get(2).setPassword(xmlStr);</a:t>
            </a:r>
            <a:endParaRPr lang="zh-CN" altLang="en-US" sz="1200">
              <a:solidFill>
                <a:schemeClr val="tx1"/>
              </a:solidFill>
              <a:sym typeface="+mn-ea"/>
            </a:endParaRPr>
          </a:p>
          <a:p>
            <a:pPr algn="l"/>
            <a:r>
              <a:rPr lang="zh-CN" altLang="en-US" sz="1200">
                <a:solidFill>
                  <a:schemeClr val="tx1"/>
                </a:solidFill>
                <a:sym typeface="+mn-ea"/>
              </a:rPr>
              <a:t>        users.get(3).setPassword(xmlStr);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System.out.println(users);</a:t>
            </a:r>
            <a:endParaRPr lang="zh-CN" altLang="en-US" sz="1200">
              <a:solidFill>
                <a:schemeClr val="tx1"/>
              </a:solidFill>
              <a:sym typeface="+mn-ea"/>
            </a:endParaRPr>
          </a:p>
          <a:p>
            <a:pPr algn="l"/>
            <a:endParaRPr lang="zh-CN" altLang="en-US" sz="1200">
              <a:solidFill>
                <a:schemeClr val="tx1"/>
              </a:solidFill>
              <a:sym typeface="+mn-ea"/>
            </a:endParaRPr>
          </a:p>
        </p:txBody>
      </p:sp>
      <p:sp>
        <p:nvSpPr>
          <p:cNvPr id="10" name="矩形 9"/>
          <p:cNvSpPr/>
          <p:nvPr/>
        </p:nvSpPr>
        <p:spPr>
          <a:xfrm>
            <a:off x="6513830" y="6162040"/>
            <a:ext cx="22688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dom </a:t>
            </a:r>
            <a:r>
              <a:rPr lang="zh-CN" altLang="en-US"/>
              <a:t>方式写入 </a:t>
            </a:r>
            <a:r>
              <a:rPr lang="en-US" altLang="zh-CN"/>
              <a:t>xml</a:t>
            </a:r>
            <a:endParaRPr lang="en-US" altLang="zh-CN"/>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宋体" panose="02010600030101010101" pitchFamily="2" charset="-122"/>
                <a:ea typeface="宋体" panose="02010600030101010101" pitchFamily="2" charset="-122"/>
                <a:cs typeface="宋体" panose="02010600030101010101" pitchFamily="2" charset="-122"/>
                <a:sym typeface="+mn-ea"/>
              </a:rPr>
              <a:t>dom4j-sax</a:t>
            </a:r>
            <a:endParaRPr lang="zh-CN" altLang="en-US" sz="3200" b="1">
              <a:latin typeface="+mj-ea"/>
              <a:ea typeface="+mj-ea"/>
              <a:cs typeface="+mj-ea"/>
              <a:sym typeface="+mn-ea"/>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389255" y="939165"/>
            <a:ext cx="7792720" cy="52895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SAX 方式读取，当数据量过大时，文件可能大于 500 M,这样用 dom 方式读取会很吃亏</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testSAXRead() throws DocumentException {</a:t>
            </a:r>
            <a:endParaRPr lang="zh-CN" altLang="en-US" sz="1200">
              <a:solidFill>
                <a:schemeClr val="tx1"/>
              </a:solidFill>
              <a:sym typeface="+mn-ea"/>
            </a:endParaRPr>
          </a:p>
          <a:p>
            <a:pPr algn="l"/>
            <a:r>
              <a:rPr lang="zh-CN" altLang="en-US" sz="1200">
                <a:solidFill>
                  <a:schemeClr val="tx1"/>
                </a:solidFill>
                <a:sym typeface="+mn-ea"/>
              </a:rPr>
              <a:t>        SAXReader reader = new SAXReader();</a:t>
            </a:r>
            <a:endParaRPr lang="zh-CN" altLang="en-US" sz="1200">
              <a:solidFill>
                <a:schemeClr val="tx1"/>
              </a:solidFill>
              <a:sym typeface="+mn-ea"/>
            </a:endParaRPr>
          </a:p>
          <a:p>
            <a:pPr algn="l"/>
            <a:r>
              <a:rPr lang="zh-CN" altLang="en-US" sz="1200">
                <a:solidFill>
                  <a:schemeClr val="tx1"/>
                </a:solidFill>
                <a:sym typeface="+mn-ea"/>
              </a:rPr>
              <a:t>        // 第一个参数是 xpath</a:t>
            </a:r>
            <a:endParaRPr lang="zh-CN" altLang="en-US" sz="1200">
              <a:solidFill>
                <a:schemeClr val="tx1"/>
              </a:solidFill>
              <a:sym typeface="+mn-ea"/>
            </a:endParaRPr>
          </a:p>
          <a:p>
            <a:pPr algn="l"/>
            <a:r>
              <a:rPr lang="zh-CN" altLang="en-US" sz="1200">
                <a:solidFill>
                  <a:schemeClr val="tx1"/>
                </a:solidFill>
                <a:sym typeface="+mn-ea"/>
              </a:rPr>
              <a:t>        reader.addHandler("/users/user", new ElementHandler()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onStart(ElementPath path) {</a:t>
            </a:r>
            <a:endParaRPr lang="zh-CN" altLang="en-US" sz="1200">
              <a:solidFill>
                <a:schemeClr val="tx1"/>
              </a:solidFill>
              <a:sym typeface="+mn-ea"/>
            </a:endParaRPr>
          </a:p>
          <a:p>
            <a:pPr algn="l"/>
            <a:r>
              <a:rPr lang="zh-CN" altLang="en-US" sz="1200">
                <a:solidFill>
                  <a:schemeClr val="tx1"/>
                </a:solidFill>
                <a:sym typeface="+mn-ea"/>
              </a:rPr>
              <a:t>                System.out.println("开始扫描了...");</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onEnd(ElementPath path)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Element userElement = path.getCurrent();</a:t>
            </a:r>
            <a:endParaRPr lang="zh-CN" altLang="en-US" sz="1200">
              <a:solidFill>
                <a:schemeClr val="tx1"/>
              </a:solidFill>
              <a:sym typeface="+mn-ea"/>
            </a:endParaRPr>
          </a:p>
          <a:p>
            <a:pPr algn="l"/>
            <a:r>
              <a:rPr lang="zh-CN" altLang="en-US" sz="1200">
                <a:solidFill>
                  <a:schemeClr val="tx1"/>
                </a:solidFill>
                <a:sym typeface="+mn-ea"/>
              </a:rPr>
              <a:t>                if ("tom_9998".equals(userElement.element("name").getTextTrim())) {</a:t>
            </a:r>
            <a:endParaRPr lang="zh-CN" altLang="en-US" sz="1200">
              <a:solidFill>
                <a:schemeClr val="tx1"/>
              </a:solidFill>
              <a:sym typeface="+mn-ea"/>
            </a:endParaRPr>
          </a:p>
          <a:p>
            <a:pPr algn="l"/>
            <a:r>
              <a:rPr lang="zh-CN" altLang="en-US" sz="1200">
                <a:solidFill>
                  <a:schemeClr val="tx1"/>
                </a:solidFill>
                <a:sym typeface="+mn-ea"/>
              </a:rPr>
              <a:t>                    System.out.println(userElement.element("password").getTextTrim());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从内存中移去</a:t>
            </a:r>
            <a:endParaRPr lang="zh-CN" altLang="en-US" sz="1200">
              <a:solidFill>
                <a:schemeClr val="tx1"/>
              </a:solidFill>
              <a:sym typeface="+mn-ea"/>
            </a:endParaRPr>
          </a:p>
          <a:p>
            <a:pPr algn="l"/>
            <a:r>
              <a:rPr lang="zh-CN" altLang="en-US" sz="1200">
                <a:solidFill>
                  <a:schemeClr val="tx1"/>
                </a:solidFill>
                <a:sym typeface="+mn-ea"/>
              </a:rPr>
              <a:t>                userElement.detach();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reader.read(XMLTest.class.getClassLoader().getResourceAsStream("com/linkknown/xml/sax_users.xml"));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10" name="矩形 9"/>
          <p:cNvSpPr/>
          <p:nvPr/>
        </p:nvSpPr>
        <p:spPr>
          <a:xfrm>
            <a:off x="5721985" y="5100955"/>
            <a:ext cx="22688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sax </a:t>
            </a:r>
            <a:r>
              <a:rPr lang="zh-CN" altLang="en-US">
                <a:sym typeface="+mn-ea"/>
              </a:rPr>
              <a:t>方式读取 </a:t>
            </a:r>
            <a:r>
              <a:rPr lang="en-US" altLang="zh-CN">
                <a:sym typeface="+mn-ea"/>
              </a:rPr>
              <a:t>xml</a:t>
            </a:r>
            <a:endParaRPr lang="en-US" altLang="zh-CN"/>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143510" y="756285"/>
            <a:ext cx="6593840" cy="43903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 SAX 方式写 xml</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@Test</a:t>
            </a:r>
            <a:endParaRPr lang="zh-CN" altLang="en-US" sz="1000">
              <a:solidFill>
                <a:schemeClr val="tx1"/>
              </a:solidFill>
              <a:sym typeface="+mn-ea"/>
            </a:endParaRPr>
          </a:p>
          <a:p>
            <a:pPr algn="l"/>
            <a:r>
              <a:rPr lang="zh-CN" altLang="en-US" sz="1000">
                <a:solidFill>
                  <a:schemeClr val="tx1"/>
                </a:solidFill>
                <a:sym typeface="+mn-ea"/>
              </a:rPr>
              <a:t>    public void testSAXWrite () throws TransformerConfigurationException, SAXException, IOException {</a:t>
            </a:r>
            <a:endParaRPr lang="zh-CN" altLang="en-US" sz="1000">
              <a:solidFill>
                <a:schemeClr val="tx1"/>
              </a:solidFill>
              <a:sym typeface="+mn-ea"/>
            </a:endParaRPr>
          </a:p>
          <a:p>
            <a:pPr algn="l"/>
            <a:r>
              <a:rPr lang="zh-CN" altLang="en-US" sz="1000">
                <a:solidFill>
                  <a:schemeClr val="tx1"/>
                </a:solidFill>
                <a:sym typeface="+mn-ea"/>
              </a:rPr>
              <a:t>        // 生成一个SAXTransformFacotry 对象，获取工厂，并设置初始参数</a:t>
            </a:r>
            <a:endParaRPr lang="zh-CN" altLang="en-US" sz="1000">
              <a:solidFill>
                <a:schemeClr val="tx1"/>
              </a:solidFill>
              <a:sym typeface="+mn-ea"/>
            </a:endParaRPr>
          </a:p>
          <a:p>
            <a:pPr algn="l"/>
            <a:r>
              <a:rPr lang="zh-CN" altLang="en-US" sz="1000">
                <a:solidFill>
                  <a:schemeClr val="tx1"/>
                </a:solidFill>
                <a:sym typeface="+mn-ea"/>
              </a:rPr>
              <a:t>        SAXTransformerFactory factory = (SAXTransformerFactory) SAXTransformerFactory.newInstance();</a:t>
            </a:r>
            <a:endParaRPr lang="zh-CN" altLang="en-US" sz="1000">
              <a:solidFill>
                <a:schemeClr val="tx1"/>
              </a:solidFill>
              <a:sym typeface="+mn-ea"/>
            </a:endParaRPr>
          </a:p>
          <a:p>
            <a:pPr algn="l"/>
            <a:r>
              <a:rPr lang="zh-CN" altLang="en-US" sz="1000">
                <a:solidFill>
                  <a:schemeClr val="tx1"/>
                </a:solidFill>
                <a:sym typeface="+mn-ea"/>
              </a:rPr>
              <a:t>        // 通过SAXTransformFacotry 对象创建一个TransformerHandler 对象，获取句柄</a:t>
            </a:r>
            <a:endParaRPr lang="zh-CN" altLang="en-US" sz="1000">
              <a:solidFill>
                <a:schemeClr val="tx1"/>
              </a:solidFill>
              <a:sym typeface="+mn-ea"/>
            </a:endParaRPr>
          </a:p>
          <a:p>
            <a:pPr algn="l"/>
            <a:r>
              <a:rPr lang="zh-CN" altLang="en-US" sz="1000">
                <a:solidFill>
                  <a:schemeClr val="tx1"/>
                </a:solidFill>
                <a:sym typeface="+mn-ea"/>
              </a:rPr>
              <a:t>        TransformerHandler handler = factory.newTransformerHandler();</a:t>
            </a:r>
            <a:endParaRPr lang="zh-CN" altLang="en-US" sz="1000">
              <a:solidFill>
                <a:schemeClr val="tx1"/>
              </a:solidFill>
              <a:sym typeface="+mn-ea"/>
            </a:endParaRPr>
          </a:p>
          <a:p>
            <a:pPr algn="l"/>
            <a:r>
              <a:rPr lang="zh-CN" altLang="en-US" sz="1000">
                <a:solidFill>
                  <a:schemeClr val="tx1"/>
                </a:solidFill>
                <a:sym typeface="+mn-ea"/>
              </a:rPr>
              <a:t>        // 通过TransformerHandler 对象创建一个transformer 对象</a:t>
            </a:r>
            <a:endParaRPr lang="zh-CN" altLang="en-US" sz="1000">
              <a:solidFill>
                <a:schemeClr val="tx1"/>
              </a:solidFill>
              <a:sym typeface="+mn-ea"/>
            </a:endParaRPr>
          </a:p>
          <a:p>
            <a:pPr algn="l"/>
            <a:r>
              <a:rPr lang="zh-CN" altLang="en-US" sz="1000">
                <a:solidFill>
                  <a:schemeClr val="tx1"/>
                </a:solidFill>
                <a:sym typeface="+mn-ea"/>
              </a:rPr>
              <a:t>        Transformer transformer = handler.getTransformer();</a:t>
            </a:r>
            <a:endParaRPr lang="zh-CN" altLang="en-US" sz="1000">
              <a:solidFill>
                <a:schemeClr val="tx1"/>
              </a:solidFill>
              <a:sym typeface="+mn-ea"/>
            </a:endParaRPr>
          </a:p>
          <a:p>
            <a:pPr algn="l"/>
            <a:r>
              <a:rPr lang="zh-CN" altLang="en-US" sz="1000">
                <a:solidFill>
                  <a:schemeClr val="tx1"/>
                </a:solidFill>
                <a:sym typeface="+mn-ea"/>
              </a:rPr>
              <a:t>        // 通过transformer 可以设置输出格式, 注意必须在hanlder 设置result之前设置才有效</a:t>
            </a:r>
            <a:endParaRPr lang="zh-CN" altLang="en-US" sz="1000">
              <a:solidFill>
                <a:schemeClr val="tx1"/>
              </a:solidFill>
              <a:sym typeface="+mn-ea"/>
            </a:endParaRPr>
          </a:p>
          <a:p>
            <a:pPr algn="l"/>
            <a:r>
              <a:rPr lang="zh-CN" altLang="en-US" sz="1000">
                <a:solidFill>
                  <a:schemeClr val="tx1"/>
                </a:solidFill>
                <a:sym typeface="+mn-ea"/>
              </a:rPr>
              <a:t>        transformer.setOutputProperty(OutputKeys.ENCODING, "UTF-8");</a:t>
            </a:r>
            <a:endParaRPr lang="zh-CN" altLang="en-US" sz="1000">
              <a:solidFill>
                <a:schemeClr val="tx1"/>
              </a:solidFill>
              <a:sym typeface="+mn-ea"/>
            </a:endParaRPr>
          </a:p>
          <a:p>
            <a:pPr algn="l"/>
            <a:r>
              <a:rPr lang="zh-CN" altLang="en-US" sz="1000">
                <a:solidFill>
                  <a:schemeClr val="tx1"/>
                </a:solidFill>
                <a:sym typeface="+mn-ea"/>
              </a:rPr>
              <a:t>        transformer.setOutputProperty(OutputKeys.INDENT, "yes");</a:t>
            </a:r>
            <a:endParaRPr lang="zh-CN" altLang="en-US" sz="1000">
              <a:solidFill>
                <a:schemeClr val="tx1"/>
              </a:solidFill>
              <a:sym typeface="+mn-ea"/>
            </a:endParaRPr>
          </a:p>
          <a:p>
            <a:pPr algn="l"/>
            <a:r>
              <a:rPr lang="zh-CN" altLang="en-US" sz="1000">
                <a:solidFill>
                  <a:schemeClr val="tx1"/>
                </a:solidFill>
                <a:sym typeface="+mn-ea"/>
              </a:rPr>
              <a:t>        transformer.setOutputProperty("{http://xml.apache.org/xslt}indent-amount", "4");</a:t>
            </a:r>
            <a:endParaRPr lang="zh-CN" altLang="en-US" sz="1000">
              <a:solidFill>
                <a:schemeClr val="tx1"/>
              </a:solidFill>
              <a:sym typeface="+mn-ea"/>
            </a:endParaRPr>
          </a:p>
          <a:p>
            <a:pPr algn="l"/>
            <a:r>
              <a:rPr lang="zh-CN" altLang="en-US" sz="1000">
                <a:solidFill>
                  <a:schemeClr val="tx1"/>
                </a:solidFill>
                <a:sym typeface="+mn-ea"/>
              </a:rPr>
              <a:t>        transformer.setOutputProperty(OutputKeys.OMIT_XML_DECLARATION, "no");            //省略XML声明</a:t>
            </a:r>
            <a:endParaRPr lang="zh-CN" altLang="en-US" sz="1000">
              <a:solidFill>
                <a:schemeClr val="tx1"/>
              </a:solidFill>
              <a:sym typeface="+mn-ea"/>
            </a:endParaRPr>
          </a:p>
          <a:p>
            <a:pPr algn="l"/>
            <a:endParaRPr lang="zh-CN" altLang="en-US" sz="1000">
              <a:solidFill>
                <a:schemeClr val="tx1"/>
              </a:solidFill>
              <a:sym typeface="+mn-ea"/>
            </a:endParaRPr>
          </a:p>
          <a:p>
            <a:pPr algn="l"/>
            <a:r>
              <a:rPr lang="zh-CN" altLang="en-US" sz="1000">
                <a:solidFill>
                  <a:schemeClr val="tx1"/>
                </a:solidFill>
                <a:sym typeface="+mn-ea"/>
              </a:rPr>
              <a:t>        OutputStream outputStream = new FileOutputStream("D:\\zhourui\\program\\java\\IDEA\\java_basic\\src\\com\\linkknown\\xml\\sax_write_users.xml");</a:t>
            </a:r>
            <a:endParaRPr lang="zh-CN" altLang="en-US" sz="1000">
              <a:solidFill>
                <a:schemeClr val="tx1"/>
              </a:solidFill>
              <a:sym typeface="+mn-ea"/>
            </a:endParaRPr>
          </a:p>
          <a:p>
            <a:pPr algn="l"/>
            <a:r>
              <a:rPr lang="zh-CN" altLang="en-US" sz="1000">
                <a:solidFill>
                  <a:schemeClr val="tx1"/>
                </a:solidFill>
                <a:sym typeface="+mn-ea"/>
              </a:rPr>
              <a:t>        // 创建一个Result 对象 并且将其与handler 对象关联起来</a:t>
            </a:r>
            <a:endParaRPr lang="zh-CN" altLang="en-US" sz="1000">
              <a:solidFill>
                <a:schemeClr val="tx1"/>
              </a:solidFill>
              <a:sym typeface="+mn-ea"/>
            </a:endParaRPr>
          </a:p>
          <a:p>
            <a:pPr algn="l"/>
            <a:r>
              <a:rPr lang="zh-CN" altLang="en-US" sz="1000">
                <a:solidFill>
                  <a:schemeClr val="tx1"/>
                </a:solidFill>
                <a:sym typeface="+mn-ea"/>
              </a:rPr>
              <a:t>        handler.setResult(new StreamResult(outputStream));</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 利用hanlder 对象对xml 进行编写</a:t>
            </a:r>
            <a:endParaRPr lang="zh-CN" altLang="en-US" sz="1000">
              <a:solidFill>
                <a:schemeClr val="tx1"/>
              </a:solidFill>
              <a:sym typeface="+mn-ea"/>
            </a:endParaRPr>
          </a:p>
          <a:p>
            <a:pPr algn="l"/>
            <a:r>
              <a:rPr lang="zh-CN" altLang="en-US" sz="1000">
                <a:solidFill>
                  <a:schemeClr val="tx1"/>
                </a:solidFill>
                <a:sym typeface="+mn-ea"/>
              </a:rPr>
              <a:t>        // 打开文档</a:t>
            </a:r>
            <a:endParaRPr lang="zh-CN" altLang="en-US" sz="1000">
              <a:solidFill>
                <a:schemeClr val="tx1"/>
              </a:solidFill>
              <a:sym typeface="+mn-ea"/>
            </a:endParaRPr>
          </a:p>
          <a:p>
            <a:pPr algn="l"/>
            <a:r>
              <a:rPr lang="zh-CN" altLang="en-US" sz="1000">
                <a:solidFill>
                  <a:schemeClr val="tx1"/>
                </a:solidFill>
                <a:sym typeface="+mn-ea"/>
              </a:rPr>
              <a:t>        handler.startDocument();</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handler.startElement("", "", "users", null);</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p:txBody>
      </p:sp>
      <p:sp>
        <p:nvSpPr>
          <p:cNvPr id="10" name="矩形 9"/>
          <p:cNvSpPr/>
          <p:nvPr/>
        </p:nvSpPr>
        <p:spPr>
          <a:xfrm>
            <a:off x="4378325" y="5246370"/>
            <a:ext cx="22688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sax </a:t>
            </a:r>
            <a:r>
              <a:rPr lang="zh-CN" altLang="en-US">
                <a:sym typeface="+mn-ea"/>
              </a:rPr>
              <a:t>方式写入 </a:t>
            </a:r>
            <a:r>
              <a:rPr lang="en-US" altLang="zh-CN">
                <a:sym typeface="+mn-ea"/>
              </a:rPr>
              <a:t>xml</a:t>
            </a:r>
            <a:endParaRPr lang="en-US" altLang="zh-CN"/>
          </a:p>
        </p:txBody>
      </p:sp>
      <p:sp>
        <p:nvSpPr>
          <p:cNvPr id="2" name="矩形 1"/>
          <p:cNvSpPr/>
          <p:nvPr/>
        </p:nvSpPr>
        <p:spPr>
          <a:xfrm>
            <a:off x="6737350" y="2331085"/>
            <a:ext cx="5252085" cy="4352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for (int i=0; i&lt;10;i++) {</a:t>
            </a:r>
            <a:endParaRPr lang="zh-CN" altLang="en-US" sz="1000">
              <a:solidFill>
                <a:schemeClr val="tx1"/>
              </a:solidFill>
              <a:sym typeface="+mn-ea"/>
            </a:endParaRPr>
          </a:p>
          <a:p>
            <a:pPr algn="l"/>
            <a:r>
              <a:rPr lang="zh-CN" altLang="en-US" sz="1000">
                <a:solidFill>
                  <a:schemeClr val="tx1"/>
                </a:solidFill>
                <a:sym typeface="+mn-ea"/>
              </a:rPr>
              <a:t>            String name = "admin";</a:t>
            </a:r>
            <a:endParaRPr lang="zh-CN" altLang="en-US" sz="1000">
              <a:solidFill>
                <a:schemeClr val="tx1"/>
              </a:solidFill>
              <a:sym typeface="+mn-ea"/>
            </a:endParaRPr>
          </a:p>
          <a:p>
            <a:pPr algn="l"/>
            <a:r>
              <a:rPr lang="zh-CN" altLang="en-US" sz="1000">
                <a:solidFill>
                  <a:schemeClr val="tx1"/>
                </a:solidFill>
                <a:sym typeface="+mn-ea"/>
              </a:rPr>
              <a:t>            String password = "123456";</a:t>
            </a:r>
            <a:endParaRPr lang="zh-CN" altLang="en-US" sz="1000">
              <a:solidFill>
                <a:schemeClr val="tx1"/>
              </a:solidFill>
              <a:sym typeface="+mn-ea"/>
            </a:endParaRPr>
          </a:p>
          <a:p>
            <a:pPr algn="l"/>
            <a:r>
              <a:rPr lang="zh-CN" altLang="en-US" sz="1000">
                <a:solidFill>
                  <a:schemeClr val="tx1"/>
                </a:solidFill>
                <a:sym typeface="+mn-ea"/>
              </a:rPr>
              <a:t>            String id = i + "";</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AttributesImpl attr = new AttributesImpl();</a:t>
            </a:r>
            <a:endParaRPr lang="zh-CN" altLang="en-US" sz="1000">
              <a:solidFill>
                <a:schemeClr val="tx1"/>
              </a:solidFill>
              <a:sym typeface="+mn-ea"/>
            </a:endParaRPr>
          </a:p>
          <a:p>
            <a:pPr algn="l"/>
            <a:r>
              <a:rPr lang="zh-CN" altLang="en-US" sz="1000">
                <a:solidFill>
                  <a:schemeClr val="tx1"/>
                </a:solidFill>
                <a:sym typeface="+mn-ea"/>
              </a:rPr>
              <a:t>            attr.addAttribute("", "", "id", "", id);</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handler.startElement("", "", "user", attr);</a:t>
            </a:r>
            <a:endParaRPr lang="zh-CN" altLang="en-US" sz="1000">
              <a:solidFill>
                <a:schemeClr val="tx1"/>
              </a:solidFill>
              <a:sym typeface="+mn-ea"/>
            </a:endParaRPr>
          </a:p>
          <a:p>
            <a:pPr algn="l"/>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handler.startElement("", "", "name", null);</a:t>
            </a:r>
            <a:endParaRPr lang="zh-CN" altLang="en-US" sz="1000">
              <a:solidFill>
                <a:schemeClr val="tx1"/>
              </a:solidFill>
              <a:sym typeface="+mn-ea"/>
            </a:endParaRPr>
          </a:p>
          <a:p>
            <a:pPr algn="l"/>
            <a:r>
              <a:rPr lang="zh-CN" altLang="en-US" sz="1000">
                <a:solidFill>
                  <a:schemeClr val="tx1"/>
                </a:solidFill>
                <a:sym typeface="+mn-ea"/>
              </a:rPr>
              <a:t>            handler.characters(name.toCharArray(), 0, name.toCharArray().length);</a:t>
            </a:r>
            <a:endParaRPr lang="zh-CN" altLang="en-US" sz="1000">
              <a:solidFill>
                <a:schemeClr val="tx1"/>
              </a:solidFill>
              <a:sym typeface="+mn-ea"/>
            </a:endParaRPr>
          </a:p>
          <a:p>
            <a:pPr algn="l"/>
            <a:r>
              <a:rPr lang="zh-CN" altLang="en-US" sz="1000">
                <a:solidFill>
                  <a:schemeClr val="tx1"/>
                </a:solidFill>
                <a:sym typeface="+mn-ea"/>
              </a:rPr>
              <a:t>            handler.endElement("", "", "name");</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handler.startElement("", "", "password", null);</a:t>
            </a:r>
            <a:endParaRPr lang="zh-CN" altLang="en-US" sz="1000">
              <a:solidFill>
                <a:schemeClr val="tx1"/>
              </a:solidFill>
              <a:sym typeface="+mn-ea"/>
            </a:endParaRPr>
          </a:p>
          <a:p>
            <a:pPr algn="l"/>
            <a:r>
              <a:rPr lang="zh-CN" altLang="en-US" sz="1000">
                <a:solidFill>
                  <a:schemeClr val="tx1"/>
                </a:solidFill>
                <a:sym typeface="+mn-ea"/>
              </a:rPr>
              <a:t>            handler.characters(password.toCharArray(), 0, password.toCharArray().length);</a:t>
            </a:r>
            <a:endParaRPr lang="zh-CN" altLang="en-US" sz="1000">
              <a:solidFill>
                <a:schemeClr val="tx1"/>
              </a:solidFill>
              <a:sym typeface="+mn-ea"/>
            </a:endParaRPr>
          </a:p>
          <a:p>
            <a:pPr algn="l"/>
            <a:r>
              <a:rPr lang="zh-CN" altLang="en-US" sz="1000">
                <a:solidFill>
                  <a:schemeClr val="tx1"/>
                </a:solidFill>
                <a:sym typeface="+mn-ea"/>
              </a:rPr>
              <a:t>            handler.endElement("", "", "password");</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handler.endElement("", "", "user");</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handler.endElement("", "", "users");</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a:p>
            <a:pPr algn="l"/>
            <a:r>
              <a:rPr lang="zh-CN" altLang="en-US" sz="1000">
                <a:solidFill>
                  <a:schemeClr val="tx1"/>
                </a:solidFill>
                <a:sym typeface="+mn-ea"/>
              </a:rPr>
              <a:t>        handler.endDocument();</a:t>
            </a:r>
            <a:endParaRPr lang="zh-CN" altLang="en-US" sz="1000">
              <a:solidFill>
                <a:schemeClr val="tx1"/>
              </a:solidFill>
              <a:sym typeface="+mn-ea"/>
            </a:endParaRPr>
          </a:p>
          <a:p>
            <a:pPr algn="l"/>
            <a:r>
              <a:rPr lang="zh-CN" altLang="en-US" sz="1000">
                <a:solidFill>
                  <a:schemeClr val="tx1"/>
                </a:solidFill>
                <a:sym typeface="+mn-ea"/>
              </a:rPr>
              <a:t>        outputStream.close();</a:t>
            </a:r>
            <a:endParaRPr lang="zh-CN" altLang="en-US" sz="1000">
              <a:solidFill>
                <a:schemeClr val="tx1"/>
              </a:solidFill>
              <a:sym typeface="+mn-ea"/>
            </a:endParaRPr>
          </a:p>
          <a:p>
            <a:pPr algn="l"/>
            <a:r>
              <a:rPr lang="zh-CN" altLang="en-US" sz="1000">
                <a:solidFill>
                  <a:schemeClr val="tx1"/>
                </a:solidFill>
                <a:sym typeface="+mn-ea"/>
              </a:rPr>
              <a:t>    }</a:t>
            </a:r>
            <a:endParaRPr lang="zh-CN" altLang="en-US" sz="1000">
              <a:solidFill>
                <a:schemeClr val="tx1"/>
              </a:solidFill>
              <a:sym typeface="+mn-ea"/>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a:latin typeface="+mj-ea"/>
                <a:ea typeface="+mj-ea"/>
                <a:cs typeface="+mj-ea"/>
                <a:sym typeface="+mn-ea"/>
              </a:rPr>
              <a:t>XPATH </a:t>
            </a:r>
            <a:r>
              <a:rPr lang="zh-CN" altLang="en-US" sz="3200">
                <a:latin typeface="+mj-ea"/>
                <a:ea typeface="+mj-ea"/>
                <a:cs typeface="+mj-ea"/>
                <a:sym typeface="+mn-ea"/>
              </a:rPr>
              <a:t>表达式</a:t>
            </a:r>
            <a:endParaRPr lang="zh-CN" altLang="en-US" sz="3200" b="1">
              <a:latin typeface="+mj-ea"/>
              <a:ea typeface="+mj-ea"/>
              <a:cs typeface="+mj-ea"/>
              <a:sym typeface="+mn-ea"/>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99085" y="867410"/>
            <a:ext cx="11593830" cy="2799715"/>
          </a:xfrm>
          <a:prstGeom prst="rect">
            <a:avLst/>
          </a:prstGeom>
          <a:noFill/>
        </p:spPr>
        <p:txBody>
          <a:bodyPr wrap="square" rtlCol="0">
            <a:spAutoFit/>
          </a:bodyPr>
          <a:p>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路径表达式</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是一门在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文档中查找信息的语言</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可用来在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文档中对元素和属性进行遍历。由于我们单纯使用</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dom</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定位节点时，大部分时间需要一层一层的处理，如果有了</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，我们定位我们的节点将变得很轻松。他可以根据路径，属性，甚至是条件进行节点的检索。</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使用路径表达式在 XML 文档中进行导航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包含一个标准函数库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是 XSLT 中的主要元素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是一个 W3C 标准</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jaxen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依赖获取地址：https://mvnrepository.com/artifact/jaxen/jaxen</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4" name="文本框 23"/>
          <p:cNvSpPr txBox="1"/>
          <p:nvPr/>
        </p:nvSpPr>
        <p:spPr>
          <a:xfrm>
            <a:off x="3366135" y="1605280"/>
            <a:ext cx="3926205" cy="368300"/>
          </a:xfrm>
          <a:prstGeom prst="rect">
            <a:avLst/>
          </a:prstGeom>
          <a:noFill/>
        </p:spPr>
        <p:txBody>
          <a:bodyPr wrap="square" rtlCol="0">
            <a:spAutoFit/>
          </a:bodyPr>
          <a:p>
            <a:pPr algn="l"/>
            <a:r>
              <a:rPr lang="en-US" altLang="zh-CN">
                <a:latin typeface="+mj-ea"/>
                <a:ea typeface="+mj-ea"/>
                <a:cs typeface="+mj-ea"/>
                <a:sym typeface="+mn-ea"/>
              </a:rPr>
              <a:t>1</a:t>
            </a:r>
            <a:r>
              <a:rPr lang="zh-CN" altLang="en-US">
                <a:latin typeface="+mj-ea"/>
                <a:ea typeface="+mj-ea"/>
                <a:cs typeface="+mj-ea"/>
                <a:sym typeface="+mn-ea"/>
              </a:rPr>
              <a:t>、</a:t>
            </a:r>
            <a:r>
              <a:rPr lang="en-US" altLang="zh-CN">
                <a:latin typeface="+mj-ea"/>
                <a:ea typeface="+mj-ea"/>
                <a:cs typeface="+mj-ea"/>
                <a:sym typeface="+mn-ea"/>
              </a:rPr>
              <a:t>XML </a:t>
            </a:r>
            <a:r>
              <a:rPr lang="zh-CN" altLang="en-US">
                <a:latin typeface="+mj-ea"/>
                <a:ea typeface="+mj-ea"/>
                <a:cs typeface="+mj-ea"/>
                <a:sym typeface="+mn-ea"/>
              </a:rPr>
              <a:t>简介</a:t>
            </a:r>
            <a:endParaRPr lang="zh-CN" altLang="en-US">
              <a:latin typeface="+mj-ea"/>
              <a:ea typeface="+mj-ea"/>
              <a:cs typeface="+mj-ea"/>
              <a:sym typeface="+mn-ea"/>
            </a:endParaRPr>
          </a:p>
        </p:txBody>
      </p:sp>
      <p:sp>
        <p:nvSpPr>
          <p:cNvPr id="5" name="文本框 4"/>
          <p:cNvSpPr txBox="1"/>
          <p:nvPr/>
        </p:nvSpPr>
        <p:spPr>
          <a:xfrm>
            <a:off x="3366135" y="2152015"/>
            <a:ext cx="3926205" cy="368300"/>
          </a:xfrm>
          <a:prstGeom prst="rect">
            <a:avLst/>
          </a:prstGeom>
          <a:noFill/>
        </p:spPr>
        <p:txBody>
          <a:bodyPr wrap="square" rtlCol="0">
            <a:spAutoFit/>
          </a:bodyPr>
          <a:p>
            <a:pPr algn="l"/>
            <a:r>
              <a:rPr lang="en-US">
                <a:latin typeface="+mj-ea"/>
                <a:ea typeface="+mj-ea"/>
                <a:cs typeface="+mj-ea"/>
                <a:sym typeface="+mn-ea"/>
              </a:rPr>
              <a:t>2</a:t>
            </a:r>
            <a:r>
              <a:rPr lang="zh-CN" altLang="en-US">
                <a:latin typeface="+mj-ea"/>
                <a:ea typeface="+mj-ea"/>
                <a:cs typeface="+mj-ea"/>
                <a:sym typeface="+mn-ea"/>
              </a:rPr>
              <a:t>、</a:t>
            </a:r>
            <a:r>
              <a:rPr lang="en-US">
                <a:latin typeface="+mj-ea"/>
                <a:ea typeface="+mj-ea"/>
                <a:cs typeface="+mj-ea"/>
                <a:sym typeface="+mn-ea"/>
              </a:rPr>
              <a:t>CDATA </a:t>
            </a:r>
            <a:r>
              <a:rPr lang="zh-CN" altLang="en-US">
                <a:latin typeface="+mj-ea"/>
                <a:ea typeface="+mj-ea"/>
                <a:cs typeface="+mj-ea"/>
                <a:sym typeface="+mn-ea"/>
              </a:rPr>
              <a:t>段</a:t>
            </a:r>
            <a:endParaRPr lang="zh-CN" altLang="en-US">
              <a:sym typeface="+mn-ea"/>
            </a:endParaRPr>
          </a:p>
        </p:txBody>
      </p:sp>
      <p:sp>
        <p:nvSpPr>
          <p:cNvPr id="8" name="文本框 7"/>
          <p:cNvSpPr txBox="1"/>
          <p:nvPr/>
        </p:nvSpPr>
        <p:spPr>
          <a:xfrm>
            <a:off x="3366135" y="2707640"/>
            <a:ext cx="3926205" cy="368300"/>
          </a:xfrm>
          <a:prstGeom prst="rect">
            <a:avLst/>
          </a:prstGeom>
          <a:noFill/>
        </p:spPr>
        <p:txBody>
          <a:bodyPr wrap="square" rtlCol="0">
            <a:spAutoFit/>
          </a:bodyPr>
          <a:p>
            <a:pPr algn="l"/>
            <a:r>
              <a:rPr lang="en-US">
                <a:latin typeface="+mj-ea"/>
                <a:ea typeface="+mj-ea"/>
                <a:cs typeface="+mj-ea"/>
                <a:sym typeface="+mn-ea"/>
              </a:rPr>
              <a:t>3</a:t>
            </a:r>
            <a:r>
              <a:rPr lang="zh-CN" altLang="en-US">
                <a:latin typeface="+mj-ea"/>
                <a:ea typeface="+mj-ea"/>
                <a:cs typeface="+mj-ea"/>
                <a:sym typeface="+mn-ea"/>
              </a:rPr>
              <a:t>、</a:t>
            </a:r>
            <a:r>
              <a:rPr lang="en-US">
                <a:latin typeface="+mj-ea"/>
                <a:ea typeface="+mj-ea"/>
                <a:cs typeface="+mj-ea"/>
                <a:sym typeface="+mn-ea"/>
              </a:rPr>
              <a:t>dom4j</a:t>
            </a:r>
            <a:endParaRPr lang="en-US">
              <a:sym typeface="+mn-ea"/>
            </a:endParaRPr>
          </a:p>
        </p:txBody>
      </p:sp>
      <p:sp>
        <p:nvSpPr>
          <p:cNvPr id="3" name="文本框 2"/>
          <p:cNvSpPr txBox="1"/>
          <p:nvPr/>
        </p:nvSpPr>
        <p:spPr>
          <a:xfrm>
            <a:off x="3366135" y="3290570"/>
            <a:ext cx="3926205" cy="368300"/>
          </a:xfrm>
          <a:prstGeom prst="rect">
            <a:avLst/>
          </a:prstGeom>
          <a:noFill/>
        </p:spPr>
        <p:txBody>
          <a:bodyPr wrap="square" rtlCol="0">
            <a:spAutoFit/>
          </a:bodyPr>
          <a:p>
            <a:pPr algn="l"/>
            <a:r>
              <a:rPr lang="en-US">
                <a:latin typeface="+mj-ea"/>
                <a:ea typeface="+mj-ea"/>
                <a:cs typeface="+mj-ea"/>
                <a:sym typeface="+mn-ea"/>
              </a:rPr>
              <a:t>4</a:t>
            </a:r>
            <a:r>
              <a:rPr lang="zh-CN" altLang="en-US">
                <a:latin typeface="+mj-ea"/>
                <a:ea typeface="+mj-ea"/>
                <a:cs typeface="+mj-ea"/>
                <a:sym typeface="+mn-ea"/>
              </a:rPr>
              <a:t>、</a:t>
            </a:r>
            <a:r>
              <a:rPr lang="en-US">
                <a:latin typeface="+mj-ea"/>
                <a:ea typeface="+mj-ea"/>
                <a:cs typeface="+mj-ea"/>
                <a:sym typeface="+mn-ea"/>
              </a:rPr>
              <a:t>dom4j-dom</a:t>
            </a:r>
            <a:endParaRPr lang="en-US">
              <a:latin typeface="+mj-ea"/>
              <a:ea typeface="+mj-ea"/>
              <a:cs typeface="+mj-ea"/>
              <a:sym typeface="+mn-ea"/>
            </a:endParaRPr>
          </a:p>
        </p:txBody>
      </p:sp>
      <p:sp>
        <p:nvSpPr>
          <p:cNvPr id="7" name="文本框 6"/>
          <p:cNvSpPr txBox="1"/>
          <p:nvPr/>
        </p:nvSpPr>
        <p:spPr>
          <a:xfrm>
            <a:off x="3366135" y="3817620"/>
            <a:ext cx="3926205" cy="368300"/>
          </a:xfrm>
          <a:prstGeom prst="rect">
            <a:avLst/>
          </a:prstGeom>
          <a:noFill/>
        </p:spPr>
        <p:txBody>
          <a:bodyPr wrap="square" rtlCol="0">
            <a:spAutoFit/>
          </a:bodyPr>
          <a:p>
            <a:pPr algn="l"/>
            <a:r>
              <a:rPr lang="en-US">
                <a:latin typeface="+mj-ea"/>
                <a:ea typeface="+mj-ea"/>
                <a:cs typeface="+mj-ea"/>
                <a:sym typeface="+mn-ea"/>
              </a:rPr>
              <a:t>5</a:t>
            </a:r>
            <a:r>
              <a:rPr lang="zh-CN" altLang="en-US">
                <a:latin typeface="+mj-ea"/>
                <a:ea typeface="+mj-ea"/>
                <a:cs typeface="+mj-ea"/>
                <a:sym typeface="+mn-ea"/>
              </a:rPr>
              <a:t>、</a:t>
            </a:r>
            <a:r>
              <a:rPr lang="en-US">
                <a:latin typeface="+mj-ea"/>
                <a:ea typeface="+mj-ea"/>
                <a:cs typeface="+mj-ea"/>
                <a:sym typeface="+mn-ea"/>
              </a:rPr>
              <a:t>dom4j-sax</a:t>
            </a:r>
            <a:endParaRPr lang="en-US">
              <a:sym typeface="+mn-ea"/>
            </a:endParaRPr>
          </a:p>
        </p:txBody>
      </p:sp>
      <p:sp>
        <p:nvSpPr>
          <p:cNvPr id="9" name="文本框 8"/>
          <p:cNvSpPr txBox="1"/>
          <p:nvPr/>
        </p:nvSpPr>
        <p:spPr>
          <a:xfrm>
            <a:off x="3366135" y="4418330"/>
            <a:ext cx="3926205" cy="368300"/>
          </a:xfrm>
          <a:prstGeom prst="rect">
            <a:avLst/>
          </a:prstGeom>
          <a:noFill/>
        </p:spPr>
        <p:txBody>
          <a:bodyPr wrap="square" rtlCol="0">
            <a:spAutoFit/>
          </a:bodyPr>
          <a:p>
            <a:pPr algn="l"/>
            <a:r>
              <a:rPr lang="en-US">
                <a:latin typeface="+mj-ea"/>
                <a:ea typeface="+mj-ea"/>
                <a:cs typeface="+mj-ea"/>
                <a:sym typeface="+mn-ea"/>
              </a:rPr>
              <a:t>6</a:t>
            </a:r>
            <a:r>
              <a:rPr lang="zh-CN" altLang="en-US">
                <a:latin typeface="+mj-ea"/>
                <a:ea typeface="+mj-ea"/>
                <a:cs typeface="+mj-ea"/>
                <a:sym typeface="+mn-ea"/>
              </a:rPr>
              <a:t>、</a:t>
            </a:r>
            <a:r>
              <a:rPr lang="en-US">
                <a:latin typeface="+mj-ea"/>
                <a:ea typeface="+mj-ea"/>
                <a:cs typeface="+mj-ea"/>
                <a:sym typeface="+mn-ea"/>
              </a:rPr>
              <a:t>XPATH </a:t>
            </a:r>
            <a:r>
              <a:rPr lang="zh-CN" altLang="en-US">
                <a:latin typeface="+mj-ea"/>
                <a:ea typeface="+mj-ea"/>
                <a:cs typeface="+mj-ea"/>
                <a:sym typeface="+mn-ea"/>
              </a:rPr>
              <a:t>表达式</a:t>
            </a:r>
            <a:endParaRPr lang="zh-CN" altLang="en-US">
              <a:latin typeface="+mj-ea"/>
              <a:ea typeface="+mj-ea"/>
              <a:cs typeface="+mj-ea"/>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349250" y="842010"/>
            <a:ext cx="3970020" cy="2933700"/>
          </a:xfrm>
          <a:prstGeom prst="rect">
            <a:avLst/>
          </a:prstGeom>
        </p:spPr>
      </p:pic>
      <p:pic>
        <p:nvPicPr>
          <p:cNvPr id="5" name="图片 4"/>
          <p:cNvPicPr>
            <a:picLocks noChangeAspect="1"/>
          </p:cNvPicPr>
          <p:nvPr/>
        </p:nvPicPr>
        <p:blipFill>
          <a:blip r:embed="rId3"/>
          <a:stretch>
            <a:fillRect/>
          </a:stretch>
        </p:blipFill>
        <p:spPr>
          <a:xfrm>
            <a:off x="4498340" y="441960"/>
            <a:ext cx="6073140" cy="2567940"/>
          </a:xfrm>
          <a:prstGeom prst="rect">
            <a:avLst/>
          </a:prstGeom>
        </p:spPr>
      </p:pic>
      <p:pic>
        <p:nvPicPr>
          <p:cNvPr id="6" name="图片 5"/>
          <p:cNvPicPr>
            <a:picLocks noChangeAspect="1"/>
          </p:cNvPicPr>
          <p:nvPr/>
        </p:nvPicPr>
        <p:blipFill>
          <a:blip r:embed="rId4"/>
          <a:stretch>
            <a:fillRect/>
          </a:stretch>
        </p:blipFill>
        <p:spPr>
          <a:xfrm>
            <a:off x="4498340" y="3068320"/>
            <a:ext cx="7658100" cy="3124200"/>
          </a:xfrm>
          <a:prstGeom prst="rect">
            <a:avLst/>
          </a:prstGeom>
        </p:spPr>
      </p:pic>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349250" y="842010"/>
            <a:ext cx="3970020" cy="2933700"/>
          </a:xfrm>
          <a:prstGeom prst="rect">
            <a:avLst/>
          </a:prstGeom>
        </p:spPr>
      </p:pic>
      <p:pic>
        <p:nvPicPr>
          <p:cNvPr id="2" name="图片 1"/>
          <p:cNvPicPr>
            <a:picLocks noChangeAspect="1"/>
          </p:cNvPicPr>
          <p:nvPr/>
        </p:nvPicPr>
        <p:blipFill>
          <a:blip r:embed="rId3"/>
          <a:stretch>
            <a:fillRect/>
          </a:stretch>
        </p:blipFill>
        <p:spPr>
          <a:xfrm>
            <a:off x="4491990" y="125730"/>
            <a:ext cx="7635240" cy="3649980"/>
          </a:xfrm>
          <a:prstGeom prst="rect">
            <a:avLst/>
          </a:prstGeom>
        </p:spPr>
      </p:pic>
      <p:pic>
        <p:nvPicPr>
          <p:cNvPr id="3" name="图片 2"/>
          <p:cNvPicPr>
            <a:picLocks noChangeAspect="1"/>
          </p:cNvPicPr>
          <p:nvPr/>
        </p:nvPicPr>
        <p:blipFill>
          <a:blip r:embed="rId4"/>
          <a:stretch>
            <a:fillRect/>
          </a:stretch>
        </p:blipFill>
        <p:spPr>
          <a:xfrm>
            <a:off x="349250" y="3775710"/>
            <a:ext cx="3878580" cy="1516380"/>
          </a:xfrm>
          <a:prstGeom prst="rect">
            <a:avLst/>
          </a:prstGeom>
        </p:spPr>
      </p:pic>
      <p:pic>
        <p:nvPicPr>
          <p:cNvPr id="7" name="图片 6"/>
          <p:cNvPicPr>
            <a:picLocks noChangeAspect="1"/>
          </p:cNvPicPr>
          <p:nvPr/>
        </p:nvPicPr>
        <p:blipFill>
          <a:blip r:embed="rId5"/>
          <a:stretch>
            <a:fillRect/>
          </a:stretch>
        </p:blipFill>
        <p:spPr>
          <a:xfrm>
            <a:off x="349250" y="5300980"/>
            <a:ext cx="4564380" cy="1501140"/>
          </a:xfrm>
          <a:prstGeom prst="rect">
            <a:avLst/>
          </a:prstGeom>
        </p:spPr>
      </p:pic>
      <p:pic>
        <p:nvPicPr>
          <p:cNvPr id="8" name="图片 7"/>
          <p:cNvPicPr>
            <a:picLocks noChangeAspect="1"/>
          </p:cNvPicPr>
          <p:nvPr/>
        </p:nvPicPr>
        <p:blipFill>
          <a:blip r:embed="rId6"/>
          <a:stretch>
            <a:fillRect/>
          </a:stretch>
        </p:blipFill>
        <p:spPr>
          <a:xfrm>
            <a:off x="4491990" y="3914140"/>
            <a:ext cx="7520940" cy="1706880"/>
          </a:xfrm>
          <a:prstGeom prst="rect">
            <a:avLst/>
          </a:prstGeom>
        </p:spPr>
      </p:pic>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143510" y="355600"/>
            <a:ext cx="7894955" cy="21228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testXPath() throws DocumentException {</a:t>
            </a:r>
            <a:endParaRPr lang="zh-CN" altLang="en-US" sz="1200">
              <a:solidFill>
                <a:schemeClr val="tx1"/>
              </a:solidFill>
              <a:sym typeface="+mn-ea"/>
            </a:endParaRPr>
          </a:p>
          <a:p>
            <a:pPr algn="l"/>
            <a:r>
              <a:rPr lang="zh-CN" altLang="en-US" sz="1200">
                <a:solidFill>
                  <a:schemeClr val="tx1"/>
                </a:solidFill>
                <a:sym typeface="+mn-ea"/>
              </a:rPr>
              <a:t>        SAXReader saxReader = new SAXReader();</a:t>
            </a:r>
            <a:endParaRPr lang="zh-CN" altLang="en-US" sz="1200">
              <a:solidFill>
                <a:schemeClr val="tx1"/>
              </a:solidFill>
              <a:sym typeface="+mn-ea"/>
            </a:endParaRPr>
          </a:p>
          <a:p>
            <a:pPr algn="l"/>
            <a:r>
              <a:rPr lang="zh-CN" altLang="en-US" sz="1200">
                <a:solidFill>
                  <a:schemeClr val="tx1"/>
                </a:solidFill>
                <a:sym typeface="+mn-ea"/>
              </a:rPr>
              <a:t>        Document document = saxReader</a:t>
            </a:r>
            <a:endParaRPr lang="zh-CN" altLang="en-US" sz="1200">
              <a:solidFill>
                <a:schemeClr val="tx1"/>
              </a:solidFill>
              <a:sym typeface="+mn-ea"/>
            </a:endParaRPr>
          </a:p>
          <a:p>
            <a:pPr algn="l"/>
            <a:r>
              <a:rPr lang="zh-CN" altLang="en-US" sz="1200">
                <a:solidFill>
                  <a:schemeClr val="tx1"/>
                </a:solidFill>
                <a:sym typeface="+mn-ea"/>
              </a:rPr>
              <a:t>                .read(XMLTest.class.getClassLoader().getResourceAsStream("com/linkknown/xml/sax_users.xml"));</a:t>
            </a:r>
            <a:endParaRPr lang="zh-CN" altLang="en-US" sz="1200">
              <a:solidFill>
                <a:schemeClr val="tx1"/>
              </a:solidFill>
              <a:sym typeface="+mn-ea"/>
            </a:endParaRPr>
          </a:p>
          <a:p>
            <a:pPr algn="l"/>
            <a:r>
              <a:rPr lang="zh-CN" altLang="en-US" sz="1200">
                <a:solidFill>
                  <a:schemeClr val="tx1"/>
                </a:solidFill>
                <a:sym typeface="+mn-ea"/>
              </a:rPr>
              <a:t>        // 根路径下的 users/user</a:t>
            </a:r>
            <a:endParaRPr lang="zh-CN" altLang="en-US" sz="1200">
              <a:solidFill>
                <a:schemeClr val="tx1"/>
              </a:solidFill>
              <a:sym typeface="+mn-ea"/>
            </a:endParaRPr>
          </a:p>
          <a:p>
            <a:pPr algn="l"/>
            <a:r>
              <a:rPr lang="zh-CN" altLang="en-US" sz="1200">
                <a:solidFill>
                  <a:schemeClr val="tx1"/>
                </a:solidFill>
                <a:sym typeface="+mn-ea"/>
              </a:rPr>
              <a:t>        String xpath =</a:t>
            </a:r>
            <a:r>
              <a:rPr lang="zh-CN" altLang="en-US" sz="1200" b="1">
                <a:solidFill>
                  <a:srgbClr val="FF0000"/>
                </a:solidFill>
                <a:sym typeface="+mn-ea"/>
              </a:rPr>
              <a:t> "/users/user";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Element element = (Element) document.selectSingleNode(xpath);</a:t>
            </a:r>
            <a:endParaRPr lang="zh-CN" altLang="en-US" sz="1200">
              <a:solidFill>
                <a:schemeClr val="tx1"/>
              </a:solidFill>
              <a:sym typeface="+mn-ea"/>
            </a:endParaRPr>
          </a:p>
          <a:p>
            <a:pPr algn="l"/>
            <a:r>
              <a:rPr lang="zh-CN" altLang="en-US" sz="1200">
                <a:solidFill>
                  <a:schemeClr val="tx1"/>
                </a:solidFill>
                <a:sym typeface="+mn-ea"/>
              </a:rPr>
              <a:t>        System.out.println(element.asXML());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10" name="矩形 9"/>
          <p:cNvSpPr/>
          <p:nvPr/>
        </p:nvSpPr>
        <p:spPr>
          <a:xfrm>
            <a:off x="143510" y="5082540"/>
            <a:ext cx="254127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xpath </a:t>
            </a:r>
            <a:r>
              <a:rPr lang="zh-CN" altLang="en-US">
                <a:sym typeface="+mn-ea"/>
              </a:rPr>
              <a:t>表达式查找 </a:t>
            </a:r>
            <a:r>
              <a:rPr lang="en-US" altLang="zh-CN">
                <a:sym typeface="+mn-ea"/>
              </a:rPr>
              <a:t>xml</a:t>
            </a:r>
            <a:endParaRPr lang="en-US" altLang="zh-CN">
              <a:sym typeface="+mn-ea"/>
            </a:endParaRPr>
          </a:p>
        </p:txBody>
      </p:sp>
      <p:sp>
        <p:nvSpPr>
          <p:cNvPr id="2" name="矩形 1"/>
          <p:cNvSpPr/>
          <p:nvPr/>
        </p:nvSpPr>
        <p:spPr>
          <a:xfrm>
            <a:off x="143510" y="2614930"/>
            <a:ext cx="7895590" cy="23596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testXPath2() throws DocumentException {</a:t>
            </a:r>
            <a:endParaRPr lang="zh-CN" altLang="en-US" sz="1200">
              <a:solidFill>
                <a:schemeClr val="tx1"/>
              </a:solidFill>
              <a:sym typeface="+mn-ea"/>
            </a:endParaRPr>
          </a:p>
          <a:p>
            <a:pPr algn="l"/>
            <a:r>
              <a:rPr lang="zh-CN" altLang="en-US" sz="1200">
                <a:solidFill>
                  <a:schemeClr val="tx1"/>
                </a:solidFill>
                <a:sym typeface="+mn-ea"/>
              </a:rPr>
              <a:t>        SAXReader saxReader = new SAXReader();</a:t>
            </a:r>
            <a:endParaRPr lang="zh-CN" altLang="en-US" sz="1200">
              <a:solidFill>
                <a:schemeClr val="tx1"/>
              </a:solidFill>
              <a:sym typeface="+mn-ea"/>
            </a:endParaRPr>
          </a:p>
          <a:p>
            <a:pPr algn="l"/>
            <a:r>
              <a:rPr lang="zh-CN" altLang="en-US" sz="1200">
                <a:solidFill>
                  <a:schemeClr val="tx1"/>
                </a:solidFill>
                <a:sym typeface="+mn-ea"/>
              </a:rPr>
              <a:t>        Document document = saxReader</a:t>
            </a:r>
            <a:endParaRPr lang="zh-CN" altLang="en-US" sz="1200">
              <a:solidFill>
                <a:schemeClr val="tx1"/>
              </a:solidFill>
              <a:sym typeface="+mn-ea"/>
            </a:endParaRPr>
          </a:p>
          <a:p>
            <a:pPr algn="l"/>
            <a:r>
              <a:rPr lang="zh-CN" altLang="en-US" sz="1200">
                <a:solidFill>
                  <a:schemeClr val="tx1"/>
                </a:solidFill>
                <a:sym typeface="+mn-ea"/>
              </a:rPr>
              <a:t>                .read(XMLTest.class.getClassLoader().getResourceAsStream("com/linkknown/xml/sax_users.xml"));</a:t>
            </a:r>
            <a:endParaRPr lang="zh-CN" altLang="en-US" sz="1200">
              <a:solidFill>
                <a:schemeClr val="tx1"/>
              </a:solidFill>
              <a:sym typeface="+mn-ea"/>
            </a:endParaRPr>
          </a:p>
          <a:p>
            <a:pPr algn="l"/>
            <a:r>
              <a:rPr lang="zh-CN" altLang="en-US" sz="1200">
                <a:solidFill>
                  <a:schemeClr val="tx1"/>
                </a:solidFill>
                <a:sym typeface="+mn-ea"/>
              </a:rPr>
              <a:t>        // 任意路径下任意属性 = 9995 的 user 元素</a:t>
            </a:r>
            <a:endParaRPr lang="zh-CN" altLang="en-US" sz="1200">
              <a:solidFill>
                <a:schemeClr val="tx1"/>
              </a:solidFill>
              <a:sym typeface="+mn-ea"/>
            </a:endParaRPr>
          </a:p>
          <a:p>
            <a:pPr algn="l"/>
            <a:r>
              <a:rPr lang="zh-CN" altLang="en-US" sz="1200">
                <a:solidFill>
                  <a:schemeClr val="tx1"/>
                </a:solidFill>
                <a:sym typeface="+mn-ea"/>
              </a:rPr>
              <a:t>        String xpath = "//user[@*='9995']";</a:t>
            </a:r>
            <a:endParaRPr lang="zh-CN" altLang="en-US" sz="1200">
              <a:solidFill>
                <a:schemeClr val="tx1"/>
              </a:solidFill>
              <a:sym typeface="+mn-ea"/>
            </a:endParaRPr>
          </a:p>
          <a:p>
            <a:pPr algn="l"/>
            <a:r>
              <a:rPr lang="zh-CN" altLang="en-US" sz="1200">
                <a:solidFill>
                  <a:schemeClr val="tx1"/>
                </a:solidFill>
                <a:sym typeface="+mn-ea"/>
              </a:rPr>
              <a:t>        // String xpath =</a:t>
            </a:r>
            <a:r>
              <a:rPr lang="zh-CN" altLang="en-US" sz="1200" b="1">
                <a:solidFill>
                  <a:srgbClr val="FF0000"/>
                </a:solidFill>
                <a:sym typeface="+mn-ea"/>
              </a:rPr>
              <a:t> "//user[@index='9995']";</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Element element = (Element) document.selectSingleNode(xpath);</a:t>
            </a:r>
            <a:endParaRPr lang="zh-CN" altLang="en-US" sz="1200">
              <a:solidFill>
                <a:schemeClr val="tx1"/>
              </a:solidFill>
              <a:sym typeface="+mn-ea"/>
            </a:endParaRPr>
          </a:p>
          <a:p>
            <a:pPr algn="l"/>
            <a:r>
              <a:rPr lang="zh-CN" altLang="en-US" sz="1200">
                <a:solidFill>
                  <a:schemeClr val="tx1"/>
                </a:solidFill>
                <a:sym typeface="+mn-ea"/>
              </a:rPr>
              <a:t>        System.out.println(element.asXML());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908675" y="2915920"/>
            <a:ext cx="6156325" cy="38157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testXPath3() throws DocumentException {</a:t>
            </a:r>
            <a:endParaRPr lang="zh-CN" altLang="en-US" sz="1200">
              <a:solidFill>
                <a:schemeClr val="tx1"/>
              </a:solidFill>
              <a:sym typeface="+mn-ea"/>
            </a:endParaRPr>
          </a:p>
          <a:p>
            <a:pPr algn="l"/>
            <a:r>
              <a:rPr lang="zh-CN" altLang="en-US" sz="1200">
                <a:solidFill>
                  <a:schemeClr val="tx1"/>
                </a:solidFill>
                <a:sym typeface="+mn-ea"/>
              </a:rPr>
              <a:t>        SAXReader saxReader = new SAXReader();</a:t>
            </a:r>
            <a:endParaRPr lang="zh-CN" altLang="en-US" sz="1200">
              <a:solidFill>
                <a:schemeClr val="tx1"/>
              </a:solidFill>
              <a:sym typeface="+mn-ea"/>
            </a:endParaRPr>
          </a:p>
          <a:p>
            <a:pPr algn="l"/>
            <a:r>
              <a:rPr lang="zh-CN" altLang="en-US" sz="1200">
                <a:solidFill>
                  <a:schemeClr val="tx1"/>
                </a:solidFill>
                <a:sym typeface="+mn-ea"/>
              </a:rPr>
              <a:t>        Document document = saxReader</a:t>
            </a:r>
            <a:endParaRPr lang="zh-CN" altLang="en-US" sz="1200">
              <a:solidFill>
                <a:schemeClr val="tx1"/>
              </a:solidFill>
              <a:sym typeface="+mn-ea"/>
            </a:endParaRPr>
          </a:p>
          <a:p>
            <a:pPr algn="l"/>
            <a:r>
              <a:rPr lang="zh-CN" altLang="en-US" sz="1200">
                <a:solidFill>
                  <a:schemeClr val="tx1"/>
                </a:solidFill>
                <a:sym typeface="+mn-ea"/>
              </a:rPr>
              <a:t>                .read(XMLTest.class.getClassLoader().getResourceAsStream("com/linkknown/xml/sax_users.xml"));</a:t>
            </a:r>
            <a:endParaRPr lang="zh-CN" altLang="en-US" sz="1200">
              <a:solidFill>
                <a:schemeClr val="tx1"/>
              </a:solidFill>
              <a:sym typeface="+mn-ea"/>
            </a:endParaRPr>
          </a:p>
          <a:p>
            <a:pPr algn="l"/>
            <a:r>
              <a:rPr lang="zh-CN" altLang="en-US" sz="1200">
                <a:solidFill>
                  <a:schemeClr val="tx1"/>
                </a:solidFill>
                <a:sym typeface="+mn-ea"/>
              </a:rPr>
              <a:t>        // 任意路径下最后一个 user</a:t>
            </a:r>
            <a:endParaRPr lang="zh-CN" altLang="en-US" sz="1200">
              <a:solidFill>
                <a:schemeClr val="tx1"/>
              </a:solidFill>
              <a:sym typeface="+mn-ea"/>
            </a:endParaRPr>
          </a:p>
          <a:p>
            <a:pPr algn="l"/>
            <a:r>
              <a:rPr lang="zh-CN" altLang="en-US" sz="1200">
                <a:solidFill>
                  <a:schemeClr val="tx1"/>
                </a:solidFill>
                <a:sym typeface="+mn-ea"/>
              </a:rPr>
              <a:t>        String </a:t>
            </a:r>
            <a:r>
              <a:rPr lang="zh-CN" altLang="en-US" sz="1200" b="1">
                <a:solidFill>
                  <a:srgbClr val="FF0000"/>
                </a:solidFill>
                <a:sym typeface="+mn-ea"/>
              </a:rPr>
              <a:t>xpath = "//user[last()]";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Element element = (Element) document.selectSingleNode(xpath);</a:t>
            </a:r>
            <a:endParaRPr lang="zh-CN" altLang="en-US" sz="1200">
              <a:solidFill>
                <a:schemeClr val="tx1"/>
              </a:solidFill>
              <a:sym typeface="+mn-ea"/>
            </a:endParaRPr>
          </a:p>
          <a:p>
            <a:pPr algn="l"/>
            <a:r>
              <a:rPr lang="zh-CN" altLang="en-US" sz="1200">
                <a:solidFill>
                  <a:schemeClr val="tx1"/>
                </a:solidFill>
                <a:sym typeface="+mn-ea"/>
              </a:rPr>
              <a:t>        System.out.println(element.asXML());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String xpath =</a:t>
            </a:r>
            <a:r>
              <a:rPr lang="zh-CN" altLang="en-US" sz="1200" b="1">
                <a:solidFill>
                  <a:srgbClr val="FF0000"/>
                </a:solidFill>
                <a:sym typeface="+mn-ea"/>
              </a:rPr>
              <a:t> "/users/user[@*&gt;9990]";</a:t>
            </a:r>
            <a:endParaRPr lang="zh-CN" altLang="en-US" sz="1200">
              <a:solidFill>
                <a:schemeClr val="tx1"/>
              </a:solidFill>
              <a:sym typeface="+mn-ea"/>
            </a:endParaRPr>
          </a:p>
          <a:p>
            <a:pPr algn="l"/>
            <a:r>
              <a:rPr lang="zh-CN" altLang="en-US" sz="1200">
                <a:solidFill>
                  <a:schemeClr val="tx1"/>
                </a:solidFill>
                <a:sym typeface="+mn-ea"/>
              </a:rPr>
              <a:t>//        List nodes = document.selectNodes(xpath);</a:t>
            </a:r>
            <a:endParaRPr lang="zh-CN" altLang="en-US" sz="1200">
              <a:solidFill>
                <a:schemeClr val="tx1"/>
              </a:solidFill>
              <a:sym typeface="+mn-ea"/>
            </a:endParaRPr>
          </a:p>
          <a:p>
            <a:pPr algn="l"/>
            <a:r>
              <a:rPr lang="zh-CN" altLang="en-US" sz="1200">
                <a:solidFill>
                  <a:schemeClr val="tx1"/>
                </a:solidFill>
                <a:sym typeface="+mn-ea"/>
              </a:rPr>
              <a:t>//        for (int i=0; i&lt;nodes.size();i++) {</a:t>
            </a:r>
            <a:endParaRPr lang="zh-CN" altLang="en-US" sz="1200">
              <a:solidFill>
                <a:schemeClr val="tx1"/>
              </a:solidFill>
              <a:sym typeface="+mn-ea"/>
            </a:endParaRPr>
          </a:p>
          <a:p>
            <a:pPr algn="l"/>
            <a:r>
              <a:rPr lang="zh-CN" altLang="en-US" sz="1200">
                <a:solidFill>
                  <a:schemeClr val="tx1"/>
                </a:solidFill>
                <a:sym typeface="+mn-ea"/>
              </a:rPr>
              <a:t>//            Element element = (Element) nodes.get(i);</a:t>
            </a:r>
            <a:endParaRPr lang="zh-CN" altLang="en-US" sz="1200">
              <a:solidFill>
                <a:schemeClr val="tx1"/>
              </a:solidFill>
              <a:sym typeface="+mn-ea"/>
            </a:endParaRPr>
          </a:p>
          <a:p>
            <a:pPr algn="l"/>
            <a:r>
              <a:rPr lang="zh-CN" altLang="en-US" sz="1200">
                <a:solidFill>
                  <a:schemeClr val="tx1"/>
                </a:solidFill>
                <a:sym typeface="+mn-ea"/>
              </a:rPr>
              <a:t>//            System.out.println(element.asXML());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j-ea"/>
                <a:ea typeface="+mj-ea"/>
                <a:cs typeface="+mj-ea"/>
                <a:sym typeface="+mn-ea"/>
              </a:rPr>
              <a:t>XML </a:t>
            </a:r>
            <a:r>
              <a:rPr lang="zh-CN" altLang="en-US" sz="3200">
                <a:latin typeface="+mj-ea"/>
                <a:ea typeface="+mj-ea"/>
                <a:cs typeface="+mj-ea"/>
                <a:sym typeface="+mn-ea"/>
              </a:rPr>
              <a:t>简介</a:t>
            </a:r>
            <a:endParaRPr lang="zh-CN" altLang="en-US" sz="3200" b="1">
              <a:latin typeface="+mj-ea"/>
              <a:ea typeface="+mj-ea"/>
              <a:cs typeface="+mj-ea"/>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2560" y="913130"/>
            <a:ext cx="11867515" cy="5507990"/>
          </a:xfrm>
          <a:prstGeom prst="rect">
            <a:avLst/>
          </a:prstGeom>
          <a:noFill/>
        </p:spPr>
        <p:txBody>
          <a:bodyPr wrap="square" rtlCol="0">
            <a:spAutoFit/>
          </a:bodyPr>
          <a:p>
            <a:r>
              <a:rPr lang="en-US" altLang="zh-CN" sz="1600">
                <a:latin typeface="+mj-ea"/>
                <a:ea typeface="+mj-ea"/>
                <a:cs typeface="+mj-ea"/>
                <a:sym typeface="+mn-ea"/>
              </a:rPr>
              <a:t>XML</a:t>
            </a:r>
            <a:r>
              <a:rPr lang="zh-CN" altLang="en-US" sz="1600">
                <a:latin typeface="+mj-ea"/>
                <a:ea typeface="+mj-ea"/>
                <a:cs typeface="+mj-ea"/>
                <a:sym typeface="+mn-ea"/>
              </a:rPr>
              <a:t>（EXtensible Markup Language）</a:t>
            </a:r>
            <a:endParaRPr lang="zh-CN" altLang="en-US" sz="1600">
              <a:latin typeface="+mj-ea"/>
              <a:ea typeface="+mj-ea"/>
              <a:cs typeface="+mj-ea"/>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可扩展标记语言，标准通用标记语言的子集，简称XML。是一种用于标记电子文件使其具有结构性的标记语言。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电子计算机中，标记指计算机所能理解的信息符号，通过此种标记，计算机之间可以处理包含各种的信息比如文章等。它可以用来标记数据、定义数据类型，是一种允许用户对自己的标记语言进行定义的源语言。 它非常适合万维网传输，提供统一的方法来描述和交换独立于应用程序或供应商的结构化数据。是Internet环境中</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跨平台</a:t>
            </a:r>
            <a:r>
              <a:rPr lang="zh-CN" altLang="en-US" sz="1600">
                <a:latin typeface="宋体" panose="02010600030101010101" pitchFamily="2" charset="-122"/>
                <a:ea typeface="宋体" panose="02010600030101010101" pitchFamily="2" charset="-122"/>
                <a:cs typeface="宋体" panose="02010600030101010101" pitchFamily="2" charset="-122"/>
              </a:rPr>
              <a:t>的、依赖于内容的技术，也是当今处理分布式结构信息的有效工具。早在1998年，W3C就发布了XML1.0规范，使用它来简化Internet的文档信息传输。</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 XML?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指可扩展标记语言（EXtensible Markup Language）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是一种标记语言，很类似 HTML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的设计宗旨是</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传输数据，而非显示数据</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标签没有被预定义。您需要</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自行定义标签</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被设计为具有自我描述性。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是 W3C 的推荐标准</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仅仅是纯文本，XML 没什么特别的。它仅仅是纯文本而已。有能力处理纯文本的软件都可以处理 XML。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不过，能够读懂 XML 的应用程序可以有针对性地处理 XML 的标签。标签的功能性意义依赖于应用程序的特性。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1" name="矩形 20"/>
          <p:cNvSpPr/>
          <p:nvPr/>
        </p:nvSpPr>
        <p:spPr>
          <a:xfrm>
            <a:off x="162560" y="3548380"/>
            <a:ext cx="5223510" cy="1663065"/>
          </a:xfrm>
          <a:prstGeom prst="rect">
            <a:avLst/>
          </a:prstGeom>
          <a:noFill/>
          <a:ln w="28575">
            <a:solidFill>
              <a:srgbClr val="F59909"/>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a:solidFill>
                <a:schemeClr val="tx1"/>
              </a:solidFill>
              <a:latin typeface="+mn-ea"/>
              <a:cs typeface="+mn-ea"/>
              <a:sym typeface="+mn-ea"/>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流程图: 过程 2"/>
          <p:cNvSpPr/>
          <p:nvPr/>
        </p:nvSpPr>
        <p:spPr>
          <a:xfrm>
            <a:off x="1862455" y="216789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Java</a:t>
            </a:r>
            <a:endParaRPr lang="en-US" altLang="zh-CN"/>
          </a:p>
        </p:txBody>
      </p:sp>
      <p:sp>
        <p:nvSpPr>
          <p:cNvPr id="4" name="流程图: 过程 3"/>
          <p:cNvSpPr/>
          <p:nvPr/>
        </p:nvSpPr>
        <p:spPr>
          <a:xfrm>
            <a:off x="6134735" y="2138045"/>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Python</a:t>
            </a:r>
            <a:endParaRPr lang="en-US" altLang="zh-CN"/>
          </a:p>
        </p:txBody>
      </p:sp>
      <p:sp>
        <p:nvSpPr>
          <p:cNvPr id="5" name="流程图: 过程 4"/>
          <p:cNvSpPr/>
          <p:nvPr/>
        </p:nvSpPr>
        <p:spPr>
          <a:xfrm>
            <a:off x="6134735" y="4590415"/>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C\C++</a:t>
            </a:r>
            <a:endParaRPr lang="zh-CN" altLang="en-US"/>
          </a:p>
        </p:txBody>
      </p:sp>
      <p:sp>
        <p:nvSpPr>
          <p:cNvPr id="6" name="流程图: 过程 5"/>
          <p:cNvSpPr/>
          <p:nvPr/>
        </p:nvSpPr>
        <p:spPr>
          <a:xfrm>
            <a:off x="6826250" y="326517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t>PHP</a:t>
            </a:r>
            <a:endParaRPr lang="en-US"/>
          </a:p>
        </p:txBody>
      </p:sp>
      <p:sp>
        <p:nvSpPr>
          <p:cNvPr id="7" name="流程图: 过程 6"/>
          <p:cNvSpPr/>
          <p:nvPr/>
        </p:nvSpPr>
        <p:spPr>
          <a:xfrm>
            <a:off x="1862455" y="4590415"/>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Java</a:t>
            </a:r>
            <a:endParaRPr lang="en-US" altLang="zh-CN"/>
          </a:p>
        </p:txBody>
      </p:sp>
      <p:sp>
        <p:nvSpPr>
          <p:cNvPr id="8" name="流程图: 磁盘 7"/>
          <p:cNvSpPr/>
          <p:nvPr/>
        </p:nvSpPr>
        <p:spPr>
          <a:xfrm>
            <a:off x="1927225" y="3319145"/>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9" name="上箭头 8"/>
          <p:cNvSpPr/>
          <p:nvPr/>
        </p:nvSpPr>
        <p:spPr>
          <a:xfrm>
            <a:off x="2155190" y="4009390"/>
            <a:ext cx="355600" cy="50101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0" name="上箭头 9"/>
          <p:cNvSpPr/>
          <p:nvPr/>
        </p:nvSpPr>
        <p:spPr>
          <a:xfrm>
            <a:off x="2155190" y="2738755"/>
            <a:ext cx="355600" cy="50101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1" name="文本框 10"/>
          <p:cNvSpPr txBox="1"/>
          <p:nvPr/>
        </p:nvSpPr>
        <p:spPr>
          <a:xfrm>
            <a:off x="1454150" y="4173220"/>
            <a:ext cx="1056640" cy="337185"/>
          </a:xfrm>
          <a:prstGeom prst="rect">
            <a:avLst/>
          </a:prstGeom>
          <a:noFill/>
        </p:spPr>
        <p:txBody>
          <a:bodyPr wrap="square" rtlCol="0">
            <a:spAutoFit/>
          </a:bodyPr>
          <a:p>
            <a:r>
              <a:rPr lang="zh-CN" altLang="en-US" sz="1600" b="1">
                <a:solidFill>
                  <a:srgbClr val="FF0000"/>
                </a:solidFill>
                <a:latin typeface="宋体" panose="02010600030101010101" pitchFamily="2" charset="-122"/>
                <a:ea typeface="宋体" panose="02010600030101010101" pitchFamily="2" charset="-122"/>
              </a:rPr>
              <a:t>序列化</a:t>
            </a:r>
            <a:endParaRPr lang="zh-CN" altLang="en-US" sz="1600" b="1">
              <a:solidFill>
                <a:srgbClr val="FF0000"/>
              </a:solidFill>
              <a:latin typeface="宋体" panose="02010600030101010101" pitchFamily="2" charset="-122"/>
              <a:ea typeface="宋体" panose="02010600030101010101" pitchFamily="2" charset="-122"/>
            </a:endParaRPr>
          </a:p>
        </p:txBody>
      </p:sp>
      <p:sp>
        <p:nvSpPr>
          <p:cNvPr id="12" name="文本框 11"/>
          <p:cNvSpPr txBox="1"/>
          <p:nvPr/>
        </p:nvSpPr>
        <p:spPr>
          <a:xfrm>
            <a:off x="1254125" y="2820670"/>
            <a:ext cx="1056640" cy="337185"/>
          </a:xfrm>
          <a:prstGeom prst="rect">
            <a:avLst/>
          </a:prstGeom>
          <a:noFill/>
        </p:spPr>
        <p:txBody>
          <a:bodyPr wrap="square" rtlCol="0">
            <a:spAutoFit/>
          </a:bodyPr>
          <a:p>
            <a:r>
              <a:rPr lang="zh-CN" altLang="en-US" sz="1600" b="1">
                <a:solidFill>
                  <a:srgbClr val="FF0000"/>
                </a:solidFill>
                <a:latin typeface="宋体" panose="02010600030101010101" pitchFamily="2" charset="-122"/>
                <a:ea typeface="宋体" panose="02010600030101010101" pitchFamily="2" charset="-122"/>
              </a:rPr>
              <a:t>反</a:t>
            </a:r>
            <a:r>
              <a:rPr lang="zh-CN" altLang="en-US" sz="1600" b="1">
                <a:solidFill>
                  <a:srgbClr val="FF0000"/>
                </a:solidFill>
                <a:latin typeface="宋体" panose="02010600030101010101" pitchFamily="2" charset="-122"/>
                <a:ea typeface="宋体" panose="02010600030101010101" pitchFamily="2" charset="-122"/>
              </a:rPr>
              <a:t>序列化</a:t>
            </a:r>
            <a:endParaRPr lang="zh-CN" altLang="en-US" sz="1600" b="1">
              <a:solidFill>
                <a:srgbClr val="FF0000"/>
              </a:solidFill>
              <a:latin typeface="宋体" panose="02010600030101010101" pitchFamily="2" charset="-122"/>
              <a:ea typeface="宋体" panose="02010600030101010101" pitchFamily="2" charset="-122"/>
            </a:endParaRPr>
          </a:p>
        </p:txBody>
      </p:sp>
      <p:sp>
        <p:nvSpPr>
          <p:cNvPr id="13" name="流程图: 磁盘 12"/>
          <p:cNvSpPr/>
          <p:nvPr/>
        </p:nvSpPr>
        <p:spPr>
          <a:xfrm>
            <a:off x="4104005" y="2629535"/>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600"/>
              <a:t>XML</a:t>
            </a:r>
            <a:endParaRPr lang="en-US" altLang="zh-CN" sz="1600"/>
          </a:p>
        </p:txBody>
      </p:sp>
      <p:sp>
        <p:nvSpPr>
          <p:cNvPr id="14" name="流程图: 磁盘 13"/>
          <p:cNvSpPr/>
          <p:nvPr/>
        </p:nvSpPr>
        <p:spPr>
          <a:xfrm>
            <a:off x="4104005" y="3756660"/>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600"/>
              <a:t>JSON</a:t>
            </a:r>
            <a:endParaRPr lang="en-US" altLang="zh-CN" sz="1600"/>
          </a:p>
        </p:txBody>
      </p:sp>
      <p:cxnSp>
        <p:nvCxnSpPr>
          <p:cNvPr id="18" name="直接箭头连接符 17"/>
          <p:cNvCxnSpPr>
            <a:stCxn id="3" idx="3"/>
            <a:endCxn id="13" idx="2"/>
          </p:cNvCxnSpPr>
          <p:nvPr/>
        </p:nvCxnSpPr>
        <p:spPr>
          <a:xfrm>
            <a:off x="2765425" y="2413635"/>
            <a:ext cx="1338580" cy="52133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9" name="直接箭头连接符 18"/>
          <p:cNvCxnSpPr>
            <a:stCxn id="7" idx="3"/>
            <a:endCxn id="13" idx="2"/>
          </p:cNvCxnSpPr>
          <p:nvPr/>
        </p:nvCxnSpPr>
        <p:spPr>
          <a:xfrm flipV="1">
            <a:off x="2765425" y="2934970"/>
            <a:ext cx="1338580" cy="19011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13" idx="4"/>
            <a:endCxn id="4" idx="1"/>
          </p:cNvCxnSpPr>
          <p:nvPr/>
        </p:nvCxnSpPr>
        <p:spPr>
          <a:xfrm flipV="1">
            <a:off x="4832985" y="2383790"/>
            <a:ext cx="1301750" cy="55118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3" idx="4"/>
            <a:endCxn id="6" idx="1"/>
          </p:cNvCxnSpPr>
          <p:nvPr/>
        </p:nvCxnSpPr>
        <p:spPr>
          <a:xfrm>
            <a:off x="4832985" y="2934970"/>
            <a:ext cx="1993265" cy="57594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a:stCxn id="13" idx="4"/>
            <a:endCxn id="5" idx="1"/>
          </p:cNvCxnSpPr>
          <p:nvPr/>
        </p:nvCxnSpPr>
        <p:spPr>
          <a:xfrm>
            <a:off x="4832985" y="2934970"/>
            <a:ext cx="1301750" cy="19011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a:stCxn id="14" idx="4"/>
            <a:endCxn id="4" idx="1"/>
          </p:cNvCxnSpPr>
          <p:nvPr/>
        </p:nvCxnSpPr>
        <p:spPr>
          <a:xfrm flipV="1">
            <a:off x="4832985" y="2383790"/>
            <a:ext cx="1301750" cy="167830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6" name="直接箭头连接符 25"/>
          <p:cNvCxnSpPr>
            <a:stCxn id="14" idx="4"/>
            <a:endCxn id="6" idx="1"/>
          </p:cNvCxnSpPr>
          <p:nvPr/>
        </p:nvCxnSpPr>
        <p:spPr>
          <a:xfrm flipV="1">
            <a:off x="4832985" y="3510915"/>
            <a:ext cx="1993265" cy="55118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9" name="直接箭头连接符 28"/>
          <p:cNvCxnSpPr>
            <a:stCxn id="14" idx="4"/>
            <a:endCxn id="5" idx="1"/>
          </p:cNvCxnSpPr>
          <p:nvPr/>
        </p:nvCxnSpPr>
        <p:spPr>
          <a:xfrm>
            <a:off x="4832985" y="4062095"/>
            <a:ext cx="1301750" cy="77406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0" name="直接箭头连接符 29"/>
          <p:cNvCxnSpPr>
            <a:endCxn id="14" idx="2"/>
          </p:cNvCxnSpPr>
          <p:nvPr/>
        </p:nvCxnSpPr>
        <p:spPr>
          <a:xfrm flipV="1">
            <a:off x="2773045" y="4062095"/>
            <a:ext cx="1330960" cy="7327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2" name="直接箭头连接符 31"/>
          <p:cNvCxnSpPr/>
          <p:nvPr/>
        </p:nvCxnSpPr>
        <p:spPr>
          <a:xfrm>
            <a:off x="2782570" y="2463165"/>
            <a:ext cx="1329690" cy="164846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33" name="文本框 32"/>
          <p:cNvSpPr txBox="1"/>
          <p:nvPr/>
        </p:nvSpPr>
        <p:spPr>
          <a:xfrm>
            <a:off x="3754755" y="4713605"/>
            <a:ext cx="1593850" cy="368300"/>
          </a:xfrm>
          <a:prstGeom prst="rect">
            <a:avLst/>
          </a:prstGeom>
          <a:noFill/>
        </p:spPr>
        <p:txBody>
          <a:bodyPr wrap="square" rtlCol="0">
            <a:spAutoFit/>
          </a:bodyPr>
          <a:p>
            <a:r>
              <a:rPr lang="zh-CN" altLang="en-US" b="1">
                <a:solidFill>
                  <a:srgbClr val="FF0000"/>
                </a:solidFill>
                <a:latin typeface="宋体" panose="02010600030101010101" pitchFamily="2" charset="-122"/>
                <a:ea typeface="宋体" panose="02010600030101010101" pitchFamily="2" charset="-122"/>
              </a:rPr>
              <a:t>数据交换媒介</a:t>
            </a:r>
            <a:endParaRPr lang="zh-CN" altLang="en-US" b="1">
              <a:solidFill>
                <a:srgbClr val="FF0000"/>
              </a:solidFill>
              <a:latin typeface="宋体" panose="02010600030101010101" pitchFamily="2" charset="-122"/>
              <a:ea typeface="宋体" panose="02010600030101010101" pitchFamily="2" charset="-122"/>
            </a:endParaRPr>
          </a:p>
        </p:txBody>
      </p:sp>
      <p:sp>
        <p:nvSpPr>
          <p:cNvPr id="21" name="矩形 20"/>
          <p:cNvSpPr/>
          <p:nvPr/>
        </p:nvSpPr>
        <p:spPr>
          <a:xfrm>
            <a:off x="1191895" y="1831340"/>
            <a:ext cx="6754495" cy="3512185"/>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a:solidFill>
                <a:schemeClr val="tx1"/>
              </a:solidFill>
              <a:latin typeface="+mn-ea"/>
              <a:cs typeface="+mn-ea"/>
              <a:sym typeface="+mn-ea"/>
            </a:endParaRPr>
          </a:p>
        </p:txBody>
      </p:sp>
      <p:sp>
        <p:nvSpPr>
          <p:cNvPr id="2" name="矩形 1"/>
          <p:cNvSpPr/>
          <p:nvPr/>
        </p:nvSpPr>
        <p:spPr>
          <a:xfrm>
            <a:off x="8208010" y="4373880"/>
            <a:ext cx="2338070" cy="96964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bg1"/>
                </a:solidFill>
                <a:latin typeface="+mn-ea"/>
                <a:cs typeface="+mn-ea"/>
                <a:sym typeface="+mn-ea"/>
              </a:rPr>
              <a:t>X</a:t>
            </a:r>
            <a:r>
              <a:rPr lang="en-US" altLang="zh-CN" sz="1200">
                <a:solidFill>
                  <a:schemeClr val="bg1"/>
                </a:solidFill>
                <a:latin typeface="+mn-ea"/>
                <a:cs typeface="+mn-ea"/>
                <a:sym typeface="+mn-ea"/>
              </a:rPr>
              <a:t>ML </a:t>
            </a:r>
            <a:r>
              <a:rPr lang="zh-CN" altLang="en-US" sz="1200">
                <a:solidFill>
                  <a:schemeClr val="bg1"/>
                </a:solidFill>
                <a:latin typeface="+mn-ea"/>
                <a:cs typeface="+mn-ea"/>
                <a:sym typeface="+mn-ea"/>
              </a:rPr>
              <a:t>通俗易懂</a:t>
            </a:r>
            <a:endParaRPr lang="zh-CN" altLang="en-US" sz="1200">
              <a:solidFill>
                <a:schemeClr val="bg1"/>
              </a:solidFill>
              <a:latin typeface="+mn-ea"/>
              <a:cs typeface="+mn-ea"/>
              <a:sym typeface="+mn-ea"/>
            </a:endParaRPr>
          </a:p>
          <a:p>
            <a:pPr algn="ctr"/>
            <a:endParaRPr lang="zh-CN" altLang="en-US" sz="1200">
              <a:solidFill>
                <a:schemeClr val="bg1"/>
              </a:solidFill>
              <a:latin typeface="+mn-ea"/>
              <a:cs typeface="+mn-ea"/>
              <a:sym typeface="+mn-ea"/>
            </a:endParaRPr>
          </a:p>
          <a:p>
            <a:pPr algn="ctr"/>
            <a:r>
              <a:rPr lang="zh-CN" altLang="en-US" sz="1200">
                <a:solidFill>
                  <a:schemeClr val="bg1"/>
                </a:solidFill>
                <a:latin typeface="+mn-ea"/>
                <a:cs typeface="+mn-ea"/>
                <a:sym typeface="+mn-ea"/>
              </a:rPr>
              <a:t>跨语言，</a:t>
            </a:r>
            <a:r>
              <a:rPr lang="zh-CN" altLang="en-US" sz="1200">
                <a:solidFill>
                  <a:schemeClr val="bg1"/>
                </a:solidFill>
                <a:latin typeface="+mn-ea"/>
                <a:cs typeface="+mn-ea"/>
                <a:sym typeface="+mn-ea"/>
              </a:rPr>
              <a:t>所有语言都支持</a:t>
            </a:r>
            <a:endParaRPr lang="zh-CN" altLang="en-US" sz="1200">
              <a:solidFill>
                <a:schemeClr val="bg1"/>
              </a:solidFill>
              <a:latin typeface="+mn-ea"/>
              <a:cs typeface="+mn-ea"/>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828040"/>
            <a:ext cx="11866880" cy="18148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&lt;?xml version="1.0" encoding="ISO-8859-1"?&gt;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&lt;note&gt;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&lt;to&gt;George&lt;/to&gt;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&lt;from&gt;John&lt;/from&gt;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&lt;heading&gt;Reminder&lt;/heading&gt;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&lt;body&gt;Don't forget the meeting!&lt;/body&gt;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&lt;/note&gt;</a:t>
            </a:r>
            <a:endParaRPr lang="zh-CN" altLang="en-US" sz="1600">
              <a:latin typeface="宋体" panose="02010600030101010101" pitchFamily="2" charset="-122"/>
              <a:ea typeface="宋体" panose="02010600030101010101" pitchFamily="2" charset="-122"/>
            </a:endParaRPr>
          </a:p>
        </p:txBody>
      </p:sp>
      <p:sp>
        <p:nvSpPr>
          <p:cNvPr id="3" name="文本框 2"/>
          <p:cNvSpPr txBox="1"/>
          <p:nvPr/>
        </p:nvSpPr>
        <p:spPr>
          <a:xfrm>
            <a:off x="5300980" y="755650"/>
            <a:ext cx="662114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a:latin typeface="宋体" panose="02010600030101010101" pitchFamily="2" charset="-122"/>
                <a:ea typeface="宋体" panose="02010600030101010101" pitchFamily="2" charset="-122"/>
                <a:cs typeface="宋体" panose="02010600030101010101" pitchFamily="2" charset="-122"/>
              </a:rPr>
              <a:t>第一行是声明。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标签对大小写敏感。</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必须正确地嵌套。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文档必须有一个元素是所有其他元素的父元素。该元素称为根元素。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的属性值须加引号。</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XML 中，一些字符拥有特殊的意义。如 </a:t>
            </a:r>
            <a:r>
              <a:rPr lang="en-US" altLang="zh-CN" sz="1600">
                <a:latin typeface="宋体" panose="02010600030101010101" pitchFamily="2" charset="-122"/>
                <a:ea typeface="宋体" panose="02010600030101010101" pitchFamily="2" charset="-122"/>
                <a:cs typeface="宋体" panose="02010600030101010101" pitchFamily="2" charset="-122"/>
              </a:rPr>
              <a:t>&lt; </a:t>
            </a:r>
            <a:r>
              <a:rPr lang="zh-CN" altLang="en-US" sz="1600">
                <a:latin typeface="宋体" panose="02010600030101010101" pitchFamily="2" charset="-122"/>
                <a:ea typeface="宋体" panose="02010600030101010101" pitchFamily="2" charset="-122"/>
                <a:cs typeface="宋体" panose="02010600030101010101" pitchFamily="2" charset="-122"/>
              </a:rPr>
              <a:t>符号需要转义：&lt;message&gt;if salary &amp;lt; 1000 then&lt;/message&gt;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XML 中编写注释的语法与 HTML 的语法很相似：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&lt;!-- This is a comment --&gt;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93980" y="4569460"/>
            <a:ext cx="7924800" cy="2209800"/>
          </a:xfrm>
          <a:prstGeom prst="rect">
            <a:avLst/>
          </a:prstGeom>
        </p:spPr>
      </p:pic>
      <p:sp>
        <p:nvSpPr>
          <p:cNvPr id="5" name="矩形 4"/>
          <p:cNvSpPr/>
          <p:nvPr/>
        </p:nvSpPr>
        <p:spPr>
          <a:xfrm>
            <a:off x="5301615" y="755650"/>
            <a:ext cx="6620510" cy="3813810"/>
          </a:xfrm>
          <a:prstGeom prst="rect">
            <a:avLst/>
          </a:prstGeom>
          <a:noFill/>
          <a:ln w="28575">
            <a:solidFill>
              <a:srgbClr val="F59909"/>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a:solidFill>
                <a:schemeClr val="tx1"/>
              </a:solidFill>
              <a:latin typeface="+mn-ea"/>
              <a:cs typeface="+mn-ea"/>
              <a:sym typeface="+mn-ea"/>
            </a:endParaRPr>
          </a:p>
        </p:txBody>
      </p:sp>
      <p:sp>
        <p:nvSpPr>
          <p:cNvPr id="11" name="矩形 10"/>
          <p:cNvSpPr/>
          <p:nvPr/>
        </p:nvSpPr>
        <p:spPr>
          <a:xfrm>
            <a:off x="10721975" y="4010025"/>
            <a:ext cx="1026160" cy="393700"/>
          </a:xfrm>
          <a:prstGeom prst="rect">
            <a:avLst/>
          </a:prstGeom>
          <a:solidFill>
            <a:srgbClr val="F59909"/>
          </a:solidFill>
          <a:ln>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bg1"/>
                </a:solidFill>
                <a:latin typeface="+mn-ea"/>
                <a:cs typeface="+mn-ea"/>
                <a:sym typeface="+mn-ea"/>
              </a:rPr>
              <a:t>xml </a:t>
            </a:r>
            <a:r>
              <a:rPr lang="zh-CN" altLang="en-US" sz="1200">
                <a:solidFill>
                  <a:schemeClr val="bg1"/>
                </a:solidFill>
                <a:latin typeface="+mn-ea"/>
                <a:cs typeface="+mn-ea"/>
                <a:sym typeface="+mn-ea"/>
              </a:rPr>
              <a:t>语法</a:t>
            </a:r>
            <a:endParaRPr lang="zh-CN" altLang="en-US" sz="1200">
              <a:solidFill>
                <a:schemeClr val="bg1"/>
              </a:solidFill>
              <a:latin typeface="+mn-ea"/>
              <a:cs typeface="+mn-ea"/>
              <a:sym typeface="+mn-ea"/>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a:latin typeface="+mj-ea"/>
                <a:ea typeface="+mj-ea"/>
                <a:cs typeface="+mj-ea"/>
                <a:sym typeface="+mn-ea"/>
              </a:rPr>
              <a:t>CDATA </a:t>
            </a:r>
            <a:r>
              <a:rPr lang="zh-CN" altLang="en-US" sz="3200">
                <a:latin typeface="+mj-ea"/>
                <a:ea typeface="+mj-ea"/>
                <a:cs typeface="+mj-ea"/>
                <a:sym typeface="+mn-ea"/>
              </a:rPr>
              <a:t>段</a:t>
            </a:r>
            <a:endParaRPr lang="zh-CN" altLang="en-US" sz="3200" b="1">
              <a:latin typeface="+mj-ea"/>
              <a:ea typeface="+mj-ea"/>
              <a:cs typeface="+mj-ea"/>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26745" y="1085850"/>
            <a:ext cx="1070229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CDATA 指的是不应由 XML 解析器进行解析的文本数据（Unparsed Character Data）。</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XML 元素中，"&lt;" 和 "&amp;" 是非法的。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"&lt;" 会产生错误，因为解析器会把该字符解释为新元素的开始。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"&amp;" 也会产生错误，因为解析器会把该字符解释为字符实体的开始。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某些文本，比如 JavaScript 代码，包含大量 "&lt;" 或 "&amp;" 字符。为了避免错误，可以将脚本代码定义为 CDATA。</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CDATA 部分中的所有内容都会被解析器忽略。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CDATA 部分由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&lt;![CDATA[" 开始，由 "]]&gt;</a:t>
            </a:r>
            <a:r>
              <a:rPr lang="zh-CN" altLang="en-US" sz="1600">
                <a:latin typeface="宋体" panose="02010600030101010101" pitchFamily="2" charset="-122"/>
                <a:ea typeface="宋体" panose="02010600030101010101" pitchFamily="2" charset="-122"/>
                <a:cs typeface="宋体" panose="02010600030101010101" pitchFamily="2" charset="-122"/>
              </a:rPr>
              <a:t>" 结束</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1" name="矩形 10"/>
          <p:cNvSpPr/>
          <p:nvPr/>
        </p:nvSpPr>
        <p:spPr>
          <a:xfrm>
            <a:off x="5965190" y="3983990"/>
            <a:ext cx="2008505" cy="393700"/>
          </a:xfrm>
          <a:prstGeom prst="rect">
            <a:avLst/>
          </a:prstGeom>
          <a:solidFill>
            <a:srgbClr val="F59909"/>
          </a:solidFill>
          <a:ln>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bg1"/>
                </a:solidFill>
                <a:latin typeface="+mn-ea"/>
                <a:cs typeface="+mn-ea"/>
                <a:sym typeface="+mn-ea"/>
              </a:rPr>
              <a:t>CDATA </a:t>
            </a:r>
            <a:r>
              <a:rPr lang="zh-CN" altLang="en-US" sz="1200">
                <a:solidFill>
                  <a:schemeClr val="bg1"/>
                </a:solidFill>
                <a:latin typeface="+mn-ea"/>
                <a:cs typeface="+mn-ea"/>
                <a:sym typeface="+mn-ea"/>
              </a:rPr>
              <a:t>段表示原样输出</a:t>
            </a:r>
            <a:endParaRPr lang="zh-CN" altLang="en-US" sz="1200">
              <a:solidFill>
                <a:schemeClr val="bg1"/>
              </a:solidFill>
              <a:latin typeface="+mn-ea"/>
              <a:cs typeface="+mn-ea"/>
              <a:sym typeface="+mn-ea"/>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299085" y="819150"/>
            <a:ext cx="4572635" cy="54070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b="1">
                <a:solidFill>
                  <a:srgbClr val="FF0000"/>
                </a:solidFill>
                <a:sym typeface="+mn-ea"/>
              </a:rPr>
              <a:t>&lt;?xml version="1.0" encoding="UTF-8" ?&gt;</a:t>
            </a:r>
            <a:r>
              <a:rPr lang="zh-CN" altLang="en-US" sz="1200">
                <a:solidFill>
                  <a:schemeClr val="tx1"/>
                </a:solidFill>
                <a:sym typeface="+mn-ea"/>
              </a:rPr>
              <a:t>     &lt;!-- 第一行是 xml 声明,我是 xml 注释 --&gt;</a:t>
            </a:r>
            <a:endParaRPr lang="zh-CN" altLang="en-US" sz="1200">
              <a:solidFill>
                <a:schemeClr val="tx1"/>
              </a:solidFill>
              <a:sym typeface="+mn-ea"/>
            </a:endParaRPr>
          </a:p>
          <a:p>
            <a:pPr algn="l"/>
            <a:r>
              <a:rPr lang="zh-CN" altLang="en-US" sz="1200">
                <a:solidFill>
                  <a:schemeClr val="tx1"/>
                </a:solidFill>
                <a:sym typeface="+mn-ea"/>
              </a:rPr>
              <a:t>&lt;!-- 这里是根标签，一个 xml 文件只能有一个根标签 --&gt;</a:t>
            </a:r>
            <a:endParaRPr lang="zh-CN" altLang="en-US" sz="1200">
              <a:solidFill>
                <a:schemeClr val="tx1"/>
              </a:solidFill>
              <a:sym typeface="+mn-ea"/>
            </a:endParaRPr>
          </a:p>
          <a:p>
            <a:pPr algn="l"/>
            <a:r>
              <a:rPr lang="zh-CN" altLang="en-US" sz="1200">
                <a:solidFill>
                  <a:schemeClr val="tx1"/>
                </a:solidFill>
                <a:sym typeface="+mn-ea"/>
              </a:rPr>
              <a:t>&lt;accounts&gt;</a:t>
            </a:r>
            <a:endParaRPr lang="zh-CN" altLang="en-US" sz="1200">
              <a:solidFill>
                <a:schemeClr val="tx1"/>
              </a:solidFill>
              <a:sym typeface="+mn-ea"/>
            </a:endParaRPr>
          </a:p>
          <a:p>
            <a:pPr algn="l"/>
            <a:r>
              <a:rPr lang="zh-CN" altLang="en-US" sz="1200">
                <a:solidFill>
                  <a:schemeClr val="tx1"/>
                </a:solidFill>
                <a:sym typeface="+mn-ea"/>
              </a:rPr>
              <a:t>    &lt;!-- 标签必须成对存在 --&gt;</a:t>
            </a:r>
            <a:endParaRPr lang="zh-CN" altLang="en-US" sz="1200">
              <a:solidFill>
                <a:schemeClr val="tx1"/>
              </a:solidFill>
              <a:sym typeface="+mn-ea"/>
            </a:endParaRPr>
          </a:p>
          <a:p>
            <a:pPr algn="l"/>
            <a:r>
              <a:rPr lang="zh-CN" altLang="en-US" sz="1200">
                <a:solidFill>
                  <a:schemeClr val="tx1"/>
                </a:solidFill>
                <a:sym typeface="+mn-ea"/>
              </a:rPr>
              <a:t>    &lt;account&gt;</a:t>
            </a:r>
            <a:endParaRPr lang="zh-CN" altLang="en-US" sz="1200">
              <a:solidFill>
                <a:schemeClr val="tx1"/>
              </a:solidFill>
              <a:sym typeface="+mn-ea"/>
            </a:endParaRPr>
          </a:p>
          <a:p>
            <a:pPr algn="l"/>
            <a:r>
              <a:rPr lang="zh-CN" altLang="en-US" sz="1200">
                <a:solidFill>
                  <a:schemeClr val="tx1"/>
                </a:solidFill>
                <a:sym typeface="+mn-ea"/>
              </a:rPr>
              <a:t>        &lt;userName&gt;admin0&lt;/userName&gt;</a:t>
            </a:r>
            <a:endParaRPr lang="zh-CN" altLang="en-US" sz="1200">
              <a:solidFill>
                <a:schemeClr val="tx1"/>
              </a:solidFill>
              <a:sym typeface="+mn-ea"/>
            </a:endParaRPr>
          </a:p>
          <a:p>
            <a:pPr algn="l"/>
            <a:r>
              <a:rPr lang="zh-CN" altLang="en-US" sz="1200">
                <a:solidFill>
                  <a:schemeClr val="tx1"/>
                </a:solidFill>
                <a:sym typeface="+mn-ea"/>
              </a:rPr>
              <a:t>        &lt;password&gt;123456&lt;/password&gt;</a:t>
            </a:r>
            <a:endParaRPr lang="zh-CN" altLang="en-US" sz="1200">
              <a:solidFill>
                <a:schemeClr val="tx1"/>
              </a:solidFill>
              <a:sym typeface="+mn-ea"/>
            </a:endParaRPr>
          </a:p>
          <a:p>
            <a:pPr algn="l"/>
            <a:r>
              <a:rPr lang="zh-CN" altLang="en-US" sz="1200">
                <a:solidFill>
                  <a:schemeClr val="tx1"/>
                </a:solidFill>
                <a:sym typeface="+mn-ea"/>
              </a:rPr>
              <a:t>    &lt;/account&gt;</a:t>
            </a:r>
            <a:endParaRPr lang="zh-CN" altLang="en-US" sz="1200">
              <a:solidFill>
                <a:schemeClr val="tx1"/>
              </a:solidFill>
              <a:sym typeface="+mn-ea"/>
            </a:endParaRPr>
          </a:p>
          <a:p>
            <a:pPr algn="l"/>
            <a:r>
              <a:rPr lang="zh-CN" altLang="en-US" sz="1200">
                <a:solidFill>
                  <a:schemeClr val="tx1"/>
                </a:solidFill>
                <a:sym typeface="+mn-ea"/>
              </a:rPr>
              <a:t>    &lt;account&gt;</a:t>
            </a:r>
            <a:endParaRPr lang="zh-CN" altLang="en-US" sz="1200">
              <a:solidFill>
                <a:schemeClr val="tx1"/>
              </a:solidFill>
              <a:sym typeface="+mn-ea"/>
            </a:endParaRPr>
          </a:p>
          <a:p>
            <a:pPr algn="l"/>
            <a:r>
              <a:rPr lang="zh-CN" altLang="en-US" sz="1200">
                <a:solidFill>
                  <a:schemeClr val="tx1"/>
                </a:solidFill>
                <a:sym typeface="+mn-ea"/>
              </a:rPr>
              <a:t>        &lt;userName&gt;admin1&lt;/userName&gt;</a:t>
            </a:r>
            <a:endParaRPr lang="zh-CN" altLang="en-US" sz="1200">
              <a:solidFill>
                <a:schemeClr val="tx1"/>
              </a:solidFill>
              <a:sym typeface="+mn-ea"/>
            </a:endParaRPr>
          </a:p>
          <a:p>
            <a:pPr algn="l"/>
            <a:r>
              <a:rPr lang="zh-CN" altLang="en-US" sz="1200">
                <a:solidFill>
                  <a:schemeClr val="tx1"/>
                </a:solidFill>
                <a:sym typeface="+mn-ea"/>
              </a:rPr>
              <a:t>        &lt;password&gt;123456&lt;/password&gt;</a:t>
            </a:r>
            <a:endParaRPr lang="zh-CN" altLang="en-US" sz="1200">
              <a:solidFill>
                <a:schemeClr val="tx1"/>
              </a:solidFill>
              <a:sym typeface="+mn-ea"/>
            </a:endParaRPr>
          </a:p>
          <a:p>
            <a:pPr algn="l"/>
            <a:r>
              <a:rPr lang="zh-CN" altLang="en-US" sz="1200">
                <a:solidFill>
                  <a:schemeClr val="tx1"/>
                </a:solidFill>
                <a:sym typeface="+mn-ea"/>
              </a:rPr>
              <a:t>    &lt;/account&gt;</a:t>
            </a:r>
            <a:endParaRPr lang="zh-CN" altLang="en-US" sz="1200">
              <a:solidFill>
                <a:schemeClr val="tx1"/>
              </a:solidFill>
              <a:sym typeface="+mn-ea"/>
            </a:endParaRPr>
          </a:p>
          <a:p>
            <a:pPr algn="l"/>
            <a:r>
              <a:rPr lang="zh-CN" altLang="en-US" sz="1200">
                <a:solidFill>
                  <a:schemeClr val="tx1"/>
                </a:solidFill>
                <a:sym typeface="+mn-ea"/>
              </a:rPr>
              <a:t>    &lt;account&gt;</a:t>
            </a:r>
            <a:endParaRPr lang="zh-CN" altLang="en-US" sz="1200">
              <a:solidFill>
                <a:schemeClr val="tx1"/>
              </a:solidFill>
              <a:sym typeface="+mn-ea"/>
            </a:endParaRPr>
          </a:p>
          <a:p>
            <a:pPr algn="l"/>
            <a:r>
              <a:rPr lang="zh-CN" altLang="en-US" sz="1200">
                <a:solidFill>
                  <a:schemeClr val="tx1"/>
                </a:solidFill>
                <a:sym typeface="+mn-ea"/>
              </a:rPr>
              <a:t>        &lt;userName&gt;admin2&lt;/userName&gt;</a:t>
            </a:r>
            <a:endParaRPr lang="zh-CN" altLang="en-US" sz="1200">
              <a:solidFill>
                <a:schemeClr val="tx1"/>
              </a:solidFill>
              <a:sym typeface="+mn-ea"/>
            </a:endParaRPr>
          </a:p>
          <a:p>
            <a:pPr algn="l"/>
            <a:r>
              <a:rPr lang="zh-CN" altLang="en-US" sz="1200">
                <a:solidFill>
                  <a:schemeClr val="tx1"/>
                </a:solidFill>
                <a:sym typeface="+mn-ea"/>
              </a:rPr>
              <a:t>        &lt;password&gt;123456&lt;/password&gt;</a:t>
            </a:r>
            <a:endParaRPr lang="zh-CN" altLang="en-US" sz="1200">
              <a:solidFill>
                <a:schemeClr val="tx1"/>
              </a:solidFill>
              <a:sym typeface="+mn-ea"/>
            </a:endParaRPr>
          </a:p>
          <a:p>
            <a:pPr algn="l"/>
            <a:r>
              <a:rPr lang="zh-CN" altLang="en-US" sz="1200">
                <a:solidFill>
                  <a:schemeClr val="tx1"/>
                </a:solidFill>
                <a:sym typeface="+mn-ea"/>
              </a:rPr>
              <a:t>    &lt;/account&gt;</a:t>
            </a:r>
            <a:endParaRPr lang="zh-CN" altLang="en-US" sz="1200">
              <a:solidFill>
                <a:schemeClr val="tx1"/>
              </a:solidFill>
              <a:sym typeface="+mn-ea"/>
            </a:endParaRPr>
          </a:p>
          <a:p>
            <a:pPr algn="l"/>
            <a:r>
              <a:rPr lang="zh-CN" altLang="en-US" sz="1200">
                <a:solidFill>
                  <a:schemeClr val="tx1"/>
                </a:solidFill>
                <a:sym typeface="+mn-ea"/>
              </a:rPr>
              <a:t>    &lt;!-- xml 对大小写敏感 --&gt;</a:t>
            </a:r>
            <a:endParaRPr lang="zh-CN" altLang="en-US" sz="1200">
              <a:solidFill>
                <a:schemeClr val="tx1"/>
              </a:solidFill>
              <a:sym typeface="+mn-ea"/>
            </a:endParaRPr>
          </a:p>
          <a:p>
            <a:pPr algn="l"/>
            <a:r>
              <a:rPr lang="zh-CN" altLang="en-US" sz="1200">
                <a:solidFill>
                  <a:schemeClr val="tx1"/>
                </a:solidFill>
                <a:sym typeface="+mn-ea"/>
              </a:rPr>
              <a:t>    &lt;Account&gt;</a:t>
            </a:r>
            <a:endParaRPr lang="zh-CN" altLang="en-US" sz="1200">
              <a:solidFill>
                <a:schemeClr val="tx1"/>
              </a:solidFill>
              <a:sym typeface="+mn-ea"/>
            </a:endParaRPr>
          </a:p>
          <a:p>
            <a:pPr algn="l"/>
            <a:r>
              <a:rPr lang="zh-CN" altLang="en-US" sz="1200">
                <a:solidFill>
                  <a:schemeClr val="tx1"/>
                </a:solidFill>
                <a:sym typeface="+mn-ea"/>
              </a:rPr>
              <a:t>        &lt;userName&gt;admin3&lt;/userName&gt;</a:t>
            </a:r>
            <a:endParaRPr lang="zh-CN" altLang="en-US" sz="1200">
              <a:solidFill>
                <a:schemeClr val="tx1"/>
              </a:solidFill>
              <a:sym typeface="+mn-ea"/>
            </a:endParaRPr>
          </a:p>
          <a:p>
            <a:pPr algn="l"/>
            <a:r>
              <a:rPr lang="zh-CN" altLang="en-US" sz="1200">
                <a:solidFill>
                  <a:schemeClr val="tx1"/>
                </a:solidFill>
                <a:sym typeface="+mn-ea"/>
              </a:rPr>
              <a:t>        &lt;password&gt;123456&lt;/password&gt;</a:t>
            </a:r>
            <a:endParaRPr lang="zh-CN" altLang="en-US" sz="1200">
              <a:solidFill>
                <a:schemeClr val="tx1"/>
              </a:solidFill>
              <a:sym typeface="+mn-ea"/>
            </a:endParaRPr>
          </a:p>
          <a:p>
            <a:pPr algn="l"/>
            <a:r>
              <a:rPr lang="zh-CN" altLang="en-US" sz="1200">
                <a:solidFill>
                  <a:schemeClr val="tx1"/>
                </a:solidFill>
                <a:sym typeface="+mn-ea"/>
              </a:rPr>
              <a:t>    &lt;/Account&gt;</a:t>
            </a:r>
            <a:endParaRPr lang="zh-CN" altLang="en-US" sz="1200">
              <a:solidFill>
                <a:schemeClr val="tx1"/>
              </a:solidFill>
              <a:sym typeface="+mn-ea"/>
            </a:endParaRPr>
          </a:p>
          <a:p>
            <a:pPr algn="l"/>
            <a:r>
              <a:rPr lang="zh-CN" altLang="en-US" sz="1200">
                <a:solidFill>
                  <a:schemeClr val="tx1"/>
                </a:solidFill>
                <a:sym typeface="+mn-ea"/>
              </a:rPr>
              <a:t>        &lt;Account&gt;</a:t>
            </a:r>
            <a:endParaRPr lang="zh-CN" altLang="en-US" sz="1200">
              <a:solidFill>
                <a:schemeClr val="tx1"/>
              </a:solidFill>
              <a:sym typeface="+mn-ea"/>
            </a:endParaRPr>
          </a:p>
          <a:p>
            <a:pPr algn="l"/>
            <a:r>
              <a:rPr lang="zh-CN" altLang="en-US" sz="1200">
                <a:solidFill>
                  <a:schemeClr val="tx1"/>
                </a:solidFill>
                <a:sym typeface="+mn-ea"/>
              </a:rPr>
              <a:t>        &lt;userName&gt;admin3&lt;/userName&gt;</a:t>
            </a:r>
            <a:endParaRPr lang="zh-CN" altLang="en-US" sz="1200">
              <a:solidFill>
                <a:schemeClr val="tx1"/>
              </a:solidFill>
              <a:sym typeface="+mn-ea"/>
            </a:endParaRPr>
          </a:p>
          <a:p>
            <a:pPr algn="l"/>
            <a:r>
              <a:rPr lang="zh-CN" altLang="en-US" sz="1200">
                <a:solidFill>
                  <a:schemeClr val="tx1"/>
                </a:solidFill>
                <a:sym typeface="+mn-ea"/>
              </a:rPr>
              <a:t>        &lt;!-- xml 预定义的五个实体引用分别是 &lt; &gt; &amp; ' " --&gt;</a:t>
            </a:r>
            <a:endParaRPr lang="zh-CN" altLang="en-US" sz="1200">
              <a:solidFill>
                <a:schemeClr val="tx1"/>
              </a:solidFill>
              <a:sym typeface="+mn-ea"/>
            </a:endParaRPr>
          </a:p>
          <a:p>
            <a:pPr algn="l"/>
            <a:r>
              <a:rPr lang="zh-CN" altLang="en-US" sz="1200">
                <a:solidFill>
                  <a:schemeClr val="tx1"/>
                </a:solidFill>
                <a:sym typeface="+mn-ea"/>
              </a:rPr>
              <a:t>        &lt;password&gt;&amp;lt;&amp;gt;&amp;amp;&amp;apos;&amp;quot;&lt;/password&gt;</a:t>
            </a:r>
            <a:endParaRPr lang="zh-CN" altLang="en-US" sz="1200">
              <a:solidFill>
                <a:schemeClr val="tx1"/>
              </a:solidFill>
              <a:sym typeface="+mn-ea"/>
            </a:endParaRPr>
          </a:p>
          <a:p>
            <a:pPr algn="l"/>
            <a:r>
              <a:rPr lang="zh-CN" altLang="en-US" sz="1200">
                <a:solidFill>
                  <a:schemeClr val="tx1"/>
                </a:solidFill>
                <a:sym typeface="+mn-ea"/>
              </a:rPr>
              <a:t>    &lt;/Account&gt;</a:t>
            </a:r>
            <a:endParaRPr lang="zh-CN" altLang="en-US" sz="1200">
              <a:solidFill>
                <a:schemeClr val="tx1"/>
              </a:solidFill>
              <a:sym typeface="+mn-ea"/>
            </a:endParaRPr>
          </a:p>
        </p:txBody>
      </p:sp>
      <p:sp>
        <p:nvSpPr>
          <p:cNvPr id="2" name="矩形 1"/>
          <p:cNvSpPr/>
          <p:nvPr/>
        </p:nvSpPr>
        <p:spPr>
          <a:xfrm>
            <a:off x="5089525" y="819150"/>
            <a:ext cx="6501765" cy="39395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&lt;!-- 这里是 xml 属性，可以自定义属性，这里定义账号角色是 manager，权限等级为 1 --&gt;</a:t>
            </a:r>
            <a:endParaRPr lang="zh-CN" altLang="en-US" sz="1200">
              <a:solidFill>
                <a:schemeClr val="tx1"/>
              </a:solidFill>
              <a:sym typeface="+mn-ea"/>
            </a:endParaRPr>
          </a:p>
          <a:p>
            <a:pPr algn="l"/>
            <a:r>
              <a:rPr lang="zh-CN" altLang="en-US" sz="1200">
                <a:solidFill>
                  <a:schemeClr val="tx1"/>
                </a:solidFill>
                <a:sym typeface="+mn-ea"/>
              </a:rPr>
              <a:t>    &lt;Account role="manager" level="1"&gt;</a:t>
            </a:r>
            <a:endParaRPr lang="zh-CN" altLang="en-US" sz="1200">
              <a:solidFill>
                <a:schemeClr val="tx1"/>
              </a:solidFill>
              <a:sym typeface="+mn-ea"/>
            </a:endParaRPr>
          </a:p>
          <a:p>
            <a:pPr algn="l"/>
            <a:r>
              <a:rPr lang="zh-CN" altLang="en-US" sz="1200">
                <a:solidFill>
                  <a:schemeClr val="tx1"/>
                </a:solidFill>
                <a:sym typeface="+mn-ea"/>
              </a:rPr>
              <a:t>        &lt;userName&gt;admin3&lt;/userName&gt;</a:t>
            </a:r>
            <a:endParaRPr lang="zh-CN" altLang="en-US" sz="1200">
              <a:solidFill>
                <a:schemeClr val="tx1"/>
              </a:solidFill>
              <a:sym typeface="+mn-ea"/>
            </a:endParaRPr>
          </a:p>
          <a:p>
            <a:pPr algn="l"/>
            <a:r>
              <a:rPr lang="zh-CN" altLang="en-US" sz="1200">
                <a:solidFill>
                  <a:schemeClr val="tx1"/>
                </a:solidFill>
                <a:sym typeface="+mn-ea"/>
              </a:rPr>
              <a:t>        &lt;password&gt;123456&lt;/password&gt;</a:t>
            </a:r>
            <a:endParaRPr lang="zh-CN" altLang="en-US" sz="1200">
              <a:solidFill>
                <a:schemeClr val="tx1"/>
              </a:solidFill>
              <a:sym typeface="+mn-ea"/>
            </a:endParaRPr>
          </a:p>
          <a:p>
            <a:pPr algn="l"/>
            <a:r>
              <a:rPr lang="zh-CN" altLang="en-US" sz="1200">
                <a:solidFill>
                  <a:schemeClr val="tx1"/>
                </a:solidFill>
                <a:sym typeface="+mn-ea"/>
              </a:rPr>
              <a:t>    &lt;/Account&gt;</a:t>
            </a:r>
            <a:endParaRPr lang="zh-CN" altLang="en-US" sz="1200">
              <a:solidFill>
                <a:schemeClr val="tx1"/>
              </a:solidFill>
              <a:sym typeface="+mn-ea"/>
            </a:endParaRPr>
          </a:p>
          <a:p>
            <a:pPr algn="l"/>
            <a:r>
              <a:rPr lang="zh-CN" altLang="en-US" sz="1200">
                <a:solidFill>
                  <a:schemeClr val="tx1"/>
                </a:solidFill>
                <a:sym typeface="+mn-ea"/>
              </a:rPr>
              <a:t>    &lt;extra&gt;</a:t>
            </a:r>
            <a:endParaRPr lang="zh-CN" altLang="en-US" sz="1200">
              <a:solidFill>
                <a:schemeClr val="tx1"/>
              </a:solidFill>
              <a:sym typeface="+mn-ea"/>
            </a:endParaRPr>
          </a:p>
          <a:p>
            <a:pPr algn="l"/>
            <a:r>
              <a:rPr lang="zh-CN" altLang="en-US" sz="1200">
                <a:solidFill>
                  <a:schemeClr val="tx1"/>
                </a:solidFill>
                <a:sym typeface="+mn-ea"/>
              </a:rPr>
              <a:t>        &lt;![CDATA[</a:t>
            </a:r>
            <a:endParaRPr lang="zh-CN" altLang="en-US" sz="1200">
              <a:solidFill>
                <a:schemeClr val="tx1"/>
              </a:solidFill>
              <a:sym typeface="+mn-ea"/>
            </a:endParaRPr>
          </a:p>
          <a:p>
            <a:pPr algn="l"/>
            <a:r>
              <a:rPr lang="zh-CN" altLang="en-US" sz="1200">
                <a:solidFill>
                  <a:schemeClr val="tx1"/>
                </a:solidFill>
                <a:sym typeface="+mn-ea"/>
              </a:rPr>
              <a:t>            这里是 CDATA 段，可被 xml 解析器忽略</a:t>
            </a:r>
            <a:endParaRPr lang="zh-CN" altLang="en-US" sz="1200">
              <a:solidFill>
                <a:schemeClr val="tx1"/>
              </a:solidFill>
              <a:sym typeface="+mn-ea"/>
            </a:endParaRPr>
          </a:p>
          <a:p>
            <a:pPr algn="l"/>
            <a:r>
              <a:rPr lang="zh-CN" altLang="en-US" sz="1200">
                <a:solidFill>
                  <a:schemeClr val="tx1"/>
                </a:solidFill>
                <a:sym typeface="+mn-ea"/>
              </a:rPr>
              <a:t>            &lt;&gt;&amp;'"</a:t>
            </a:r>
            <a:endParaRPr lang="zh-CN" altLang="en-US" sz="1200">
              <a:solidFill>
                <a:schemeClr val="tx1"/>
              </a:solidFill>
              <a:sym typeface="+mn-ea"/>
            </a:endParaRPr>
          </a:p>
          <a:p>
            <a:pPr algn="l"/>
            <a:r>
              <a:rPr lang="zh-CN" altLang="en-US" sz="1200">
                <a:solidFill>
                  <a:schemeClr val="tx1"/>
                </a:solidFill>
                <a:sym typeface="+mn-ea"/>
              </a:rPr>
              <a:t>        ]]&gt;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&lt;![CDATA[</a:t>
            </a:r>
            <a:endParaRPr lang="zh-CN" altLang="en-US" sz="1200" b="1">
              <a:solidFill>
                <a:srgbClr val="FF0000"/>
              </a:solidFill>
              <a:sym typeface="+mn-ea"/>
            </a:endParaRPr>
          </a:p>
          <a:p>
            <a:pPr algn="l"/>
            <a:r>
              <a:rPr lang="zh-CN" altLang="en-US" sz="1200">
                <a:solidFill>
                  <a:schemeClr val="tx1"/>
                </a:solidFill>
                <a:sym typeface="+mn-ea"/>
              </a:rPr>
              <a:t>            &lt;?xml version="1.0" encoding="UTF-8" ?&gt;</a:t>
            </a:r>
            <a:endParaRPr lang="zh-CN" altLang="en-US" sz="1200">
              <a:solidFill>
                <a:schemeClr val="tx1"/>
              </a:solidFill>
              <a:sym typeface="+mn-ea"/>
            </a:endParaRPr>
          </a:p>
          <a:p>
            <a:pPr algn="l"/>
            <a:r>
              <a:rPr lang="zh-CN" altLang="en-US" sz="1200">
                <a:solidFill>
                  <a:schemeClr val="tx1"/>
                </a:solidFill>
                <a:sym typeface="+mn-ea"/>
              </a:rPr>
              <a:t>            &lt;demo&gt;</a:t>
            </a:r>
            <a:endParaRPr lang="zh-CN" altLang="en-US" sz="1200">
              <a:solidFill>
                <a:schemeClr val="tx1"/>
              </a:solidFill>
              <a:sym typeface="+mn-ea"/>
            </a:endParaRPr>
          </a:p>
          <a:p>
            <a:pPr algn="l"/>
            <a:r>
              <a:rPr lang="zh-CN" altLang="en-US" sz="1200">
                <a:solidFill>
                  <a:schemeClr val="tx1"/>
                </a:solidFill>
                <a:sym typeface="+mn-ea"/>
              </a:rPr>
              <a:t>                我是嵌套的 xml，我在 CDATA 段里面，我不被 xml 解析器解析</a:t>
            </a:r>
            <a:endParaRPr lang="zh-CN" altLang="en-US" sz="1200">
              <a:solidFill>
                <a:schemeClr val="tx1"/>
              </a:solidFill>
              <a:sym typeface="+mn-ea"/>
            </a:endParaRPr>
          </a:p>
          <a:p>
            <a:pPr algn="l"/>
            <a:r>
              <a:rPr lang="zh-CN" altLang="en-US" sz="1200">
                <a:solidFill>
                  <a:schemeClr val="tx1"/>
                </a:solidFill>
                <a:sym typeface="+mn-ea"/>
              </a:rPr>
              <a:t>            &lt;/demo&gt;</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]]&gt;</a:t>
            </a:r>
            <a:endParaRPr lang="zh-CN" altLang="en-US" sz="1200">
              <a:solidFill>
                <a:schemeClr val="tx1"/>
              </a:solidFill>
              <a:sym typeface="+mn-ea"/>
            </a:endParaRPr>
          </a:p>
          <a:p>
            <a:pPr algn="l"/>
            <a:r>
              <a:rPr lang="zh-CN" altLang="en-US" sz="1200">
                <a:solidFill>
                  <a:schemeClr val="tx1"/>
                </a:solidFill>
                <a:sym typeface="+mn-ea"/>
              </a:rPr>
              <a:t>    &lt;/extra&gt;</a:t>
            </a:r>
            <a:endParaRPr lang="zh-CN" altLang="en-US" sz="1200">
              <a:solidFill>
                <a:schemeClr val="tx1"/>
              </a:solidFill>
              <a:sym typeface="+mn-ea"/>
            </a:endParaRPr>
          </a:p>
          <a:p>
            <a:pPr algn="l"/>
            <a:r>
              <a:rPr lang="zh-CN" altLang="en-US" sz="1200">
                <a:solidFill>
                  <a:schemeClr val="tx1"/>
                </a:solidFill>
                <a:sym typeface="+mn-ea"/>
              </a:rPr>
              <a:t>&lt;/accounts&gt;</a:t>
            </a:r>
            <a:endParaRPr lang="zh-CN" altLang="en-US" sz="1200">
              <a:solidFill>
                <a:schemeClr val="tx1"/>
              </a:solidFill>
              <a:sym typeface="+mn-ea"/>
            </a:endParaRPr>
          </a:p>
        </p:txBody>
      </p:sp>
      <p:sp>
        <p:nvSpPr>
          <p:cNvPr id="3" name="矩形 2"/>
          <p:cNvSpPr/>
          <p:nvPr/>
        </p:nvSpPr>
        <p:spPr>
          <a:xfrm>
            <a:off x="9531985" y="4129405"/>
            <a:ext cx="18954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手写 </a:t>
            </a:r>
            <a:r>
              <a:rPr lang="en-US"/>
              <a:t>demo.xml</a:t>
            </a:r>
            <a:endParaRPr 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11723</Words>
  <Application>WPS 演示</Application>
  <PresentationFormat>宽屏</PresentationFormat>
  <Paragraphs>449</Paragraphs>
  <Slides>23</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Wingdings</vt:lpstr>
      <vt:lpstr>微软雅黑</vt:lpstr>
      <vt:lpstr>Consolas</vt:lpstr>
      <vt:lpstr>新宋体</vt:lpstr>
      <vt:lpstr>Arial Unicode MS</vt:lpstr>
      <vt:lpstr>Calibri</vt:lpstr>
      <vt:lpstr>1_Office 主题​​</vt:lpstr>
      <vt:lpstr>Java XML简介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760</cp:revision>
  <dcterms:created xsi:type="dcterms:W3CDTF">2019-06-19T02:08:00Z</dcterms:created>
  <dcterms:modified xsi:type="dcterms:W3CDTF">2020-12-10T09:03:25Z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