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795" r:id="rId4"/>
    <p:sldId id="862" r:id="rId6"/>
    <p:sldId id="916" r:id="rId7"/>
    <p:sldId id="678" r:id="rId8"/>
    <p:sldId id="863" r:id="rId9"/>
    <p:sldId id="864" r:id="rId10"/>
    <p:sldId id="840" r:id="rId11"/>
    <p:sldId id="844" r:id="rId12"/>
    <p:sldId id="918" r:id="rId13"/>
    <p:sldId id="842" r:id="rId14"/>
    <p:sldId id="841" r:id="rId15"/>
    <p:sldId id="698" r:id="rId16"/>
    <p:sldId id="846" r:id="rId17"/>
    <p:sldId id="757" r:id="rId18"/>
    <p:sldId id="758" r:id="rId19"/>
    <p:sldId id="759" r:id="rId20"/>
    <p:sldId id="765" r:id="rId21"/>
    <p:sldId id="847" r:id="rId22"/>
    <p:sldId id="865" r:id="rId23"/>
    <p:sldId id="848" r:id="rId24"/>
    <p:sldId id="849" r:id="rId25"/>
    <p:sldId id="850" r:id="rId26"/>
    <p:sldId id="851" r:id="rId27"/>
    <p:sldId id="852" r:id="rId28"/>
    <p:sldId id="968" r:id="rId29"/>
    <p:sldId id="687" r:id="rId30"/>
    <p:sldId id="853" r:id="rId31"/>
    <p:sldId id="858" r:id="rId32"/>
    <p:sldId id="854" r:id="rId33"/>
    <p:sldId id="856" r:id="rId34"/>
    <p:sldId id="857" r:id="rId35"/>
    <p:sldId id="859" r:id="rId36"/>
    <p:sldId id="972" r:id="rId37"/>
    <p:sldId id="763" r:id="rId38"/>
    <p:sldId id="807" r:id="rId39"/>
    <p:sldId id="692" r:id="rId40"/>
    <p:sldId id="970" r:id="rId41"/>
    <p:sldId id="784" r:id="rId42"/>
    <p:sldId id="808" r:id="rId43"/>
    <p:sldId id="809" r:id="rId44"/>
    <p:sldId id="810" r:id="rId45"/>
    <p:sldId id="694" r:id="rId46"/>
    <p:sldId id="811" r:id="rId47"/>
    <p:sldId id="789" r:id="rId48"/>
    <p:sldId id="799" r:id="rId49"/>
    <p:sldId id="800" r:id="rId50"/>
    <p:sldId id="696" r:id="rId51"/>
    <p:sldId id="805" r:id="rId52"/>
    <p:sldId id="801" r:id="rId53"/>
    <p:sldId id="803" r:id="rId54"/>
    <p:sldId id="804" r:id="rId55"/>
    <p:sldId id="806" r:id="rId56"/>
    <p:sldId id="662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59909"/>
    <a:srgbClr val="FFA9A9"/>
    <a:srgbClr val="3723FF"/>
    <a:srgbClr val="FEA282"/>
    <a:srgbClr val="36A44E"/>
    <a:srgbClr val="CB24DA"/>
    <a:srgbClr val="8B2C4C"/>
    <a:srgbClr val="E493ED"/>
    <a:srgbClr val="00F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6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9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0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4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5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3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9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85440" y="2272665"/>
            <a:ext cx="8438515" cy="19348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链表的插入删除操作，因为内存不连续，只需要更改元素的前后节点信息就行了，并不需要更改元素内存地址，而数组的连续内存想要插入和删除的话就要移动所有的内存地址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4805" y="896620"/>
            <a:ext cx="8439150" cy="11658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数组占用空间小，链表元素还要包涵上一元素和下一个元素的的信息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数组的访问速度快，因为内存是连续的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数组内部元素可以随机访问，而链表依赖于上一个元素的信息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85440" y="4297680"/>
            <a:ext cx="3386455" cy="36639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效率：数组查询效率高，链表增，删效率高</a:t>
            </a:r>
            <a:endParaRPr lang="en-US" altLang="zh-CN" sz="1200">
              <a:solidFill>
                <a:schemeClr val="bg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4045" y="1296035"/>
            <a:ext cx="21659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数组的内存空间是连续的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045" y="3122295"/>
            <a:ext cx="21659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链表的内存分配是动态的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360" y="746125"/>
            <a:ext cx="617156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在内存中，数组是一块连续的区域。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数组需要预留空间，在使用前要先申请占内存的大小，可能会浪费内存空间。 比如看电影时，为了保证10个人能坐在一起，必须提前订好10个连续的位置。这样的好处就是能保证10个人可以在一起。但是这样的缺点是，如果来的人不够10个，那么剩下的位置就浪费了。如果临时有多来了个人，那么10个就不够用了，这时可能需要将第11个位置上的人挪走，或者是他们11个人重新去找一个11连坐的位置，效率都很低。如果没有找到符合要求的作为，那么就没法坐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插入数据和删除数据效率低，插入数据时，这个位置后面的数据在内存中都要向后移。删除数据时，这个数据后面的数据都要往前移动。 比如原来去了5个人，然后后来又去了一个人要坐在第三个位置上，那么第三个到第五个都要往后移动一个位子，将第三个位置留给新来的人。 当这个人走了的时候，因为他们要连在一起的，所以他后面几个人要往前移动一个位置，把这个空位补上。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拿上面的看电影来说，这几个人在电影院必须坐在一起。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随机读取效率很高。因为数组是连续的，知道每一个数据的内存地址，可以直接找到给地址的数据。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并且不利于扩展，数组定义的空间不够时要重新定义数组。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5285" y="746125"/>
            <a:ext cx="49968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在内存中链表可以存在任何地方，不要求连续。 在电影院几个人可以随便坐。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每一个数据都保存了下一个数据的内存地址，通过这个地址找到下一个数据。 第一个人知道第二个人的座位号，第二个人知道第三个人的座位号……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增加数据和删除数据很容易。 再来个人可以随便坐，比如来了个人要做到第三个位置，那他只需要把自己的位置告诉第二个人，然后问第二个人拿到原来第三个人的位置就行了。其他人都不用动。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查找数据时效率低，因为不具有随机访问性，所以访问某个位置的数据都要从第一个数据开始访问，然后根据第一个数据保存的下一个数据的地址找到第二个数据，以此类推。 要找到第三个人，必须从第一个人开始问起。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不指定大小，扩展方便。链表大小不用定义，数据随意增删。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96050" y="700405"/>
            <a:ext cx="8890" cy="59016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26100" y="614553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数组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9973310" y="614553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链表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List </a:t>
            </a:r>
            <a:r>
              <a:rPr lang="zh-CN" altLang="en-US" sz="3200"/>
              <a:t>集合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524000" y="2355215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ArrayList是非线程安全的，底层是基于数组实现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0" y="3357880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LinkedList是非线程安全的，底层是基于双向链表实现的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48680" y="2179320"/>
            <a:ext cx="12700" cy="2053590"/>
          </a:xfrm>
          <a:prstGeom prst="lin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76365" y="2355215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Vector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Vector是线程安全的，底层是基于动态数组实现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035" y="812800"/>
            <a:ext cx="11858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允许null值。至少ArrayList和LinkedList都允许有null值，并且null也是可以重复的，添加多个null，list的长度也会增加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9827260" y="2901315"/>
            <a:ext cx="11658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性能差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98880" y="4640580"/>
            <a:ext cx="9512300" cy="16700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ArrayList 和 LinkedList 的区别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None/>
            </a:pP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ArrayList是实现了基于动态数组的数据结构，LinkedList基于链表的数据结构 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对于随机访问get和set，ArrayList觉得优于LinkedList，因为LinkedList要移动指针 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对于新增和删除操作add和remove，LinedList比较占优势，因为ArrayList要移动数据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ArrayList没有实现Queue队列接口，LinkedList实现了Queue接口</a:t>
            </a:r>
            <a:endParaRPr lang="en-US" altLang="zh-CN" sz="1600">
              <a:solidFill>
                <a:schemeClr val="tx1"/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83883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toArray()  以正确的顺序（从第一个到最后一个元素）返回一个包含此列表中所有元素的数组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size()  返回此列表中的元素数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set(int index,E element)  用指定的元素替换此列表中指定位置的元素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removeLast()  从此列表中删除并返回最后一个元素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removeFirst()  从此列表中删除并返回第一个元素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remove(int index)  删除该列表中指定位置的元素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getFirst()  返回此列表中的第一个元素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getLast()  返回此列表中的最后一个元素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get(int index)  返回此列表中指定位置的元素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add(E element)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add(int index,E element)  在此列表中的指定位置插入指定的元素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addFirst(E element)  在该列表开头插入指定的元素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addLast(E element) 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clear()  从列表中删除所有元素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9340" y="4724400"/>
            <a:ext cx="5965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Vector常用方法：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2044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706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367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29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52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013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675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9485" y="28733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399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18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044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7706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3367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9029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4690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0352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013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1675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9485" y="397002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399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818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2" name="乘号 81"/>
          <p:cNvSpPr/>
          <p:nvPr/>
        </p:nvSpPr>
        <p:spPr>
          <a:xfrm>
            <a:off x="3845560" y="4227195"/>
            <a:ext cx="346075" cy="5772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044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7706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367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9485" y="56648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739900" y="56648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9029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4690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352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6013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a[7-1]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25185" y="566483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46905" y="401764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4599305" y="522922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908675" y="517652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后续元素前移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2044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706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3367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9029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4690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a[x]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6013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675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7336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59485" y="12858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39900" y="12858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38415" y="128587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0352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a[4+1]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" name="加号 107"/>
          <p:cNvSpPr/>
          <p:nvPr/>
        </p:nvSpPr>
        <p:spPr>
          <a:xfrm>
            <a:off x="4707890" y="1562735"/>
            <a:ext cx="452120" cy="558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46905" y="287337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flipH="1">
            <a:off x="4599305" y="227520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925185" y="21958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后续元素后移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2998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8659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4321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13385" y="2817495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原始数组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9895" y="551053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13385" y="118110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右大括号 117"/>
          <p:cNvSpPr/>
          <p:nvPr/>
        </p:nvSpPr>
        <p:spPr>
          <a:xfrm rot="5400000">
            <a:off x="9442450" y="551815"/>
            <a:ext cx="288290" cy="3426460"/>
          </a:xfrm>
          <a:prstGeom prst="rightBrace">
            <a:avLst/>
          </a:prstGeom>
          <a:ln>
            <a:solidFill>
              <a:srgbClr val="E9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14460" y="24396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自动扩容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ArrayList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59092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7540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415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4754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04155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6077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6140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8020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463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802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74635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3125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4876165" y="214630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732780" y="292163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13320" y="456247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8303260" y="45529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56070" y="29679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732145" y="21793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495165" y="13423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21600" y="547116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0479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1405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1802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656070" y="3756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46010" y="37566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6007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16685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7330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41668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300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2991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055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87165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4378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8716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43780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0039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1" idx="0"/>
            <a:endCxn id="79" idx="2"/>
          </p:cNvCxnSpPr>
          <p:nvPr/>
        </p:nvCxnSpPr>
        <p:spPr>
          <a:xfrm flipV="1">
            <a:off x="1845310" y="25425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79425" y="4239895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482465" y="53873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2"/>
            <a:endCxn id="88" idx="0"/>
          </p:cNvCxnSpPr>
          <p:nvPr/>
        </p:nvCxnSpPr>
        <p:spPr>
          <a:xfrm>
            <a:off x="5272405" y="537781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402715" y="428625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701290" y="25755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4310" y="173863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690745" y="62960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43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8050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6466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02715" y="5074920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92655" y="507492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84" idx="2"/>
            <a:endCxn id="82" idx="2"/>
          </p:cNvCxnSpPr>
          <p:nvPr/>
        </p:nvCxnSpPr>
        <p:spPr>
          <a:xfrm rot="5400000" flipH="1">
            <a:off x="2118995" y="3937635"/>
            <a:ext cx="2023110" cy="857250"/>
          </a:xfrm>
          <a:prstGeom prst="curvedConnector3">
            <a:avLst>
              <a:gd name="adj1" fmla="val -117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3" idx="3"/>
          </p:cNvCxnSpPr>
          <p:nvPr/>
        </p:nvCxnSpPr>
        <p:spPr>
          <a:xfrm>
            <a:off x="3986530" y="3167380"/>
            <a:ext cx="378460" cy="1798955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665" y="59277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9687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53490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010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5349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0105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672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735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3970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058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397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80585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3720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1682115" y="239585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538730" y="31616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9270" y="480250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5109210" y="480250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462020" y="32080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38095" y="24193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01115" y="158242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27550" y="57111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074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67355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397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3462020" y="399669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1960" y="39966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7093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27550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8416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55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84165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4078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8327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39885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e-add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9650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1" name="直接箭头连接符 120"/>
          <p:cNvCxnSpPr>
            <a:stCxn id="111" idx="0"/>
            <a:endCxn id="109" idx="2"/>
          </p:cNvCxnSpPr>
          <p:nvPr/>
        </p:nvCxnSpPr>
        <p:spPr>
          <a:xfrm flipV="1">
            <a:off x="4956175" y="1978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812790" y="274447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6736080" y="279082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812155" y="200215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641850" y="11652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8480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41415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03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4141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098030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95464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9803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54645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81126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801610" y="5311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6736080" y="3598545"/>
            <a:ext cx="0" cy="4368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7593330" y="3579495"/>
            <a:ext cx="0" cy="4133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593330" y="43789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383270" y="44100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14" idx="0"/>
          </p:cNvCxnSpPr>
          <p:nvPr/>
        </p:nvCxnSpPr>
        <p:spPr>
          <a:xfrm rot="16200000" flipH="1" flipV="1">
            <a:off x="7155815" y="1657350"/>
            <a:ext cx="1269365" cy="2042160"/>
          </a:xfrm>
          <a:prstGeom prst="curvedConnector4">
            <a:avLst>
              <a:gd name="adj1" fmla="val -18784"/>
              <a:gd name="adj2" fmla="val 60494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0"/>
          </p:cNvCxnSpPr>
          <p:nvPr/>
        </p:nvCxnSpPr>
        <p:spPr>
          <a:xfrm rot="16200000">
            <a:off x="8056245" y="1803400"/>
            <a:ext cx="870585" cy="1930400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endCxn id="115" idx="2"/>
          </p:cNvCxnSpPr>
          <p:nvPr/>
        </p:nvCxnSpPr>
        <p:spPr>
          <a:xfrm flipV="1">
            <a:off x="6829425" y="2419350"/>
            <a:ext cx="2839085" cy="1715135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/>
          <p:nvPr/>
        </p:nvCxnSpPr>
        <p:spPr>
          <a:xfrm rot="10800000" flipV="1">
            <a:off x="7850505" y="2395855"/>
            <a:ext cx="2918460" cy="1939290"/>
          </a:xfrm>
          <a:prstGeom prst="curvedConnector3">
            <a:avLst>
              <a:gd name="adj1" fmla="val -435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797290" y="11652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701040"/>
            <a:ext cx="3302000" cy="95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21180"/>
            <a:ext cx="5238750" cy="132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3302635"/>
            <a:ext cx="4978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70" y="4680585"/>
            <a:ext cx="5327650" cy="208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230" y="701040"/>
            <a:ext cx="5778500" cy="3975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77560" y="486029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1.5 </a:t>
            </a:r>
            <a:r>
              <a:rPr lang="zh-CN" altLang="en-US"/>
              <a:t>倍扩容机制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4860925" cy="5976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add 方法,底层 ensureCapacityInternal(size + 1) 用来扩容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public boolean add(E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ensureCapacityInternal(size + 1);  // Increments modCount!!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elementData[size++]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return true;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testArrayList01()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addAll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testArrayList02()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4840" y="63176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</a:t>
            </a:r>
            <a:r>
              <a:rPr lang="zh-CN" altLang="en-US"/>
              <a:t>常用方法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900" y="788670"/>
            <a:ext cx="3713480" cy="45510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list 有序性、可重复性、可以放入 null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testListRepeat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9680" y="3662680"/>
            <a:ext cx="4336415" cy="31026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contains\containsAll\... 等方法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testArrayList03()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System.out.println(lst.contains(4));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System.out.println(lst.containsAll(Arrays.asList(11, 12)));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System.out.println(lst.isEmpty());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5));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lst.size()));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lst.size() - 1));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集合的概念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集合的分类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9890" y="31648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</a:t>
            </a:r>
            <a:r>
              <a:rPr lang="zh-CN" altLang="en-US"/>
              <a:t>、</a:t>
            </a:r>
            <a:r>
              <a:rPr lang="en-US"/>
              <a:t>List 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9890" y="37674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Set 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9890" y="42767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6</a:t>
            </a:r>
            <a:r>
              <a:rPr lang="zh-CN" altLang="en-US">
                <a:sym typeface="+mn-ea"/>
              </a:rPr>
              <a:t>、</a:t>
            </a:r>
            <a:r>
              <a:rPr lang="en-US">
                <a:sym typeface="+mn-ea"/>
              </a:rPr>
              <a:t>Map </a:t>
            </a:r>
            <a:r>
              <a:rPr lang="zh-CN" altLang="en-US">
                <a:sym typeface="+mn-ea"/>
              </a:rPr>
              <a:t>映射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9890" y="486029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集合遍历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迭代器</a:t>
            </a:r>
            <a:endParaRPr lang="en-US" altLang="zh-CN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9890" y="53962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9890" y="60248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Queue 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59890" y="25876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数组和</a:t>
            </a:r>
            <a:r>
              <a:rPr lang="zh-CN" altLang="en-US"/>
              <a:t>线性表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链表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3200" y="969010"/>
            <a:ext cx="11785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 Iterator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Iterator 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对象称为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迭代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器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设计模式的一种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主要用于遍历 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Collection 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集合中</a:t>
            </a:r>
            <a:r>
              <a:rPr lang="zh-CN" altLang="en-US" sz="160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160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元素。</a:t>
            </a:r>
            <a:endParaRPr lang="zh-CN" altLang="en-US" sz="1600" smtClean="0"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60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所有实现了Collection接口的集合类都有一个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iterator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()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方法，用以</a:t>
            </a:r>
            <a:r>
              <a:rPr lang="zh-CN" altLang="en-US" sz="1600" dirty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返回一个实现了Iterator接口的对象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6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Iterator </a:t>
            </a:r>
            <a:r>
              <a:rPr lang="zh-CN" altLang="en-US" sz="1600" b="1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仅用于遍历集合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Iterator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本身并不提供承装对象的能力。如果需要创建 </a:t>
            </a:r>
            <a:r>
              <a:rPr lang="en-US" altLang="zh-CN" sz="1600" dirty="0" err="1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Iterator</a:t>
            </a:r>
            <a:r>
              <a:rPr lang="en-US" altLang="zh-CN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对象，则必须有一个被迭代的集合。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390" y="2290445"/>
            <a:ext cx="9512300" cy="1442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 next() 方法获得序列中的下一个元素。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 hasNext() 方法检查序列中是否还有元素。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</a:endParaRPr>
          </a:p>
          <a:p>
            <a:pPr algn="l">
              <a:buClrTx/>
              <a:buSzTx/>
              <a:buNone/>
            </a:pP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使用 remove() 方法将迭代器最近返回的那个元素删除。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314960"/>
            <a:ext cx="4860925" cy="6450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List 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testArrayList04()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普通 for 循环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System.out.println(lst.get(0));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增强 for 循环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num :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迭代器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Iterator&lt;Integer&gt; iterator = lst.iterator();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entry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System.out.println(entry);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forEach 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lst.forEach(num -&gt; System.out.println(num));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0215" y="5361305"/>
            <a:ext cx="20313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</a:t>
            </a:r>
            <a:r>
              <a:rPr lang="zh-CN" altLang="en-US"/>
              <a:t> 几种遍历方式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4630" y="314960"/>
            <a:ext cx="4860925" cy="6450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arraylist、linkedlist 的使用场景比较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testArrayListAndLinkedList2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 List 存储最近 30 天的天气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arrayList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linkedList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365;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arrayList.add(new Random().nextInt(40));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(arrayList.size() &gt; 30)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arrayList.remove(0);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365;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linkedList.add(new Random().nextInt(40));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(linkedList.size() &gt; 30)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linkedList.remove(0);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9160" y="5361305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ArrayList</a:t>
            </a:r>
            <a:r>
              <a:rPr lang="zh-CN" altLang="en-US"/>
              <a:t>、</a:t>
            </a:r>
            <a:r>
              <a:rPr lang="en-US" altLang="zh-CN"/>
              <a:t>LinkedList</a:t>
            </a:r>
            <a:r>
              <a:rPr lang="zh-CN"/>
              <a:t>对比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3830" y="279400"/>
            <a:ext cx="6701790" cy="64947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测试数组、arraylist、linkedlist 随机访问和遍历性能比较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testArrayListAndLinkedList()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final int MAX = 100000;                // 分别测试 10、100、1000、10000、100000 的性能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start, end;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arr[] = new int[MAX];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ArrayList&lt;Integer&gt; arraylist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LinkedList&lt;Integer&gt; linklist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初始化各个数组链表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arr[i] = i;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arraylist.add(i);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linklist.add(i);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随机访问测试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System.out.println("随机访问测试(" + MAX + "):");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tmp;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arr[i];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System.out.println("数组:        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arraylist.get(i);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System.out.println("arraylist: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linklist.get(i);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System.out.println("linkedlist: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93890" y="279400"/>
            <a:ext cx="4018915" cy="38804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遍历测试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System.out.println("遍历测试(" + MAX + "):");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arr)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System.out.println("数组:        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arraylist)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System.out.println("arraylist: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linklist)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System.out.println("linkedlist: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90" y="4286885"/>
            <a:ext cx="2628900" cy="1600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55460" y="632650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性能比较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790" y="815975"/>
            <a:ext cx="4860925" cy="55848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优化：知道数据长度的时候性能优化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初始化的时候指定长度肯定是要比不指定长度的性能好很多, 这样不用重复的申请空间, 复制数组, 销毁老的分配空间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testArrayList05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 List 的时候指定长度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 = new ArrayList&lt;&gt;(1000);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8935" y="3312160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 </a:t>
            </a:r>
            <a:r>
              <a:rPr lang="zh-CN" altLang="en-US"/>
              <a:t>优化：设置初始容量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48935" y="815975"/>
            <a:ext cx="4860925" cy="23260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设置初始长度的时候要合理,小了会自动扩容，大了会浪费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testArrayList06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790" y="483235"/>
            <a:ext cx="3958590" cy="63093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遍历时删除元素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使用迭代器的删除可靠些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testRemove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随机产生 100 个成绩：0 ~ 100 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lst.add(new Random().nextInt(100) +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增强 for 循环删除会报错：java.util.ConcurrentModificationException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for(String s: lst){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if(Integer.parseInt(s) &lt; 60){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    // 遍历每一个成绩，然后剔除不及格的成绩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    lst.remove(s);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普通 for 循环也删除不干净，有错位问题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for(int i=0; i&lt;lst.size(); i++){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String s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if(Integer.parseInt(s) &lt; 60){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遍历每一个成绩，然后剔除不及格的成绩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lst.remove(s);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6740" y="483235"/>
            <a:ext cx="7622540" cy="63093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遍历时删除元素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使用迭代器的删除可靠些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基本上ArrayList采用size属性来维护自已的状态，而Iterator采用cursor来来维护自已的状态。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当size出现变化时，cursor并不一定能够得到同步，除非这种变化是Iterator主动导致的。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从上面的代码可以看到当Iterator.remove方法导致ArrayList列表发生变化时，他会更新cursor来同步这一变化。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但其他方式导致的ArrayList变化，Iterator是无法感知的。ArrayList自然也不会主动通知Iterator们，那将是一个繁重的工作。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Iterator到底还是做了努力：为了防止状态不一致可能引发的无法设想的后果，Iterator会经常做checkForComodification检查，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以防有变。如果有变，则以异常抛出，所以就出现了上面的异常。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testRemove2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lst.add(new Random().nextInt(100) +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Iterator&lt;String&gt; iterator = lst.iterator();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String number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(Integer.parseInt(number) &lt; 60)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iterator.remove();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6945" y="5466080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使用迭代器进行删除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Set </a:t>
            </a:r>
            <a:r>
              <a:rPr lang="zh-CN" altLang="en-US" sz="3200"/>
              <a:t>集合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75245" y="3797935"/>
            <a:ext cx="4248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1595" y="1292225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TreeSet实现类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1595" y="2536825"/>
            <a:ext cx="4961890" cy="7867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HashSet实现类 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1595" y="3797935"/>
            <a:ext cx="4961890" cy="8953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LinkedHashSet实现类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(</a:t>
            </a:r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继承与HashSet、又基于</a:t>
            </a:r>
            <a:r>
              <a:rPr lang="zh-CN" sz="1200" b="1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LinkedHashMap</a:t>
            </a:r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来实现的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)</a:t>
            </a:r>
            <a:endParaRPr lang="en-US" altLang="zh-CN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134235" y="1193800"/>
            <a:ext cx="317500" cy="350012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8500" y="2701925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+mj-ea"/>
                <a:ea typeface="+mj-ea"/>
                <a:cs typeface="+mj-ea"/>
                <a:sym typeface="+mn-ea"/>
              </a:rPr>
              <a:t>Set 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集合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1735" y="1038860"/>
            <a:ext cx="292989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有序，默认自然顺序，可定制排序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51735" y="2245360"/>
            <a:ext cx="9144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无序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1735" y="3554095"/>
            <a:ext cx="14554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有序（添加顺序）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5245" y="2536825"/>
            <a:ext cx="3537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  <a:latin typeface="+mj-ea"/>
                <a:ea typeface="+mj-ea"/>
                <a:cs typeface="+mj-ea"/>
              </a:rPr>
              <a:t>HashSet有以下特点</a:t>
            </a:r>
            <a:endParaRPr lang="zh-CN" altLang="en-US" sz="1200" b="1">
              <a:solidFill>
                <a:srgbClr val="FF0000"/>
              </a:solidFill>
              <a:latin typeface="+mj-ea"/>
              <a:ea typeface="+mj-ea"/>
              <a:cs typeface="+mj-ea"/>
            </a:endParaRPr>
          </a:p>
          <a:p>
            <a:r>
              <a:rPr lang="zh-CN" altLang="en-US" sz="1200">
                <a:latin typeface="+mj-ea"/>
                <a:ea typeface="+mj-ea"/>
                <a:cs typeface="+mj-ea"/>
              </a:rPr>
              <a:t>不能保证元素的排列顺序，顺序有可能发生变化</a:t>
            </a:r>
            <a:endParaRPr lang="zh-CN" altLang="en-US" sz="1200">
              <a:latin typeface="+mj-ea"/>
              <a:ea typeface="+mj-ea"/>
              <a:cs typeface="+mj-ea"/>
            </a:endParaRPr>
          </a:p>
          <a:p>
            <a:r>
              <a:rPr lang="zh-CN" altLang="en-US" sz="1200">
                <a:latin typeface="+mj-ea"/>
                <a:ea typeface="+mj-ea"/>
                <a:cs typeface="+mj-ea"/>
              </a:rPr>
              <a:t>不是同步的</a:t>
            </a:r>
            <a:endParaRPr lang="zh-CN" altLang="en-US" sz="1200">
              <a:latin typeface="+mj-ea"/>
              <a:ea typeface="+mj-ea"/>
              <a:cs typeface="+mj-ea"/>
            </a:endParaRPr>
          </a:p>
          <a:p>
            <a:r>
              <a:rPr lang="zh-CN" altLang="en-US" sz="1200">
                <a:latin typeface="+mj-ea"/>
                <a:ea typeface="+mj-ea"/>
                <a:cs typeface="+mj-ea"/>
              </a:rPr>
              <a:t>集合元素可以是null,但只能放入一个null</a:t>
            </a:r>
            <a:endParaRPr lang="zh-CN" altLang="en-US" sz="1200">
              <a:latin typeface="+mj-ea"/>
              <a:ea typeface="+mj-ea"/>
              <a:cs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75245" y="1292225"/>
            <a:ext cx="42487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TreeSet是SortedSet接口的唯一实现类，TreeSet可以确保集合元素处于排序状态。TreeSet支持两种排序方式，自然排序和定制排序，其中自然排序为默认的排序方式。向 TreeSet中加入的应该是同一个类的对象。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9395" y="3323590"/>
            <a:ext cx="1910715" cy="104521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Set的底层</a:t>
            </a:r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是基于</a:t>
            </a:r>
            <a:r>
              <a:rPr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HashMap</a:t>
            </a:r>
            <a:r>
              <a:rPr 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实现的，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HashMap key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不能重复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&lt;=&gt; Set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不能重复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325" y="797560"/>
            <a:ext cx="579818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add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HashSet 底层是使用 HashMap 实现的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public HashSet()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     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strArr)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set.add(s);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addAll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set.addAll(Arrays.asList(strArr));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85" y="797560"/>
            <a:ext cx="579818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contains\containsAll\... 等方法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testHashSet03()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set.addAll(Arrays.asList(strArr));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System.out.println(set.contains("tom"));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System.out.println(set.containsAll(Arrays.asList(strArr)));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System.out.println(set.isEmpty());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HashSet 无序性、不可重复性、可为 null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testHashSetRepeatAndOrder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0610" y="62369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325" y="797560"/>
            <a:ext cx="8046720" cy="5593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Set 遍历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Ctrl + 数字 1 快速给行生成返回值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testHashSet04()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HashSet&lt;&gt;(Arrays.asList(new String[] { "tom", "bob", "tom", "smith", "null", null, null }));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set 不支持普通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for (int i=0; i&lt;set.size();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    set.get(i);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增强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set)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迭代器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 = set.iterator();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entry = iterator.next();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set.forEach(str -&gt; System.out.println(str));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4670" y="57886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集合遍历 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75015" y="797560"/>
            <a:ext cx="3565525" cy="30626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LinkedHashSet 是有序的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testHashSetRepeatAndOrder2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LinkedHashSet&lt;&gt;();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739140"/>
            <a:ext cx="6233795" cy="59448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equals 和 hashCode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testEq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Set&lt;Person&gt; personSet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System.out.println(personSet);                    // 四个不同对象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Person2 重写了 equals 和 hashCode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Set&lt;Person2&gt; personSet2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System.out.println(personSet2);                    // 一个相同对象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Person2 重写了 equals 和 hashCode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Set&lt;Person3&gt; personSet3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19));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20));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21));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System.out.println(personSet3);                    // 一个相同对象,但是只比较 name 属性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3045" y="738505"/>
            <a:ext cx="5354955" cy="5945505"/>
          </a:xfrm>
          <a:prstGeom prst="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重写 equals 和 hashCode 方法原则：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java中为什么重写equals方法一定要重写hashcode方法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因为如果我们在重写equals方法的同时，不对hashcode方法进行重写的话，默认地还是会使用Object类自带的hashcode方法，这样就会出现在某些情况下，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明明两个对象的equals方法判断相等了，但是它们的hashcode居然不一样，这是不符合规范的。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对于hashcode，Java中有如下规定：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两个对象相等，hashcode一定相等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两个对象不等， hashcode不一定不等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hashcode相等，两个对象不一定相等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hashcode不等，两个对象一定不等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hashcode经常用于散列数据的快速存取，例如在使用hash类数据集合时，都是先根据存储的对象的hashcode值去判断对象是否相同，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2570" y="73025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去重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集合的概念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 implements Comparable&lt;Person&gt;{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5414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1、先按照名称排序,名称字符长度越长越靠后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2、再按照年龄排序，年龄越大越靠后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负数代表小于，0 代表相等，1代表大于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a negative integer, zero, or a positive integer as this object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is less than, equal to, or greater than the specified object.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compareTo(Person 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(this.name.length() &gt; o.name.length())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(this.name.length() &lt; o.name.length())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-1;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(this.age &gt; o.age)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(this.age &lt; o.age)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-1;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Person2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Person2(String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"Person2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60686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hashCode()的默认实现是为不同的对象返回不同的整数.有一个设计原则是,hashCode对于同一个对象,不管内部怎么改变,应该都返回相同的整数值.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hashCode()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final int prime = 31;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result =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((name == null) ? 0 : name.hashCode());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result;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boolean equals(Object obj)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 == obj)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(obj ==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(getClass() != obj.getClass())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 other = (Person2) obj;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(age != other.age)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(name ==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(other.name !=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else if (!name.equals(other.name))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Person3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Person3(String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"Person2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4958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hashCode()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final int prime = 31;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result =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((name == null) ? 0 : name.hashCode());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result;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boolean equals(Object obj)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 == obj)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(obj ==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(getClass() != obj.getClass())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Person3 other = (Person3) obj;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(name ==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(other.name !=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else if (!name.equals(other.name))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745490"/>
            <a:ext cx="11689715" cy="42189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HashSet 和 LinkedHashSet\TreeSet 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Java中Set真的是无序的吗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我们经常听说List是有序且可重复的，Set是无序且不重复的。这是一个误区，这里所说的顺序有两个概念，一是按照添加的顺序排列，二是按照自然顺序a-z排列。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Set并不是无序的传统所说的Set无序指的是HashSet，它不能保证元素的添加顺序，更不能保证自然顺序，而Set的其他实现类是可以实现这两种顺序的。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testOrder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hashSet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linkedHashSet = new LinkedHashSet&lt;&gt;();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treeSet = new TreeSet&lt;&gt;();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 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hashSet.add("num_"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linkedHashSet.add("num_"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treeSet.add("num_"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System.out.println(hashSet);            // HashSet 是无序的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System.out.println(linkedHashSet);        // LinkedHashSet 是有序的，按照添加顺序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System.out.println(treeSet);            // TreeSet 是有序的, 按照自然顺序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2430" y="3650615"/>
            <a:ext cx="5188585" cy="28562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TreeSet 定制排序, 定制排序需要实现 Comparable 接口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testOrder2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Set&lt;Person&gt; treeSet = new TreeSet&lt;&gt;();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 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treeSet.add(new Person("Person_" + i, 100 - i));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System.out.println(treeSet);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6400" y="50653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顺序性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34830" y="597598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自定义顺序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7480" y="1065530"/>
            <a:ext cx="1173924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hashCode：是一个native方法，返回的是对象的内存地址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equals：对于基本数据类型，==比较的是两个变量的值。对于引用对象，==比较的是两个对象的地址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700" y="4126230"/>
            <a:ext cx="10252075" cy="142430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重写 </a:t>
            </a: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方法</a:t>
            </a: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必须同时重写 </a:t>
            </a:r>
            <a:r>
              <a:rPr lang="en-US" altLang="zh-CN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6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方法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重写hashcode方法为了将数据存入 HashSet/HashMap/Hashtable 类时进行比较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相等的对象必须拥有相等的 hashcode</a:t>
            </a:r>
            <a:endParaRPr lang="zh-CN" altLang="en-US" sz="16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740025" y="1840865"/>
          <a:ext cx="1821180" cy="3176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1180"/>
              </a:tblGrid>
              <a:tr h="640715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200" dirty="0"/>
                        <a:t>new Person(“</a:t>
                      </a:r>
                      <a:r>
                        <a:rPr lang="en-US" altLang="zh-CN" sz="1200" dirty="0">
                          <a:sym typeface="+mn-ea"/>
                        </a:rPr>
                        <a:t>zhangsan</a:t>
                      </a:r>
                      <a:r>
                        <a:rPr lang="en-US" altLang="zh-CN" sz="1200" dirty="0"/>
                        <a:t>”)</a:t>
                      </a:r>
                      <a:endParaRPr lang="en-US" altLang="zh-CN" sz="1200" dirty="0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r>
                        <a:rPr lang="en-US" altLang="zh-CN" sz="1200"/>
                        <a:t>lisi</a:t>
                      </a:r>
                      <a:endParaRPr lang="en-US" altLang="zh-CN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r>
                        <a:rPr lang="en-US" altLang="zh-CN" sz="1200" dirty="0"/>
                        <a:t>new Person(“</a:t>
                      </a:r>
                      <a:r>
                        <a:rPr lang="en-US" altLang="zh-CN" sz="1200" dirty="0">
                          <a:sym typeface="+mn-ea"/>
                        </a:rPr>
                        <a:t>zhangsan</a:t>
                      </a:r>
                      <a:r>
                        <a:rPr lang="en-US" altLang="zh-CN" sz="1200" dirty="0"/>
                        <a:t>”)</a:t>
                      </a:r>
                      <a:endParaRPr lang="en-US" altLang="zh-CN" sz="1200" dirty="0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endParaRPr lang="zh-CN" altLang="en-US" sz="1200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861992" y="1842165"/>
          <a:ext cx="1247800" cy="5056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800"/>
              </a:tblGrid>
              <a:tr h="631825">
                <a:tc>
                  <a:txBody>
                    <a:bodyPr/>
                    <a:p>
                      <a:r>
                        <a:rPr lang="en-US" altLang="zh-CN" sz="1200" dirty="0"/>
                        <a:t>1000￥</a:t>
                      </a:r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1000￥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1000￥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endParaRPr lang="zh-CN" altLang="en-US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803525" y="1426845"/>
            <a:ext cx="112014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Map Key</a:t>
            </a:r>
            <a:endParaRPr lang="en-US" sz="1400"/>
          </a:p>
        </p:txBody>
      </p:sp>
      <p:sp>
        <p:nvSpPr>
          <p:cNvPr id="18" name="矩形 17"/>
          <p:cNvSpPr/>
          <p:nvPr/>
        </p:nvSpPr>
        <p:spPr>
          <a:xfrm>
            <a:off x="4897755" y="1417320"/>
            <a:ext cx="112014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Map Value</a:t>
            </a:r>
            <a:endParaRPr lang="en-US" sz="1400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1741805" y="2118995"/>
            <a:ext cx="1061720" cy="123888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1769110" y="2137410"/>
            <a:ext cx="1034415" cy="6413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696085" y="3302635"/>
            <a:ext cx="1093470" cy="5524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1705610" y="2182495"/>
            <a:ext cx="1083945" cy="115697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0030" y="1986280"/>
            <a:ext cx="15017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相等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0030" y="3079115"/>
            <a:ext cx="145605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不相等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0030" y="874395"/>
            <a:ext cx="5869305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重写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不重写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方法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9032240" y="1814195"/>
          <a:ext cx="1184275" cy="317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275"/>
              </a:tblGrid>
              <a:tr h="640715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200" dirty="0">
                          <a:sym typeface="+mn-ea"/>
                        </a:rPr>
                        <a:t>zhangsan</a:t>
                      </a:r>
                      <a:endParaRPr lang="en-US" altLang="zh-CN" sz="1200" dirty="0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r>
                        <a:rPr lang="en-US" altLang="zh-CN" sz="1200"/>
                        <a:t>lisi</a:t>
                      </a:r>
                      <a:endParaRPr lang="en-US" altLang="zh-CN" sz="1200"/>
                    </a:p>
                  </a:txBody>
                  <a:tcPr/>
                </a:tc>
              </a:tr>
              <a:tr h="639445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zhangsan</a:t>
                      </a:r>
                      <a:endParaRPr lang="en-US" altLang="zh-CN" sz="1200" dirty="0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endParaRPr lang="zh-CN" altLang="en-US" sz="1200" dirty="0"/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10480472" y="1814225"/>
          <a:ext cx="1247800" cy="50561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800"/>
              </a:tblGrid>
              <a:tr h="631825">
                <a:tc>
                  <a:txBody>
                    <a:bodyPr/>
                    <a:p>
                      <a:r>
                        <a:rPr lang="en-US" altLang="zh-CN" sz="1200" dirty="0"/>
                        <a:t>1000￥</a:t>
                      </a:r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1000￥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r>
                        <a:rPr lang="en-US" altLang="zh-CN" sz="1200" dirty="0">
                          <a:sym typeface="+mn-ea"/>
                        </a:rPr>
                        <a:t>1000￥</a:t>
                      </a:r>
                      <a:endParaRPr lang="en-US" altLang="zh-CN" sz="1200" dirty="0"/>
                    </a:p>
                    <a:p>
                      <a:endParaRPr lang="en-US" altLang="zh-CN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endParaRPr lang="zh-CN" altLang="en-US" sz="1200" dirty="0"/>
                    </a:p>
                  </a:txBody>
                  <a:tcPr/>
                </a:tc>
              </a:tr>
              <a:tr h="632042">
                <a:tc>
                  <a:txBody>
                    <a:bodyPr/>
                    <a:p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9095740" y="1399540"/>
            <a:ext cx="112014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Map Key</a:t>
            </a:r>
            <a:endParaRPr lang="en-US" sz="1400"/>
          </a:p>
        </p:txBody>
      </p:sp>
      <p:sp>
        <p:nvSpPr>
          <p:cNvPr id="40" name="矩形 39"/>
          <p:cNvSpPr/>
          <p:nvPr/>
        </p:nvSpPr>
        <p:spPr>
          <a:xfrm>
            <a:off x="10516235" y="1389380"/>
            <a:ext cx="112014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/>
              <a:t>Map Value</a:t>
            </a:r>
            <a:endParaRPr lang="en-US" sz="1400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8034020" y="2091690"/>
            <a:ext cx="1061720" cy="123888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8061325" y="2110105"/>
            <a:ext cx="1034415" cy="6413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7988300" y="3275330"/>
            <a:ext cx="1093470" cy="55245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7997825" y="2155190"/>
            <a:ext cx="1083945" cy="115697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532245" y="1958975"/>
            <a:ext cx="15017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相等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532245" y="3051810"/>
            <a:ext cx="145605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相等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532245" y="874395"/>
            <a:ext cx="5196840" cy="366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重写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并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重写 </a:t>
            </a:r>
            <a:r>
              <a:rPr lang="en-US" altLang="zh-CN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方法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6276975" y="370205"/>
            <a:ext cx="0" cy="6277610"/>
          </a:xfrm>
          <a:prstGeom prst="line">
            <a:avLst/>
          </a:prstGeom>
          <a:ln w="28575">
            <a:solidFill>
              <a:srgbClr val="F59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乘号 49"/>
          <p:cNvSpPr/>
          <p:nvPr/>
        </p:nvSpPr>
        <p:spPr>
          <a:xfrm>
            <a:off x="9929495" y="3211830"/>
            <a:ext cx="855980" cy="45529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42735" y="5127625"/>
            <a:ext cx="4993640" cy="62420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String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类重写了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和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方法，所以不会插入重复的数据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8180" y="5127625"/>
            <a:ext cx="4993640" cy="133413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public class Person {</a:t>
            </a:r>
            <a:endParaRPr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lvl="1" algn="l"/>
            <a:r>
              <a:rPr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private String name;</a:t>
            </a:r>
            <a:endParaRPr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}</a:t>
            </a:r>
            <a:endParaRPr 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自定义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Person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类只重写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equals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不重写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方法的话，会插入重复数据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749290" y="6132830"/>
            <a:ext cx="3282950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Map 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去重是根据 </a:t>
            </a:r>
            <a:r>
              <a:rPr lang="en-US" altLang="zh-CN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hashcode </a:t>
            </a:r>
            <a:r>
              <a:rPr lang="zh-CN" altLang="en-US" sz="14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去重的</a:t>
            </a:r>
            <a:endParaRPr lang="en-US" sz="14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Map </a:t>
            </a:r>
            <a:r>
              <a:rPr lang="zh-CN" altLang="en-US" sz="3200"/>
              <a:t>映射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675245" y="3799205"/>
            <a:ext cx="42481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1595" y="1383665"/>
            <a:ext cx="4961890" cy="5867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HashMap</a:t>
            </a:r>
            <a:endParaRPr lang="zh-CN" altLang="en-US" sz="16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01595" y="2628265"/>
            <a:ext cx="4961890" cy="78676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HashTable</a:t>
            </a:r>
            <a:endParaRPr lang="zh-CN" altLang="en-US" sz="16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01595" y="3889375"/>
            <a:ext cx="4961890" cy="8953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LinkedHashMap</a:t>
            </a:r>
            <a:endParaRPr lang="zh-CN" altLang="en-US" sz="16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134235" y="1285240"/>
            <a:ext cx="317500" cy="479298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835" y="3188970"/>
            <a:ext cx="127444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latin typeface="+mj-ea"/>
                <a:ea typeface="+mj-ea"/>
                <a:cs typeface="+mj-ea"/>
                <a:sym typeface="+mn-ea"/>
              </a:rPr>
              <a:t>Map</a:t>
            </a:r>
            <a:r>
              <a:rPr lang="zh-CN" altLang="en-US">
                <a:latin typeface="+mj-ea"/>
                <a:ea typeface="+mj-ea"/>
                <a:cs typeface="+mj-ea"/>
                <a:sym typeface="+mn-ea"/>
              </a:rPr>
              <a:t>映射</a:t>
            </a:r>
            <a:endParaRPr lang="zh-CN" altLang="en-US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870" y="2389505"/>
            <a:ext cx="9144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线程安全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870" y="3645535"/>
            <a:ext cx="111379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线程不安全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75245" y="2628265"/>
            <a:ext cx="3537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4610" y="1285240"/>
            <a:ext cx="4248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7810" y="3719195"/>
            <a:ext cx="1674495" cy="1616075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Map不允许键重复，但允许值重复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HashMap最多只允许一条记录的键为null，允许多条记录的值为null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01595" y="5182870"/>
            <a:ext cx="4961890" cy="8953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n-ea"/>
                <a:cs typeface="宋体" panose="02010600030101010101" pitchFamily="2" charset="-122"/>
                <a:sym typeface="+mn-ea"/>
              </a:rPr>
              <a:t>TreeMap</a:t>
            </a:r>
            <a:endParaRPr lang="zh-CN" altLang="en-US" sz="1600">
              <a:solidFill>
                <a:schemeClr val="tx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870" y="4968875"/>
            <a:ext cx="11144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线程不安全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870" y="1134110"/>
            <a:ext cx="111442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线程不安全</a:t>
            </a:r>
            <a:endParaRPr lang="zh-CN" altLang="en-US" sz="1200" b="1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54730" y="2389505"/>
            <a:ext cx="371919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多线程性能差，建议使用 </a:t>
            </a:r>
            <a:r>
              <a:rPr lang="zh-CN" altLang="en-US" sz="1200">
                <a:latin typeface="+mn-ea"/>
                <a:cs typeface="+mn-ea"/>
                <a:sym typeface="+mn-ea"/>
              </a:rPr>
              <a:t>synchronziedMap 或者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ConcurrentHashMap</a:t>
            </a:r>
            <a:endParaRPr lang="zh-CN" altLang="en-US" sz="120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75245" y="5335270"/>
            <a:ext cx="4248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+mn-ea"/>
                <a:cs typeface="+mn-ea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200">
              <a:latin typeface="+mn-ea"/>
              <a:cs typeface="+mn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7290" y="4968875"/>
            <a:ext cx="292989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有序，默认自然顺序，可定制排序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17290" y="3645535"/>
            <a:ext cx="158242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有序，插入顺序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7810" y="796925"/>
            <a:ext cx="1171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" y="895985"/>
            <a:ext cx="6679565" cy="50653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764655" y="1277620"/>
            <a:ext cx="534543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① 在Map中插入，删除，定位元素：HashMap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② 要按照自定义顺序或自然顺序遍历：TreeMap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③ 要求输入顺序和输出顺序相同：LinkedHashMap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</a:rPr>
              <a:t>④ 多线程下使用 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synchronziedMap 或者 ConcurrentHashMap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双波形 3"/>
          <p:cNvSpPr/>
          <p:nvPr/>
        </p:nvSpPr>
        <p:spPr>
          <a:xfrm>
            <a:off x="7257415" y="3488055"/>
            <a:ext cx="3943985" cy="756285"/>
          </a:xfrm>
          <a:prstGeom prst="doubleWav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 dirty="0" err="1" smtClean="0">
                <a:solidFill>
                  <a:srgbClr val="3723FF"/>
                </a:solidFill>
                <a:sym typeface="+mn-ea"/>
              </a:rPr>
              <a:t>理解记忆，不要背，越背越痛苦</a:t>
            </a:r>
            <a:endParaRPr lang="zh-CN" altLang="en-US" b="1" dirty="0" err="1" smtClean="0">
              <a:solidFill>
                <a:srgbClr val="3723FF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1108075" y="13315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075" y="229362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075" y="325564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8075" y="421767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8075" y="51796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508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5980" y="145288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46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19365" y="145288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96400" y="145288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81508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8755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35980" y="246316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7546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19365" y="246316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96400" y="246316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1508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8755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935980" y="337693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546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19365" y="337693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296400" y="337693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1508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8755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35980" y="438721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7546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619365" y="438721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296400" y="438721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>
            <a:off x="2487295" y="1303020"/>
            <a:ext cx="8731250" cy="892175"/>
          </a:xfrm>
          <a:prstGeom prst="wedgeRectCallout">
            <a:avLst>
              <a:gd name="adj1" fmla="val -58992"/>
              <a:gd name="adj2" fmla="val 4712"/>
            </a:avLst>
          </a:prstGeom>
          <a:noFill/>
          <a:ln w="38100">
            <a:solidFill>
              <a:srgbClr val="00FC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380365" y="629539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变长数组存储</a:t>
            </a:r>
            <a:r>
              <a:rPr lang="en-US" altLang="zh-CN" b="1">
                <a:solidFill>
                  <a:schemeClr val="accent1"/>
                </a:solidFill>
              </a:rPr>
              <a:t>Entry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88595" y="3849370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Entry[ ]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32" name="矩形标注 131"/>
          <p:cNvSpPr/>
          <p:nvPr/>
        </p:nvSpPr>
        <p:spPr>
          <a:xfrm>
            <a:off x="7522845" y="1152525"/>
            <a:ext cx="3546475" cy="4027170"/>
          </a:xfrm>
          <a:prstGeom prst="wedgeRectCallout">
            <a:avLst>
              <a:gd name="adj1" fmla="val 20671"/>
              <a:gd name="adj2" fmla="val 64506"/>
            </a:avLst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8206740" y="577342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8B2C4C"/>
                </a:solidFill>
              </a:rPr>
              <a:t>LinkedHashMap </a:t>
            </a:r>
            <a:r>
              <a:rPr lang="zh-CN" altLang="en-US" b="1">
                <a:solidFill>
                  <a:srgbClr val="8B2C4C"/>
                </a:solidFill>
              </a:rPr>
              <a:t>独有，管理顺序</a:t>
            </a:r>
            <a:endParaRPr lang="en-US" altLang="zh-CN" b="1">
              <a:solidFill>
                <a:srgbClr val="8B2C4C"/>
              </a:solidFill>
            </a:endParaRPr>
          </a:p>
        </p:txBody>
      </p:sp>
      <p:sp>
        <p:nvSpPr>
          <p:cNvPr id="134" name="矩形标注 133"/>
          <p:cNvSpPr/>
          <p:nvPr/>
        </p:nvSpPr>
        <p:spPr>
          <a:xfrm>
            <a:off x="6193790" y="1152525"/>
            <a:ext cx="1167765" cy="4027170"/>
          </a:xfrm>
          <a:prstGeom prst="wedgeRectCallout">
            <a:avLst>
              <a:gd name="adj1" fmla="val 20690"/>
              <a:gd name="adj2" fmla="val 72169"/>
            </a:avLst>
          </a:prstGeom>
          <a:noFill/>
          <a:ln w="38100">
            <a:solidFill>
              <a:srgbClr val="CB24D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3173095" y="6141720"/>
            <a:ext cx="473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CB24DA"/>
                </a:solidFill>
              </a:rPr>
              <a:t>每一个</a:t>
            </a:r>
            <a:r>
              <a:rPr lang="en-US" altLang="zh-CN" b="1">
                <a:solidFill>
                  <a:srgbClr val="CB24DA"/>
                </a:solidFill>
              </a:rPr>
              <a:t>Entry</a:t>
            </a:r>
            <a:r>
              <a:rPr lang="zh-CN" altLang="en-US" b="1">
                <a:solidFill>
                  <a:srgbClr val="CB24DA"/>
                </a:solidFill>
              </a:rPr>
              <a:t>实例通过 </a:t>
            </a:r>
            <a:r>
              <a:rPr lang="en-US" altLang="zh-CN" b="1">
                <a:solidFill>
                  <a:srgbClr val="CB24DA"/>
                </a:solidFill>
              </a:rPr>
              <a:t>next </a:t>
            </a:r>
            <a:r>
              <a:rPr lang="zh-CN" altLang="en-US" b="1">
                <a:solidFill>
                  <a:srgbClr val="CB24DA"/>
                </a:solidFill>
              </a:rPr>
              <a:t>形成了一个链表</a:t>
            </a:r>
            <a:endParaRPr lang="zh-CN" altLang="en-US" b="1">
              <a:solidFill>
                <a:srgbClr val="CB24DA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HashMap</a:t>
            </a:r>
            <a:r>
              <a:rPr lang="zh-CN" altLang="en-US" b="1">
                <a:solidFill>
                  <a:srgbClr val="FF0000"/>
                </a:solidFill>
                <a:effectLst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/>
              </a:rPr>
              <a:t>Linked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HashMap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+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链表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137" name="椭圆形标注 136"/>
          <p:cNvSpPr/>
          <p:nvPr/>
        </p:nvSpPr>
        <p:spPr>
          <a:xfrm>
            <a:off x="2503170" y="4239895"/>
            <a:ext cx="1512570" cy="895985"/>
          </a:xfrm>
          <a:prstGeom prst="wedgeEllipseCallout">
            <a:avLst>
              <a:gd name="adj1" fmla="val -44500"/>
              <a:gd name="adj2" fmla="val 71332"/>
            </a:avLst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2127885" y="5405120"/>
            <a:ext cx="473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0070C0"/>
                </a:solidFill>
              </a:rPr>
              <a:t>重写 </a:t>
            </a:r>
            <a:r>
              <a:rPr lang="en-US" altLang="zh-CN" b="1">
                <a:solidFill>
                  <a:srgbClr val="0070C0"/>
                </a:solidFill>
              </a:rPr>
              <a:t>equals</a:t>
            </a:r>
            <a:r>
              <a:rPr lang="zh-CN" altLang="en-US" b="1">
                <a:solidFill>
                  <a:srgbClr val="0070C0"/>
                </a:solidFill>
              </a:rPr>
              <a:t>方法必须重写 </a:t>
            </a:r>
            <a:r>
              <a:rPr lang="en-US" altLang="zh-CN" b="1">
                <a:solidFill>
                  <a:srgbClr val="0070C0"/>
                </a:solidFill>
              </a:rPr>
              <a:t>hashcode </a:t>
            </a:r>
            <a:r>
              <a:rPr lang="zh-CN" altLang="en-US" b="1">
                <a:solidFill>
                  <a:srgbClr val="0070C0"/>
                </a:solidFill>
              </a:rPr>
              <a:t>方法，防止不同对象有相同的 </a:t>
            </a:r>
            <a:r>
              <a:rPr lang="en-US" altLang="zh-CN" b="1">
                <a:solidFill>
                  <a:srgbClr val="0070C0"/>
                </a:solidFill>
              </a:rPr>
              <a:t>hashcode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772795"/>
            <a:ext cx="117824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集合的由来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通常，我们的Java程序需要根据程序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运行时才知道创建了多少个对象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但若非程序运行，程序开发阶段，我们根本不知道到底需要多少个数量的对象，甚至不知道它的准确类型。为了满足这些常规的编程需要，我们要求能在任何时候，任何地点创建任意数量的对象，而这些对象用什么来容纳呢？我们首先想到了数组，但是！数组只能存放同一类型的数据，而且其长度是固定的，那怎么办了？集合便应运而生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4055" y="2581910"/>
            <a:ext cx="8084185" cy="6794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1.集合只能存放对象。比如你存入一个int型数据66放入集合中，其实它是自动转换成Integer类后存入的，Java中每一种基本数据类型都有对应的引用类型。</a:t>
            </a:r>
            <a:endParaRPr lang="zh-CN" altLang="en-US" sz="16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4055" y="3368675"/>
            <a:ext cx="8084185" cy="68834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2.集合存放的都是对象的引用，而非对象本身。</a:t>
            </a:r>
            <a:r>
              <a:rPr lang="zh-CN" altLang="en-US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所以我们称集合中的对象就是集合中对象的引用。对象本身还是放在堆内存中。</a:t>
            </a:r>
            <a:endParaRPr lang="zh-CN" altLang="en-US" sz="16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4055" y="4138930"/>
            <a:ext cx="8084185" cy="63373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3.集合可以存放不同类型，不限数量的数据类型。</a:t>
            </a:r>
            <a:endParaRPr lang="zh-CN" altLang="en-US" sz="1600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885440" y="2581910"/>
            <a:ext cx="218440" cy="2190750"/>
          </a:xfrm>
          <a:prstGeom prst="leftBrac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234055" y="2094865"/>
            <a:ext cx="471614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Java集合类存放在 </a:t>
            </a:r>
            <a:r>
              <a:rPr lang="zh-CN" altLang="en-US" sz="12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java.util </a:t>
            </a:r>
            <a:r>
              <a:rPr lang="zh-CN" altLang="en-US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包中，是一个用来存放对象的容器。</a:t>
            </a:r>
            <a:endParaRPr lang="zh-CN" altLang="en-US" sz="12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4110" y="3448050"/>
            <a:ext cx="1535430" cy="45847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latin typeface="+mj-ea"/>
                <a:ea typeface="+mj-ea"/>
                <a:cs typeface="+mj-ea"/>
                <a:sym typeface="+mn-ea"/>
              </a:rPr>
              <a:t>集合（容器）</a:t>
            </a:r>
            <a:endParaRPr lang="zh-CN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610" y="4900295"/>
            <a:ext cx="5929630" cy="19310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798185" cy="3681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随机产生10000个（0~20）数字，统计数字出现的次数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Map&lt;Integer, Integer&gt;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random.nextInt(20);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Integer randomNumCount = map.get(randomNum);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map.put(randomNum, randomNumCount != null ? ++randomNumCount :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7080" y="42189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HashMap 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3886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map  常见方法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HashMap 键不允许重复，值允许重复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Map&lt;String, String&gt;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map.put("tom", "tom123");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map.put("bob", "bob123");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map.put("bob", "bob123444");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map.put("dav", "bob123444");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System.out.println(map.containsKey("tom"));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System.out.println(map.containsValue("tom123"));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System.out.println(map.get("tom"));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System.out.println(map.getOrDefault("smith", "smith"));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System.out.println(map.isEmpty());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6075" y="44704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798185" cy="24618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 HashMap 的无序性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testHashMap3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map 重写了 toString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0885" y="29946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HashMap </a:t>
            </a:r>
            <a:r>
              <a:rPr lang="zh-CN" altLang="en-US"/>
              <a:t>无序性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24618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 LinkedHashMap 的有序性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testHashMap4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9220" y="2994660"/>
            <a:ext cx="26130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LinkedHashMap </a:t>
            </a:r>
            <a:r>
              <a:rPr lang="zh-CN" altLang="en-US"/>
              <a:t>有序性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6835" y="788670"/>
            <a:ext cx="6680835" cy="56578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testForeach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Map&lt;String,String&gt;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map 不支持普通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for (int i=0; i&lt;map.size();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    map.get(i);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Set&lt;Entry&lt;String, String&gt;&gt; entrySet = map.entrySet();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(Entry&lt;String, String&gt; entry : entrySet)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(Entry&lt;String, String&gt; entry : map.entrySet())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Iterator&lt;Entry&lt;String, String&gt;&gt; iterator = map.entrySet().iterator();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Entry&lt;String, String&gt; entry = iterator.next();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map.entrySet().forEach(entry -&gt; System.out.println(entry.getKey() + "~" + entry.getValue()));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6865" y="620966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遍历 </a:t>
            </a:r>
            <a:r>
              <a:rPr lang="en-US" altLang="zh-CN"/>
              <a:t>Entry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4855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testHashMap5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 Set 表示 key 是不重复的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keys = map.keySet();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System.out.println(keys);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 Collection 表示 value 是可重复的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Collection&lt;String&gt; values = map.values();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System.out.println(values);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 = keys.iterator();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System.out.println(iterator.next());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iterator2 = values.iterator();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(iterator2.hasNext())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System.out.println(iterator2.next());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985" y="5417185"/>
            <a:ext cx="327787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遍历 </a:t>
            </a:r>
            <a:r>
              <a:rPr lang="en-US" altLang="zh-CN"/>
              <a:t>Keys</a:t>
            </a:r>
            <a:r>
              <a:rPr lang="zh-CN" altLang="en-US"/>
              <a:t>、</a:t>
            </a:r>
            <a:r>
              <a:rPr lang="en-US" altLang="zh-CN"/>
              <a:t>Values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921385"/>
            <a:ext cx="118567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Enumeration </a:t>
            </a:r>
            <a:r>
              <a:rPr lang="zh-CN" altLang="en-US" sz="1600">
                <a:sym typeface="+mn-ea"/>
              </a:rPr>
              <a:t>迭代器</a:t>
            </a:r>
            <a:endParaRPr lang="zh-CN" altLang="en-US" sz="1600"/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Enumeration 接口是Iterator迭代器的“古老版本”，从JDK 1.0开始，Enumeration接口就已经存在了（Iterator从JDK 1.2才出现）。Enumeration接口只有两个方法。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3840" y="2119630"/>
            <a:ext cx="8202930" cy="7410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boolean hasMoreElements()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如果此迭代器还有剩下的元素，则返回true 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Object nextElement()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      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返回该迭代器的下一个元素，如果还有的话(否则抛出异常)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048625" y="1934210"/>
            <a:ext cx="3642995" cy="126619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① 方法名称难以记忆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② 没有 remove() 方法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③ </a:t>
            </a:r>
            <a:r>
              <a:rPr lang="en-US" altLang="zh-CN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Enumeration </a:t>
            </a:r>
            <a:r>
              <a:rPr lang="zh-CN" altLang="en-US" sz="1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读起来以为是枚举，不是迭代</a:t>
            </a:r>
            <a:endParaRPr lang="zh-CN" altLang="en-US" sz="1400">
              <a:solidFill>
                <a:srgbClr val="FF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双波形 5"/>
          <p:cNvSpPr/>
          <p:nvPr/>
        </p:nvSpPr>
        <p:spPr>
          <a:xfrm>
            <a:off x="1047115" y="3279140"/>
            <a:ext cx="6329045" cy="756285"/>
          </a:xfrm>
          <a:prstGeom prst="doubleWav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加入任何规则都必须慎之又慎，因为以后无法删除规则</a:t>
            </a:r>
            <a:endParaRPr lang="zh-CN" altLang="en-US" b="1" dirty="0" err="1" smtClean="0">
              <a:solidFill>
                <a:srgbClr val="3723FF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230" y="4378325"/>
            <a:ext cx="3868420" cy="7410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老集合：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Vector、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Stack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Hashtable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8535" y="4378325"/>
            <a:ext cx="3868420" cy="7410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新集合：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ArrayList、HashMap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等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9230" y="5219700"/>
            <a:ext cx="405447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JDK1.0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遗留下来的老集合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使用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Enumeration 迭代器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8535" y="5219700"/>
            <a:ext cx="292989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使用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Iterator 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迭代器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9230" y="5689600"/>
            <a:ext cx="4054475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老集合里面一堆性能问题，也不怎么使用了</a:t>
            </a:r>
            <a:endParaRPr lang="zh-CN" altLang="en-US" sz="1400"/>
          </a:p>
        </p:txBody>
      </p:sp>
      <p:sp>
        <p:nvSpPr>
          <p:cNvPr id="50" name="乘号 49"/>
          <p:cNvSpPr/>
          <p:nvPr/>
        </p:nvSpPr>
        <p:spPr>
          <a:xfrm>
            <a:off x="3783965" y="5838825"/>
            <a:ext cx="855980" cy="45529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6835" y="788670"/>
            <a:ext cx="4669155" cy="48666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Enumeration 的使用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testHashMap6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Map&lt;String,String&gt; map = new Hashtable&lt;&gt;();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Hashtable&lt;String,String&gt; map = new Hashtable&lt;&gt;();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"test#"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Enumeration 遍历 key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Enumeration&lt;String&gt; keyEnumeration = map.keys();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(keyEnumeration.hasMoreElements())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element = keyEnumeration.nextElement();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System.out.println(element);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Enumeration 遍历 value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Enumeration&lt;String&gt; valueEnumeration = map.elements();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(valueEnumeration.hasMoreElements())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element = valueEnumeration.nextElement();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System.out.println(element);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3465" y="53441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Hashtable </a:t>
            </a:r>
            <a:r>
              <a:rPr lang="zh-CN" altLang="en-US"/>
              <a:t>老式 </a:t>
            </a:r>
            <a:r>
              <a:rPr lang="en-US" altLang="zh-CN"/>
              <a:t>Map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Stack </a:t>
            </a:r>
            <a:r>
              <a:rPr lang="zh-CN" altLang="en-US" sz="3200"/>
              <a:t>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909955"/>
            <a:ext cx="71031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88225" y="798830"/>
            <a:ext cx="4460240" cy="3681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栈（先进后出）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验证栈先进后出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testStack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Stack&lt;String&gt; stack = new Stack&lt;&gt;();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str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入栈(往队尾添加元素)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stack.push(str);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System.out.println(stack);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(!stack.empty())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出栈(从栈顶移除元素)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System.out.println(stack.pop());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70035" y="42557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3850" y="2842260"/>
            <a:ext cx="5799455" cy="12865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push( num) </a:t>
            </a:r>
            <a:r>
              <a:rPr lang="en-US" altLang="zh-CN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//入栈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pop() </a:t>
            </a:r>
            <a:r>
              <a:rPr lang="en-US" altLang="zh-CN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//栈顶元素出栈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peek()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//获取栈顶元素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empty()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//判定栈是否为空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search(num)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//判端元素num是否在栈中，如果在返回1，不在返回-1。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4155" y="4893945"/>
            <a:ext cx="9497695" cy="134493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Stack </a:t>
            </a:r>
            <a:r>
              <a:rPr lang="zh-CN"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</a:t>
            </a:r>
            <a:r>
              <a:rPr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我们家中洗碗，最后洗好的碗叠在最上面，而下次拿的时候是最先拿到最后叠上去的碗</a:t>
            </a:r>
            <a:endParaRPr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像手枪弹夹一样</a:t>
            </a:r>
            <a:endParaRPr lang="zh-CN" altLang="en-US"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6375" y="4710430"/>
            <a:ext cx="2388235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先进后出【等价于后进先出】</a:t>
            </a:r>
            <a:endParaRPr lang="zh-CN" altLang="en-US" sz="1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375" y="2632710"/>
            <a:ext cx="136461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Stack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Queue </a:t>
            </a:r>
            <a:r>
              <a:rPr lang="zh-CN" altLang="en-US" sz="3200"/>
              <a:t>队列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0" y="770255"/>
            <a:ext cx="118884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955" y="2422525"/>
            <a:ext cx="6372860" cy="9861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boolean offer(E e):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将元素追加到队列末尾,若添加成功则返回true。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poll():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从队首删除并返回该元素。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peek():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返回队首元素，但是不删除。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850" y="2186305"/>
            <a:ext cx="136461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Queue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630" y="3982720"/>
            <a:ext cx="6550660" cy="134493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Stack </a:t>
            </a:r>
            <a:r>
              <a:rPr lang="zh-CN" sz="1600" b="1">
                <a:solidFill>
                  <a:srgbClr val="F59909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像排队买票一样，先排先买先走</a:t>
            </a:r>
            <a:endParaRPr lang="zh-CN"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6850" y="3799205"/>
            <a:ext cx="2388235" cy="32893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先进先出【等价于后进后出】</a:t>
            </a:r>
            <a:endParaRPr lang="zh-CN" altLang="en-US" sz="14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845185"/>
            <a:ext cx="11767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Deque（双向队列）与Queue（单向队列）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Deque继承Queue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interface Deque&lt;E&gt; extends Queue&lt;E&gt;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是集合框架Collection的子接口，是一种常见的数据结构，遵循先进先出的原则。基于链表来进行实现，的单向队列。LinkedList接口，实现了Queue，所以LinkedList，在插入和删除操作，效率会比较高。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Deque接口，是Queue接口的子接口，是指队列两端的元素，既能入队（offer）也能出队。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如果将Deque限制为只能从一端进行入队，和出队，就是栈的数据结构的实现。对于栈而言，有入栈（push）和出栈（pop），遵循先进后出的规则。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230" y="4590415"/>
            <a:ext cx="5799455" cy="12865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push( num) </a:t>
            </a:r>
            <a:r>
              <a:rPr lang="en-US" altLang="zh-CN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//入栈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pop() </a:t>
            </a:r>
            <a:r>
              <a:rPr lang="en-US" altLang="zh-CN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//栈顶元素出栈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peek()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//获取栈顶元素</a:t>
            </a:r>
            <a:endParaRPr lang="zh-CN" altLang="en-US" sz="1200">
              <a:solidFill>
                <a:schemeClr val="accent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empty()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//判定栈是否为空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search(num) </a:t>
            </a:r>
            <a:r>
              <a:rPr lang="en-US" altLang="zh-CN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//判端元素num是否在栈中，如果在返回1，不在返回-1。</a:t>
            </a:r>
            <a:endParaRPr lang="zh-CN" altLang="en-US" sz="12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5755" y="4380865"/>
            <a:ext cx="136461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Stack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32880" y="4747260"/>
            <a:ext cx="5180330" cy="9861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boolean offer(E e):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将元素追加到队列末尾,若添加成功则返回true。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poll():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从队首删除并返回该元素。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E peek():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返回队首元素，但是不删除。</a:t>
            </a:r>
            <a:endParaRPr lang="zh-CN" altLang="en-US" sz="12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7775" y="4511040"/>
            <a:ext cx="15735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Queue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2090" y="3949065"/>
            <a:ext cx="11765280" cy="2218055"/>
          </a:xfrm>
          <a:prstGeom prst="rect">
            <a:avLst/>
          </a:prstGeom>
          <a:noFill/>
          <a:ln w="28575">
            <a:solidFill>
              <a:srgbClr val="F59909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sz="1600" b="1">
              <a:solidFill>
                <a:srgbClr val="F59909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5420" y="3671570"/>
            <a:ext cx="157353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Deque </a:t>
            </a:r>
            <a:r>
              <a:rPr lang="zh-CN" altLang="en-US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常用方法</a:t>
            </a:r>
            <a:endParaRPr lang="zh-CN" altLang="en-US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8" name="双波形 7"/>
          <p:cNvSpPr/>
          <p:nvPr/>
        </p:nvSpPr>
        <p:spPr>
          <a:xfrm>
            <a:off x="6686550" y="3476625"/>
            <a:ext cx="4872990" cy="756285"/>
          </a:xfrm>
          <a:prstGeom prst="doubleWav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err="1" smtClean="0">
                <a:solidFill>
                  <a:srgbClr val="3723FF"/>
                </a:solidFill>
                <a:sym typeface="+mn-ea"/>
              </a:rPr>
              <a:t>Stack </a:t>
            </a:r>
            <a:r>
              <a:rPr lang="zh-CN" altLang="en-US" b="1" dirty="0" err="1" smtClean="0">
                <a:solidFill>
                  <a:srgbClr val="3723FF"/>
                </a:solidFill>
                <a:sym typeface="+mn-ea"/>
              </a:rPr>
              <a:t>栈被 </a:t>
            </a:r>
            <a:r>
              <a:rPr lang="en-US" altLang="zh-CN" b="1" dirty="0" err="1" smtClean="0">
                <a:solidFill>
                  <a:srgbClr val="3723FF"/>
                </a:solidFill>
                <a:sym typeface="+mn-ea"/>
              </a:rPr>
              <a:t>Deque</a:t>
            </a:r>
            <a:r>
              <a:rPr lang="zh-CN" altLang="en-US" b="1" dirty="0" err="1" smtClean="0">
                <a:solidFill>
                  <a:srgbClr val="3723FF"/>
                </a:solidFill>
                <a:sym typeface="+mn-ea"/>
              </a:rPr>
              <a:t>（</a:t>
            </a:r>
            <a:r>
              <a:rPr lang="en-US" altLang="zh-CN" b="1" dirty="0" err="1" smtClean="0">
                <a:solidFill>
                  <a:srgbClr val="3723FF"/>
                </a:solidFill>
                <a:sym typeface="+mn-ea"/>
              </a:rPr>
              <a:t>LinkedList</a:t>
            </a:r>
            <a:r>
              <a:rPr lang="zh-CN" altLang="en-US" b="1" dirty="0" err="1" smtClean="0">
                <a:solidFill>
                  <a:srgbClr val="3723FF"/>
                </a:solidFill>
                <a:sym typeface="+mn-ea"/>
              </a:rPr>
              <a:t>）</a:t>
            </a:r>
            <a:r>
              <a:rPr lang="en-US" altLang="zh-CN" b="1" dirty="0" err="1" smtClean="0">
                <a:solidFill>
                  <a:srgbClr val="3723FF"/>
                </a:solidFill>
                <a:sym typeface="+mn-ea"/>
              </a:rPr>
              <a:t> </a:t>
            </a:r>
            <a:r>
              <a:rPr lang="zh-CN" altLang="en-US" b="1" dirty="0" err="1" smtClean="0">
                <a:solidFill>
                  <a:srgbClr val="3723FF"/>
                </a:solidFill>
                <a:sym typeface="+mn-ea"/>
              </a:rPr>
              <a:t>取代</a:t>
            </a:r>
            <a:endParaRPr lang="zh-CN" altLang="en-US" b="1" dirty="0" err="1" smtClean="0">
              <a:solidFill>
                <a:srgbClr val="3723FF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166370"/>
            <a:ext cx="7041515" cy="6691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400" y="1120140"/>
            <a:ext cx="40627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集合（Collection）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，存储一个元素集合，另一种是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图（Map）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5425" y="1060450"/>
            <a:ext cx="4424680" cy="2180590"/>
          </a:xfrm>
          <a:prstGeom prst="rect">
            <a:avLst/>
          </a:prstGeom>
          <a:noFill/>
          <a:ln w="28575">
            <a:solidFill>
              <a:srgbClr val="36A44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4790" y="5925820"/>
            <a:ext cx="979805" cy="22987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容器工具类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10700385" y="5344795"/>
            <a:ext cx="1180465" cy="229870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对象排序接口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8615" y="144145"/>
            <a:ext cx="6111240" cy="65690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LinkedList 单向队列：先进先出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public class LinkedList&lt;E&gt; extends AbstractSequentialList&lt;E&gt; implements List&lt;E&gt;, Deque&lt;E&gt;, Cloneable, java.io.Serializable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queue 单向队列：先进先出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poll(): 将队首的元素删除,并返回该元素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peek(): 返回队首的元素,但不进行删除操作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offer(): 将元素添加到队尾,如果成功,则返回true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Queue&lt;String&gt; queue = new LinkedList&lt;&gt;();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offer(): 队尾插入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返回队首元素不移除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返回队首元素并移除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System.out.println(queue.poll());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7330" y="626554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单向队列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6675120" y="36195"/>
            <a:ext cx="4504055" cy="67741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LinkedList 双向队列：先进后出(栈)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LinkedList 即可当成单向队列使用,也可当成双向队列使用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LinkedList 当成栈来使用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栈：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push(e):入栈,添加到队首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peek():返回栈首元素,但不进行删除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pop():出栈,删除队首元素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Deque&lt;String&gt; queue = new LinkedList&lt;&gt;();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队首插入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queue.push(s);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返回队首元素,不移除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返回队首元素并移除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System.out.println(queue.pop());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14205" y="6362700"/>
            <a:ext cx="2641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双向队列</a:t>
            </a:r>
            <a:r>
              <a:rPr lang="en-US" altLang="zh-CN"/>
              <a:t>-</a:t>
            </a:r>
            <a:r>
              <a:rPr lang="zh-CN" altLang="en-US"/>
              <a:t>替代 </a:t>
            </a:r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4995" y="882015"/>
            <a:ext cx="4004310" cy="452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PriorityQueue(优先队列): 按照自然顺序出队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testQueue3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Queue&lt;Integer&gt; queue = new PriorityQueue&lt;&gt;();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System.out.print(randomNum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添加到队尾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顺序已经和添加顺序不一致了,内部自动给排序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返回队首元素,按照自然顺序返回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System.out.print(queue.poll()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0730" y="5194300"/>
            <a:ext cx="36518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PriorityQueue </a:t>
            </a:r>
            <a:r>
              <a:rPr lang="zh-CN" altLang="en-US"/>
              <a:t>优先队列</a:t>
            </a:r>
            <a:r>
              <a:rPr lang="en-US" altLang="zh-CN"/>
              <a:t>-</a:t>
            </a:r>
            <a:r>
              <a:rPr lang="zh-CN" altLang="en-US"/>
              <a:t>自然顺序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05350" y="882015"/>
            <a:ext cx="299529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200">
                <a:solidFill>
                  <a:schemeClr val="bg1"/>
                </a:solidFill>
                <a:latin typeface="+mn-ea"/>
                <a:cs typeface="宋体" panose="02010600030101010101" pitchFamily="2" charset="-122"/>
                <a:sym typeface="+mn-ea"/>
              </a:rPr>
              <a:t>优先队列打破了队列先进先出规则</a:t>
            </a:r>
            <a:endParaRPr lang="zh-CN" sz="1200" b="1">
              <a:solidFill>
                <a:schemeClr val="bg1"/>
              </a:solidFill>
              <a:latin typeface="+mn-ea"/>
              <a:cs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770" y="120650"/>
            <a:ext cx="7402830" cy="47929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PriorityQueue(优先队列): 按照自定义顺序出队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自定义：先返回奇数再返回偶数，相同性质的数按照自然顺序返回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testQueue4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自定义顺序需要使用重载的构造器,自定义匿名内部类 Comparator 来实现排序规则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PriorityQueue&lt;Integer&gt; queue = new PriorityQueue&lt;&gt;(new Comparator&lt;Integer&gt;()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int compare(Integer o1, Integer o2)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都是偶数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(o1 % 2 == 0 &amp;&amp; o2 % 2 == 0)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都是奇数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(o1 % 2 == 1 &amp;&amp; o2 % 2 == 1)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一个奇数一个偶数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-(o1 % 2 - o2 % 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1060" y="3024505"/>
            <a:ext cx="8705215" cy="37407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System.out.print(randomNum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添加到队尾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源码分析：public boolean offer(E e)   -&gt;   siftUp(i, e);   -&gt;    siftUpUsingComparator(k, x);  &amp;&amp;  siftUpComparable(k, 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顺序已经和添加顺序不一致了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返回队首元素,按照自定义顺序返回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源码分析： public E poll()  -&gt;     siftDown(0, x);   -&gt;    siftDownUsingComparator(k, x);  &amp;&amp;  siftDownComparable(k, 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System.out.print(queue.poll()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6070" y="2786380"/>
            <a:ext cx="41979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PriorityQueue </a:t>
            </a:r>
            <a:r>
              <a:rPr lang="zh-CN" altLang="en-US">
                <a:sym typeface="+mn-ea"/>
              </a:rPr>
              <a:t>优先队列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自定义</a:t>
            </a:r>
            <a:r>
              <a:rPr lang="zh-CN" altLang="en-US">
                <a:sym typeface="+mn-ea"/>
              </a:rPr>
              <a:t>顺序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965" y="849630"/>
            <a:ext cx="5650865" cy="5719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测试阻塞队列: 使用阻塞队列实现发布和订阅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void testBlockingQueue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ArrayBlockingQueue&lt;Integer&gt; queue = new ArrayBlockingQueue&lt;&gt;(10);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 product = new Thread(new Runnable()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void run()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int i=0;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while (true)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int randomNumber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queue.put(randomNumber);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System.out.println(String.format("put number index:%d, value: %d", i, randomNumber));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TimeUnit.SECONDS.sleep(1);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 catch (InterruptedException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i++;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7560" y="849630"/>
            <a:ext cx="6228080" cy="5136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 consumer = new Thread(new Runnable()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void run()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int i=0;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while (true)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System.out.println(String.format("take number index:%d, value: %d", i, queue.take()));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TimeUnit.SECONDS.sleep(2);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 catch (InterruptedException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i++;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product.start();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consumer.start();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void main(String[] args)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testBlockingQueue();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8435" y="5776595"/>
            <a:ext cx="41979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阻塞队列</a:t>
            </a:r>
            <a:r>
              <a:rPr lang="en-US" altLang="zh-CN"/>
              <a:t>-</a:t>
            </a:r>
            <a:r>
              <a:rPr lang="zh-CN" altLang="en-US"/>
              <a:t>实现发布订阅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060315" cy="43021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测试数组和集合的区别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1、数组长度固定，集合的长度不固定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2、数组长度使用的是 length 属性,集合的长度使用的是 size()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数组可以是基本类型,集合只可以是引用类型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char[] chars = "helloworld".toCharArray();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循环 100 次,随机产生一个数,存储所有的偶数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evenNumberList = new ArrayList&lt;&gt;();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number = random.nextInt(100);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(number % 2 == 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evenNumberList.add(number);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System.out.println(evenNumberList.size());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0015" y="5164455"/>
            <a:ext cx="2640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集合特性：长度不固定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5441315" y="788670"/>
            <a:ext cx="5060315" cy="55587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证明集合中放入的元素是对象的引用，而不是对象本身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List&lt;Person&gt; personList01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List&lt;Person&gt; personList02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 person = new Person();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person.setName("tom");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person.setAge(20);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两个集合放入相同的元素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personList01.add(person);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personList02.add(person);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修改其中一个集合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(Person pson : personList02)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pson.setName("bob");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pson.setAge(30);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另一个集合跟着改变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集合对象重写了 toString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6790" y="5164455"/>
            <a:ext cx="29140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集合特性：存储对象引用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23850" y="854710"/>
            <a:ext cx="11544300" cy="28549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集合可以存放不同类型的数据,但是建议存储相同类型,不建议存储不同类型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testCollection3 () throws NoSuchMethodException, SecurityException, IllegalAccessException, IllegalArgumentException, InvocationTargetException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boolean add(E 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Method add = lst.getClass().getDeclaredMethod("add", Object.class);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add.invoke(lst, 'a');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9010" y="3088005"/>
            <a:ext cx="31051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集合特性：建议存相同类型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数组和</a:t>
            </a:r>
            <a:r>
              <a:rPr lang="zh-CN" altLang="en-US" sz="3200">
                <a:sym typeface="+mn-ea"/>
              </a:rPr>
              <a:t>线性表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链表</a:t>
            </a:r>
            <a:r>
              <a:rPr lang="en-US" altLang="zh-CN" sz="3200">
                <a:sym typeface="+mn-ea"/>
              </a:rPr>
              <a:t>)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026785" y="4210050"/>
            <a:ext cx="5690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线性结构是数据结构中三种基本结构之一.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而线性结构的特点是:在数据元素的非空有限集合中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、存在唯一的一个被称为”第一个”的数据元素;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、存在唯一的一个被称为”最后一个”的数据元素;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、除第一个之外, 集合中的每个数据元素均只有一个前驱;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、除最后一个之外, 集合中的每个数据元素均只有一个后继.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74725" y="1010285"/>
            <a:ext cx="3806825" cy="25495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数组的优点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随机访问性强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查找速度快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数组的缺点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插入和删除效率低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可能浪费内存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内存空间要求高，必须有足够的连续内存空间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数组大小固定，不能动态拓展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4725" y="4069715"/>
            <a:ext cx="3807460" cy="20948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链表的优点</a:t>
            </a:r>
            <a:endParaRPr lang="zh-CN" altLang="en-US" sz="16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插入删除速度快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内存利用率高，不会浪费内存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大小没有固定，拓展很灵活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链表的缺点</a:t>
            </a:r>
            <a:endParaRPr lang="zh-CN" altLang="en-US" sz="16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不能随机查找，必须从第一个开始遍历，查找效率低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49650" y="790575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数组特性</a:t>
            </a:r>
            <a:endParaRPr lang="zh-CN"/>
          </a:p>
        </p:txBody>
      </p:sp>
      <p:sp>
        <p:nvSpPr>
          <p:cNvPr id="15" name="矩形 14"/>
          <p:cNvSpPr/>
          <p:nvPr/>
        </p:nvSpPr>
        <p:spPr>
          <a:xfrm>
            <a:off x="3549650" y="381508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链表特性</a:t>
            </a:r>
            <a:endParaRPr lang="zh-CN"/>
          </a:p>
        </p:txBody>
      </p:sp>
      <p:sp>
        <p:nvSpPr>
          <p:cNvPr id="34" name="椭圆 33"/>
          <p:cNvSpPr/>
          <p:nvPr/>
        </p:nvSpPr>
        <p:spPr>
          <a:xfrm>
            <a:off x="6544310" y="1382395"/>
            <a:ext cx="3166745" cy="1576705"/>
          </a:xfrm>
          <a:prstGeom prst="ellipse">
            <a:avLst/>
          </a:prstGeom>
          <a:noFill/>
          <a:ln w="31750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6500" y="1970405"/>
            <a:ext cx="1271270" cy="565150"/>
          </a:xfrm>
          <a:prstGeom prst="ellipse">
            <a:avLst/>
          </a:prstGeom>
          <a:noFill/>
          <a:ln w="31750">
            <a:solidFill>
              <a:srgbClr val="36A44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</a:t>
            </a:r>
            <a:endParaRPr lang="zh-CN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8175" y="16021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线性表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49900" y="1247140"/>
            <a:ext cx="17653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数组不是线性表</a:t>
            </a:r>
            <a:endParaRPr lang="zh-CN" altLang="en-US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20200" y="1382395"/>
            <a:ext cx="17653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链表是线性表的子集</a:t>
            </a:r>
            <a:endParaRPr lang="zh-CN" altLang="en-US" sz="1200" b="1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38265" y="3031490"/>
            <a:ext cx="5104130" cy="7835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数组不是线性表，数组是不能变化的，不能扩容，一次性分配，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  <a:p>
            <a:pPr algn="l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但是线性表可以动态分配，可以扩容，其实线性表是一个数据结构抽象，线性表底层可以用数组实现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6860" y="3641090"/>
            <a:ext cx="21659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数组的内存空间是连续的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860" y="6246495"/>
            <a:ext cx="2165985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链表的内存分配是动态的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36520" y="6246495"/>
            <a:ext cx="7366000" cy="3663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latin typeface="+mj-ea"/>
                <a:ea typeface="+mj-ea"/>
                <a:cs typeface="+mj-ea"/>
                <a:sym typeface="+mn-ea"/>
              </a:rPr>
              <a:t>链表的元素占用的空间包含元素占用的空间，还有指向上一个或者下一个元素的指针（双链表，单链表）；</a:t>
            </a:r>
            <a:endParaRPr lang="zh-CN" altLang="en-US" sz="1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38881</Words>
  <Application>WPS 演示</Application>
  <PresentationFormat>宽屏</PresentationFormat>
  <Paragraphs>1956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Times New Roman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1116</cp:revision>
  <dcterms:created xsi:type="dcterms:W3CDTF">2019-06-19T02:08:00Z</dcterms:created>
  <dcterms:modified xsi:type="dcterms:W3CDTF">2020-12-07T08:48:23Z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