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660" r:id="rId3"/>
    <p:sldId id="661" r:id="rId4"/>
    <p:sldId id="712" r:id="rId5"/>
    <p:sldId id="710" r:id="rId6"/>
    <p:sldId id="678" r:id="rId7"/>
    <p:sldId id="680" r:id="rId9"/>
    <p:sldId id="713" r:id="rId10"/>
    <p:sldId id="715" r:id="rId11"/>
    <p:sldId id="716" r:id="rId12"/>
    <p:sldId id="717" r:id="rId13"/>
    <p:sldId id="714" r:id="rId14"/>
    <p:sldId id="682" r:id="rId15"/>
    <p:sldId id="757" r:id="rId16"/>
    <p:sldId id="697" r:id="rId17"/>
    <p:sldId id="718" r:id="rId18"/>
    <p:sldId id="758" r:id="rId19"/>
    <p:sldId id="720" r:id="rId20"/>
    <p:sldId id="721" r:id="rId21"/>
    <p:sldId id="722" r:id="rId22"/>
    <p:sldId id="723" r:id="rId23"/>
    <p:sldId id="719" r:id="rId24"/>
    <p:sldId id="759" r:id="rId25"/>
    <p:sldId id="724" r:id="rId26"/>
    <p:sldId id="725" r:id="rId27"/>
    <p:sldId id="700" r:id="rId28"/>
    <p:sldId id="728" r:id="rId29"/>
    <p:sldId id="726" r:id="rId30"/>
    <p:sldId id="698" r:id="rId31"/>
    <p:sldId id="760" r:id="rId32"/>
    <p:sldId id="727" r:id="rId33"/>
    <p:sldId id="729" r:id="rId34"/>
    <p:sldId id="685" r:id="rId35"/>
    <p:sldId id="762" r:id="rId36"/>
    <p:sldId id="730" r:id="rId37"/>
    <p:sldId id="731" r:id="rId38"/>
    <p:sldId id="701" r:id="rId39"/>
    <p:sldId id="735" r:id="rId40"/>
    <p:sldId id="733" r:id="rId41"/>
    <p:sldId id="736" r:id="rId42"/>
    <p:sldId id="686" r:id="rId43"/>
    <p:sldId id="737" r:id="rId44"/>
    <p:sldId id="738" r:id="rId45"/>
    <p:sldId id="739" r:id="rId46"/>
    <p:sldId id="740" r:id="rId47"/>
    <p:sldId id="741" r:id="rId48"/>
    <p:sldId id="695" r:id="rId49"/>
    <p:sldId id="742" r:id="rId50"/>
    <p:sldId id="662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723FF"/>
    <a:srgbClr val="F59909"/>
    <a:srgbClr val="36A44E"/>
    <a:srgbClr val="F9680D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48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9.xml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1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8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0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1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2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3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4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5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6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8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9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0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1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2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3.xml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4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5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7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8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9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0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1.xml"/><Relationship Id="rId1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2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3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4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5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 IO</a:t>
            </a:r>
            <a:r>
              <a:rPr sz="6000" spc="600">
                <a:solidFill>
                  <a:schemeClr val="accent1"/>
                </a:solidFill>
              </a:rPr>
              <a:t>基础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26390" y="755015"/>
            <a:ext cx="5085080" cy="48945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递归遍历文件夹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void listDir(File dirFile, String indent)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(dirFile.isFile() || !dirFile.exists())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return;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File[] files = dirFile.listFiles();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(files != null)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for (File file : files)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System.out.println(indent + file.getName());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if (file.isDirectory())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    listDir(file, "|--" + indent);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测试递归遍历文件夹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testListDir()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listDir(new File("D:\\zhourui\\program\\java\\IDEA\\java_basic"), "");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95955" y="4262755"/>
            <a:ext cx="20770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递归遍历文件夹</a:t>
            </a:r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5593715" y="139065"/>
            <a:ext cx="6062980" cy="657923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文件过滤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void listDirWidthFilter(File dirFile, String indent, FileFilter filter)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(dirFile.isFile() || !dirFile.exists())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return;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File[] files = dirFile.listFiles(filter);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(files != null)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for (File file : files)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System.out.println(indent + file.getName());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if (file.isDirectory())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    listDirWidthFilter(file, "|--" + indent, filter);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FileFilter 的使用,只过滤文件夹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testListDirWithFilter()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* 过滤目录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listDirWidthFilter(new File("D:\\zhourui\\program\\java\\IDEA\\java_basic"), "", new FileFilter()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@Override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public boolean accept(File file)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return file.isDirectory();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417685" y="4262755"/>
            <a:ext cx="20770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文件过滤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ym typeface="+mn-ea"/>
              </a:rPr>
              <a:t>IO </a:t>
            </a:r>
            <a:r>
              <a:rPr lang="zh-CN" altLang="en-US" sz="3200">
                <a:sym typeface="+mn-ea"/>
              </a:rPr>
              <a:t>流分类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688465" y="2491105"/>
            <a:ext cx="845185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pitchFamily="2" charset="2"/>
              <a:buNone/>
            </a:pPr>
            <a:r>
              <a:rPr lang="zh-CN" altLang="en-US" sz="1400" b="1" dirty="0" smtClean="0">
                <a:latin typeface="+mn-ea"/>
                <a:cs typeface="+mn-ea"/>
                <a:sym typeface="+mn-ea"/>
              </a:rPr>
              <a:t>① 输入 </a:t>
            </a:r>
            <a:r>
              <a:rPr lang="en-US" altLang="zh-CN" sz="1400" b="1" dirty="0" smtClean="0">
                <a:latin typeface="+mn-ea"/>
                <a:cs typeface="+mn-ea"/>
                <a:sym typeface="+mn-ea"/>
              </a:rPr>
              <a:t>input</a:t>
            </a:r>
            <a:r>
              <a:rPr lang="zh-CN" altLang="en-US" sz="1400" b="1" dirty="0" smtClean="0">
                <a:latin typeface="+mn-ea"/>
                <a:cs typeface="+mn-ea"/>
                <a:sym typeface="+mn-ea"/>
              </a:rPr>
              <a:t>：</a:t>
            </a:r>
            <a:r>
              <a:rPr lang="zh-CN" altLang="en-US" sz="1400" dirty="0">
                <a:latin typeface="+mn-ea"/>
                <a:cs typeface="+mn-ea"/>
                <a:sym typeface="+mn-ea"/>
              </a:rPr>
              <a:t>读取外部数据（磁盘、光盘等存储设备的数据）到程序（内存）中</a:t>
            </a:r>
            <a:r>
              <a:rPr lang="zh-CN" altLang="en-US" sz="1400" dirty="0" smtClean="0">
                <a:latin typeface="+mn-ea"/>
                <a:cs typeface="+mn-ea"/>
                <a:sym typeface="+mn-ea"/>
              </a:rPr>
              <a:t>。</a:t>
            </a:r>
            <a:endParaRPr lang="en-US" altLang="zh-CN" sz="1400" dirty="0" smtClean="0">
              <a:latin typeface="+mn-ea"/>
              <a:cs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1400" dirty="0">
              <a:latin typeface="+mn-ea"/>
              <a:cs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1400" b="1" dirty="0" smtClean="0">
                <a:latin typeface="+mn-ea"/>
                <a:cs typeface="+mn-ea"/>
                <a:sym typeface="+mn-ea"/>
              </a:rPr>
              <a:t>② 输出 </a:t>
            </a:r>
            <a:r>
              <a:rPr lang="en-US" altLang="zh-CN" sz="1400" b="1" dirty="0" smtClean="0">
                <a:latin typeface="+mn-ea"/>
                <a:cs typeface="+mn-ea"/>
                <a:sym typeface="+mn-ea"/>
              </a:rPr>
              <a:t>output</a:t>
            </a:r>
            <a:r>
              <a:rPr lang="zh-CN" altLang="en-US" sz="1400" b="1" dirty="0" smtClean="0">
                <a:latin typeface="+mn-ea"/>
                <a:cs typeface="+mn-ea"/>
                <a:sym typeface="+mn-ea"/>
              </a:rPr>
              <a:t>：</a:t>
            </a:r>
            <a:r>
              <a:rPr lang="zh-CN" altLang="en-US" sz="1400" dirty="0">
                <a:latin typeface="+mn-ea"/>
                <a:cs typeface="+mn-ea"/>
                <a:sym typeface="+mn-ea"/>
              </a:rPr>
              <a:t>将程序（内存）数据输出到磁盘、光盘等存储设备</a:t>
            </a:r>
            <a:r>
              <a:rPr lang="zh-CN" altLang="en-US" sz="1400" dirty="0" smtClean="0">
                <a:latin typeface="+mn-ea"/>
                <a:cs typeface="+mn-ea"/>
                <a:sym typeface="+mn-ea"/>
              </a:rPr>
              <a:t>中。</a:t>
            </a:r>
            <a:endParaRPr lang="zh-CN" altLang="en-US" sz="1400">
              <a:latin typeface="+mn-ea"/>
              <a:cs typeface="+mn-ea"/>
            </a:endParaRPr>
          </a:p>
        </p:txBody>
      </p:sp>
      <p:pic>
        <p:nvPicPr>
          <p:cNvPr id="6150" name="Picture 6" descr="捕d获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465" y="3617595"/>
            <a:ext cx="2766695" cy="287147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矩形 22"/>
          <p:cNvSpPr/>
          <p:nvPr/>
        </p:nvSpPr>
        <p:spPr>
          <a:xfrm>
            <a:off x="5007610" y="3976370"/>
            <a:ext cx="5080000" cy="2032000"/>
          </a:xfrm>
          <a:prstGeom prst="rect">
            <a:avLst/>
          </a:prstGeom>
          <a:solidFill>
            <a:schemeClr val="bg1"/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柱形 23"/>
          <p:cNvSpPr/>
          <p:nvPr/>
        </p:nvSpPr>
        <p:spPr>
          <a:xfrm>
            <a:off x="5314315" y="4635500"/>
            <a:ext cx="636905" cy="8362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柱形 24"/>
          <p:cNvSpPr/>
          <p:nvPr/>
        </p:nvSpPr>
        <p:spPr>
          <a:xfrm>
            <a:off x="8847455" y="4635500"/>
            <a:ext cx="636905" cy="8362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流程图: 多文档 25"/>
          <p:cNvSpPr/>
          <p:nvPr/>
        </p:nvSpPr>
        <p:spPr>
          <a:xfrm>
            <a:off x="7044690" y="4695825"/>
            <a:ext cx="696595" cy="775970"/>
          </a:xfrm>
          <a:prstGeom prst="flowChartMultidocumen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程序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6123940" y="4824730"/>
            <a:ext cx="815975" cy="457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7880985" y="4824730"/>
            <a:ext cx="815975" cy="457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875655" y="4267200"/>
            <a:ext cx="173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Input/Reader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41285" y="4267200"/>
            <a:ext cx="213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Output/Writer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314315" y="5531485"/>
            <a:ext cx="111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C000"/>
                </a:solidFill>
              </a:rPr>
              <a:t>srcFile</a:t>
            </a:r>
            <a:endParaRPr lang="en-US" altLang="zh-CN" b="1">
              <a:solidFill>
                <a:srgbClr val="FFC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686800" y="5528945"/>
            <a:ext cx="1183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C000"/>
                </a:solidFill>
              </a:rPr>
              <a:t>destFile</a:t>
            </a:r>
            <a:endParaRPr lang="en-US" altLang="zh-CN" b="1">
              <a:solidFill>
                <a:srgbClr val="FFC000"/>
              </a:solidFill>
            </a:endParaRPr>
          </a:p>
        </p:txBody>
      </p:sp>
      <p:sp>
        <p:nvSpPr>
          <p:cNvPr id="33" name="左大括号 32"/>
          <p:cNvSpPr/>
          <p:nvPr/>
        </p:nvSpPr>
        <p:spPr>
          <a:xfrm rot="10800000" flipH="1">
            <a:off x="1486535" y="2491105"/>
            <a:ext cx="201930" cy="737235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710" y="2054860"/>
            <a:ext cx="2146300" cy="1609725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7577455" y="3298190"/>
            <a:ext cx="131508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类似于蓄水池</a:t>
            </a:r>
            <a:endParaRPr lang="zh-CN" altLang="en-US" sz="12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85470" y="931545"/>
            <a:ext cx="10973435" cy="74803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latin typeface="+mn-ea"/>
                <a:cs typeface="+mn-ea"/>
                <a:sym typeface="+mn-ea"/>
              </a:rPr>
              <a:t>File只是能操作文件或文件夹，但是并不能操作文件中的内容，要想操作文件的内容就需要使用文件IO流，其操作文件的内容主要有两种方式：以字节的方式和以字符的方式。</a:t>
            </a:r>
            <a:endParaRPr lang="zh-CN" altLang="en-US">
              <a:latin typeface="+mn-ea"/>
              <a:cs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85470" y="2639695"/>
            <a:ext cx="690880" cy="44005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latin typeface="+mn-ea"/>
                <a:cs typeface="+mn-ea"/>
                <a:sym typeface="+mn-ea"/>
              </a:rPr>
              <a:t>流向</a:t>
            </a:r>
            <a:endParaRPr lang="zh-CN" altLang="en-US">
              <a:latin typeface="+mn-ea"/>
              <a:cs typeface="+mn-ea"/>
            </a:endParaRPr>
          </a:p>
        </p:txBody>
      </p:sp>
      <p:sp>
        <p:nvSpPr>
          <p:cNvPr id="40" name="左大括号 39"/>
          <p:cNvSpPr/>
          <p:nvPr/>
        </p:nvSpPr>
        <p:spPr>
          <a:xfrm rot="10800000" flipH="1">
            <a:off x="1486535" y="3760470"/>
            <a:ext cx="201930" cy="2585720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72720" y="4869815"/>
            <a:ext cx="114236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多种数据来源</a:t>
            </a:r>
            <a:endParaRPr lang="zh-CN" altLang="en-US" sz="12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411095" y="1240790"/>
            <a:ext cx="8786495" cy="84010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rgbClr val="FF0000"/>
                </a:solidFill>
                <a:latin typeface="+mn-ea"/>
                <a:cs typeface="宋体" panose="02010600030101010101" pitchFamily="2" charset="-122"/>
                <a:sym typeface="+mn-ea"/>
              </a:rPr>
              <a:t>输入流：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宋体" panose="02010600030101010101" pitchFamily="2" charset="-122"/>
                <a:sym typeface="+mn-ea"/>
              </a:rPr>
              <a:t>只能从中读取字节数据，不能向其写出数据</a:t>
            </a:r>
            <a:endParaRPr lang="zh-CN" altLang="en-US" sz="1200">
              <a:solidFill>
                <a:schemeClr val="tx1"/>
              </a:solidFill>
              <a:latin typeface="+mn-ea"/>
              <a:cs typeface="宋体" panose="02010600030101010101" pitchFamily="2" charset="-122"/>
            </a:endParaRPr>
          </a:p>
          <a:p>
            <a:pPr algn="l"/>
            <a:r>
              <a:rPr lang="zh-CN" altLang="en-US" sz="1200">
                <a:solidFill>
                  <a:srgbClr val="FF0000"/>
                </a:solidFill>
                <a:latin typeface="+mn-ea"/>
                <a:cs typeface="宋体" panose="02010600030101010101" pitchFamily="2" charset="-122"/>
                <a:sym typeface="+mn-ea"/>
              </a:rPr>
              <a:t>输出流：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宋体" panose="02010600030101010101" pitchFamily="2" charset="-122"/>
                <a:sym typeface="+mn-ea"/>
              </a:rPr>
              <a:t>只能向其写入字节数据，不能从中读取数据</a:t>
            </a:r>
            <a:endParaRPr lang="zh-CN" altLang="en-US" sz="1200">
              <a:solidFill>
                <a:schemeClr val="tx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11095" y="2355215"/>
            <a:ext cx="8786495" cy="110680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字节流（InputStream,OutputStream），字符流(Reader,Writer)</a:t>
            </a:r>
            <a:r>
              <a:rPr lang="zh-CN" altLang="en-US" sz="1200">
                <a:latin typeface="+mn-ea"/>
                <a:cs typeface="+mn-ea"/>
                <a:sym typeface="+mn-ea"/>
              </a:rPr>
              <a:t>。</a:t>
            </a:r>
            <a:endParaRPr lang="zh-CN" altLang="en-US" sz="1200"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字节流：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数据流中最小的数据单元是字节。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字符流：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数据流中最小的数据单元是字符， Java中的字符是Unicode编码，一个字符占用两个字节。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11095" y="3742690"/>
            <a:ext cx="8785860" cy="100457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节点流，处理流（包装流）。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节点流(低级流)：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可以从向一个特定的IO设备(如磁盘，网络)读写数据的流。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处理流(高级流)：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可以对一个已存在的流的连接和封装，通过所封装的流的功能实现数据读写功能的流。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1934210" y="1148715"/>
            <a:ext cx="317500" cy="4765675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2755" y="3286125"/>
            <a:ext cx="127444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olidFill>
                  <a:schemeClr val="bg1"/>
                </a:solidFill>
                <a:latin typeface="+mn-ea"/>
                <a:cs typeface="+mn-ea"/>
                <a:sym typeface="+mn-ea"/>
              </a:rPr>
              <a:t>IO </a:t>
            </a:r>
            <a:r>
              <a:rPr lang="zh-CN" altLang="en-US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流分类</a:t>
            </a:r>
            <a:endParaRPr lang="zh-CN" altLang="en-US" b="1">
              <a:solidFill>
                <a:schemeClr val="bg1"/>
              </a:solidFill>
              <a:latin typeface="+mn-ea"/>
              <a:ea typeface="+mj-ea"/>
              <a:cs typeface="+mn-ea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61235" y="1029335"/>
            <a:ext cx="183197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按照流向来分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61235" y="2227580"/>
            <a:ext cx="183261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按处理数据单位不同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61235" y="3571875"/>
            <a:ext cx="183324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按功能不同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11095" y="5037455"/>
            <a:ext cx="8786495" cy="87693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（1）InputStreamReader：将字节流转换为字符流;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（2）OutputStreamWriter：将字符流转换为字节流。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61235" y="4866640"/>
            <a:ext cx="183324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转换流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67835" y="3571875"/>
            <a:ext cx="710247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所有高级流都不能直接同 IO 设备（磁盘或网络等）进行直接的交互，必须建立在低级流的基础之上</a:t>
            </a:r>
            <a:endParaRPr lang="zh-CN" altLang="en-US" sz="12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0" y="811530"/>
            <a:ext cx="10276205" cy="604647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52015" y="1382395"/>
            <a:ext cx="8387715" cy="819785"/>
          </a:xfrm>
          <a:prstGeom prst="rect">
            <a:avLst/>
          </a:prstGeom>
          <a:noFill/>
          <a:ln w="28575">
            <a:solidFill>
              <a:srgbClr val="F9680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61540" y="3705225"/>
            <a:ext cx="8387715" cy="391160"/>
          </a:xfrm>
          <a:prstGeom prst="rect">
            <a:avLst/>
          </a:prstGeom>
          <a:noFill/>
          <a:ln w="28575">
            <a:solidFill>
              <a:srgbClr val="F9680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49695" y="4096385"/>
            <a:ext cx="4098925" cy="391160"/>
          </a:xfrm>
          <a:prstGeom prst="rect">
            <a:avLst/>
          </a:prstGeom>
          <a:noFill/>
          <a:ln w="28575">
            <a:solidFill>
              <a:srgbClr val="F9680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70430" y="4533265"/>
            <a:ext cx="4271010" cy="391160"/>
          </a:xfrm>
          <a:prstGeom prst="rect">
            <a:avLst/>
          </a:prstGeom>
          <a:noFill/>
          <a:ln w="28575">
            <a:solidFill>
              <a:srgbClr val="F9680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462645" y="5380355"/>
            <a:ext cx="2086610" cy="391160"/>
          </a:xfrm>
          <a:prstGeom prst="rect">
            <a:avLst/>
          </a:prstGeom>
          <a:noFill/>
          <a:ln w="28575">
            <a:solidFill>
              <a:srgbClr val="F9680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674985" y="1373505"/>
            <a:ext cx="127444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重点掌握</a:t>
            </a:r>
            <a:endParaRPr lang="zh-CN" b="1">
              <a:solidFill>
                <a:schemeClr val="bg1"/>
              </a:solidFill>
              <a:latin typeface="+mn-ea"/>
              <a:ea typeface="+mj-ea"/>
              <a:cs typeface="+mn-ea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70430" y="526415"/>
            <a:ext cx="2066290" cy="3575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读数据</a:t>
            </a:r>
            <a:endParaRPr lang="zh-CN" sz="1400" b="1">
              <a:solidFill>
                <a:schemeClr val="bg1"/>
              </a:solidFill>
              <a:latin typeface="+mn-ea"/>
              <a:ea typeface="+mj-ea"/>
              <a:cs typeface="+mn-ea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19905" y="526415"/>
            <a:ext cx="2066290" cy="3575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写数据</a:t>
            </a:r>
            <a:endParaRPr lang="zh-CN" sz="1400" b="1">
              <a:solidFill>
                <a:schemeClr val="bg1"/>
              </a:solidFill>
              <a:latin typeface="+mn-ea"/>
              <a:ea typeface="+mj-ea"/>
              <a:cs typeface="+mn-ea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49695" y="526415"/>
            <a:ext cx="1976120" cy="3575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读数据</a:t>
            </a:r>
            <a:endParaRPr lang="zh-CN" sz="1400" b="1">
              <a:solidFill>
                <a:schemeClr val="bg1"/>
              </a:solidFill>
              <a:latin typeface="+mn-ea"/>
              <a:ea typeface="+mj-ea"/>
              <a:cs typeface="+mn-ea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00745" y="526415"/>
            <a:ext cx="1994535" cy="3575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写数据</a:t>
            </a:r>
            <a:endParaRPr lang="zh-CN" sz="1400" b="1">
              <a:solidFill>
                <a:schemeClr val="bg1"/>
              </a:solidFill>
              <a:latin typeface="+mn-ea"/>
              <a:ea typeface="+mj-ea"/>
              <a:cs typeface="+mn-ea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8945" y="1800860"/>
            <a:ext cx="1657350" cy="382905"/>
          </a:xfrm>
          <a:prstGeom prst="rect">
            <a:avLst/>
          </a:prstGeom>
          <a:noFill/>
          <a:ln w="28575">
            <a:solidFill>
              <a:srgbClr val="36A44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>
            <a:off x="3973830" y="3933190"/>
            <a:ext cx="145415" cy="1365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3883025" y="6583045"/>
            <a:ext cx="145415" cy="1365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>
            <a:off x="6151245" y="6591935"/>
            <a:ext cx="145415" cy="1365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>
            <a:off x="6169025" y="3933190"/>
            <a:ext cx="145415" cy="1365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8181340" y="3933190"/>
            <a:ext cx="145415" cy="1365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8190230" y="4288155"/>
            <a:ext cx="145415" cy="1365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>
            <a:off x="10349865" y="3933190"/>
            <a:ext cx="145415" cy="1365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10349865" y="4288155"/>
            <a:ext cx="145415" cy="1365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10349865" y="5572125"/>
            <a:ext cx="145415" cy="1365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10674985" y="2065655"/>
            <a:ext cx="145415" cy="1365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0917555" y="1905635"/>
            <a:ext cx="10325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高级流</a:t>
            </a:r>
            <a:endParaRPr lang="zh-CN" b="1">
              <a:solidFill>
                <a:schemeClr val="bg1"/>
              </a:solidFill>
              <a:latin typeface="+mn-ea"/>
              <a:ea typeface="+mj-ea"/>
              <a:cs typeface="+mn-ea"/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56560" y="125095"/>
            <a:ext cx="710247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所有高级流都不能直接同 IO 设备（磁盘或网络等）进行直接的交互，必须建立在低级流的基础之上</a:t>
            </a:r>
            <a:endParaRPr lang="zh-CN" altLang="en-US" sz="12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61870" y="955040"/>
            <a:ext cx="4079240" cy="382905"/>
          </a:xfrm>
          <a:prstGeom prst="rect">
            <a:avLst/>
          </a:prstGeom>
          <a:noFill/>
          <a:ln w="28575">
            <a:solidFill>
              <a:srgbClr val="36A44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500495" y="955040"/>
            <a:ext cx="3997960" cy="382905"/>
          </a:xfrm>
          <a:prstGeom prst="rect">
            <a:avLst/>
          </a:prstGeom>
          <a:noFill/>
          <a:ln w="28575">
            <a:solidFill>
              <a:srgbClr val="36A44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130300" y="2649855"/>
            <a:ext cx="9932035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>
                <a:sym typeface="+mn-ea"/>
              </a:rPr>
              <a:t>FileOutputStream &amp; FileInputStream 字节流（低级）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142105" y="1448435"/>
            <a:ext cx="7780020" cy="15697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① 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FileInputStream 所要操作的文件必须存在，否则就会抛出异常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② 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在使用 FileInputStream 读取字节的时候，当读取到字节的末尾，再继续读取，无论多少次都会返回 -1，而返回值len表示本次读取了多少个字节。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③ 通常情况下每次读取</a:t>
            </a:r>
            <a:r>
              <a:rPr lang="zh-CN" altLang="en-US" sz="12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1024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个字节，可以达到空间和时间的平衡。但是具体情况也是需要具体分析的。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42105" y="3731260"/>
            <a:ext cx="7780020" cy="110680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① FileOutputStream 写入的目的文件则不需要存在，当不存在时会被创建，存在的时候会被覆盖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② 可以使用 FileOutputStream 造函数的第二个参数，来实现追加文件内容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6215" y="1539875"/>
            <a:ext cx="156527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InputStream</a:t>
            </a:r>
            <a:endParaRPr lang="en-US" sz="14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92245" y="1236980"/>
            <a:ext cx="183197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注意事项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92245" y="3603625"/>
            <a:ext cx="162306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注意事项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1630" y="2626995"/>
            <a:ext cx="127444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+mn-ea"/>
                <a:cs typeface="宋体" panose="02010600030101010101" pitchFamily="2" charset="-122"/>
                <a:sym typeface="+mn-ea"/>
              </a:rPr>
              <a:t>字节流</a:t>
            </a:r>
            <a:endParaRPr lang="zh-CN" altLang="en-US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6215" y="3731260"/>
            <a:ext cx="156527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OutputStream</a:t>
            </a:r>
            <a:endParaRPr lang="en-US" sz="14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08530" y="1543050"/>
            <a:ext cx="172402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FileInputStream</a:t>
            </a:r>
            <a:endParaRPr lang="en-US" sz="14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08530" y="3731260"/>
            <a:ext cx="172339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FileOutputStream</a:t>
            </a:r>
            <a:endParaRPr lang="en-US" sz="14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974850" y="1365250"/>
            <a:ext cx="18415" cy="2851150"/>
          </a:xfrm>
          <a:prstGeom prst="line">
            <a:avLst/>
          </a:prstGeom>
          <a:ln w="38100">
            <a:solidFill>
              <a:srgbClr val="F5990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上箭头 16"/>
          <p:cNvSpPr/>
          <p:nvPr/>
        </p:nvSpPr>
        <p:spPr>
          <a:xfrm>
            <a:off x="932180" y="2146300"/>
            <a:ext cx="139700" cy="3727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上箭头 17"/>
          <p:cNvSpPr/>
          <p:nvPr/>
        </p:nvSpPr>
        <p:spPr>
          <a:xfrm rot="10800000">
            <a:off x="909320" y="3204845"/>
            <a:ext cx="139700" cy="3727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上箭头 18"/>
          <p:cNvSpPr/>
          <p:nvPr/>
        </p:nvSpPr>
        <p:spPr>
          <a:xfrm rot="5400000">
            <a:off x="1915160" y="1623695"/>
            <a:ext cx="139700" cy="3727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上箭头 19"/>
          <p:cNvSpPr/>
          <p:nvPr/>
        </p:nvSpPr>
        <p:spPr>
          <a:xfrm rot="5400000">
            <a:off x="1915160" y="3772535"/>
            <a:ext cx="139700" cy="3727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96215" y="4341495"/>
            <a:ext cx="309816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字节流是不存在缓冲区的，不需要 flush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6215" y="4760595"/>
            <a:ext cx="309816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只要是流就是需要关闭（防止占用系统资源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4685" y="998855"/>
            <a:ext cx="126682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抽象接口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27555" y="998855"/>
            <a:ext cx="126682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子类实现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33350" y="229870"/>
            <a:ext cx="8407400" cy="639762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测试字节流写入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结论：写文件的时候必须保证文件夹存在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testOutputStream () throws IOException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 file = new File("D:/java/linkknown/io.txt");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(!file.exists())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file.getParentFile().mkdirs();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file.createNewFile();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OutputStream outputStream = new FileOutputStream(file);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写一个字节，65～90为26个大写英文字母，97～122号为26个小写英文字母，其余为一些标点符号、运算符号等。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i=65; i&lt;=90;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outputStream.write(i);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把 a ~ z 写入文件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 = 'a'; i &lt; 'z';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outputStream.write(i);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把 1 个字节范围（-128~127）写入文件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i=-128; i&lt;=127;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outputStream.write(i);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写一个字节数组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str = "我爱编程";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outputStream.write(str.getBytes("UTF-8"));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outputStream.write(str.getBytes("GBK"));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outputStream.close();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74435" y="6010275"/>
            <a:ext cx="20770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字节流写数据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8430" y="773430"/>
            <a:ext cx="7066280" cy="50977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测试字节流读取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一个字节一个字节读取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@throws IOException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testInputStream () throws IOException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 file = new File("D:/java/linkknown/io.txt");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InputStream inputStream = new FileInputStream(file);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int byteData;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* InputStream.read()返回一个 unsigned byte[0 ~ 255]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* byte的范围是[-128、127]，所以如果read()返回的数在[128、255]的范围内时，则表示负数，即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* (byte)128=-128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* (byte)129=-127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* (byte)255=-1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while ((byteData = inputStream.read()) != -1)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System.out.println(byteData);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System.out.println("一共 " + file.length() + " 字节");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inputStream.close();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86020" y="5227955"/>
            <a:ext cx="20770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字节流读数据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89230" y="1017270"/>
            <a:ext cx="7320280" cy="53511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读取一个字节数组,一次读取 10 个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testInputStream2 () throws IOException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 file = new File("D:/java/linkknown/io.txt");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InputStream inputStream = new FileInputStream(file);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byte[] realBytes = new byte[(int) file.length()];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int len = 0, i = 0;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byte[] bytes = new byte[10];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while ((len = inputStream.read(bytes)) != -1)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System.out.println("读取了" + len + "个字节" + Arrays.toString(bytes));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System.arraycopy(bytes, 0, realBytes, i * 10, len);   // 实际读取的是 len 个长度，不一定就是 10 个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i++;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System.out.println("一共 " + file.length() + " 字节");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System.out.println(new String(realBytes, "GBK"));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System.out.println(new String(realBytes, "UTF-8"));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inputStream.close();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68900" y="5932170"/>
            <a:ext cx="30924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字节流读数据（批量）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61910" y="1017270"/>
            <a:ext cx="4242435" cy="363474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一次性全部读取出来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@throws IOException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testInputStream3 () throws IOException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 file = new File("D:/java/linkknown/io.txt");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InputStream inputStream = new FileInputStream(file);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byte[] realBytes = new byte[(int) file.length()];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while (inputStream.read(realBytes) != -1)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System.out.println("一共 " + file.length() + " 字节");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System.out.println(new String(realBytes, "GBK"));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System.out.println(new String(realBytes, "UTF-8"));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inputStream.close();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61010" y="112014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Java</a:t>
            </a:r>
            <a:r>
              <a:rPr lang="zh-CN" altLang="en-US">
                <a:sym typeface="+mn-ea"/>
              </a:rPr>
              <a:t>文件系统</a:t>
            </a:r>
            <a:endParaRPr lang="zh-CN" altLang="en-US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1010" y="174625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IO </a:t>
            </a:r>
            <a:r>
              <a:rPr lang="zh-CN" altLang="en-US">
                <a:sym typeface="+mn-ea"/>
              </a:rPr>
              <a:t>流分类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1010" y="247650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</a:t>
            </a:r>
            <a:r>
              <a:rPr lang="zh-CN">
                <a:sym typeface="+mn-ea"/>
              </a:rPr>
              <a:t>FileOutputStream &amp; FileInputStream 字节流（低级）</a:t>
            </a: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1010" y="310261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</a:t>
            </a:r>
            <a:r>
              <a:rPr lang="zh-CN">
                <a:sym typeface="+mn-ea"/>
              </a:rPr>
              <a:t>FileWriter &amp; FileReader 字符流（低级）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61010" y="366522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ym typeface="+mn-ea"/>
              </a:rPr>
              <a:t>5</a:t>
            </a:r>
            <a:r>
              <a:rPr lang="zh-CN" altLang="en-US">
                <a:sym typeface="+mn-ea"/>
              </a:rPr>
              <a:t>、</a:t>
            </a:r>
            <a:r>
              <a:rPr lang="en-US">
                <a:sym typeface="+mn-ea"/>
              </a:rPr>
              <a:t>S</a:t>
            </a:r>
            <a:r>
              <a:rPr>
                <a:sym typeface="+mn-ea"/>
              </a:rPr>
              <a:t>erialize </a:t>
            </a:r>
            <a:r>
              <a:rPr lang="zh-CN">
                <a:sym typeface="+mn-ea"/>
              </a:rPr>
              <a:t>接口</a:t>
            </a:r>
            <a:endParaRPr lang="zh-CN" altLang="en-US"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61010" y="429133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Object</a:t>
            </a:r>
            <a:r>
              <a:rPr lang="zh-CN">
                <a:sym typeface="+mn-ea"/>
              </a:rPr>
              <a:t>InputStream &amp; </a:t>
            </a:r>
            <a:r>
              <a:rPr lang="en-US" altLang="zh-CN">
                <a:sym typeface="+mn-ea"/>
              </a:rPr>
              <a:t>Object</a:t>
            </a:r>
            <a:r>
              <a:rPr lang="zh-CN">
                <a:sym typeface="+mn-ea"/>
              </a:rPr>
              <a:t>OutputStream </a:t>
            </a:r>
            <a:r>
              <a:rPr lang="zh-CN">
                <a:sym typeface="+mn-ea"/>
              </a:rPr>
              <a:t>对象流（高级）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61010" y="502158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、</a:t>
            </a:r>
            <a:r>
              <a:rPr lang="zh-CN">
                <a:sym typeface="+mn-ea"/>
              </a:rPr>
              <a:t>BufferedReader &amp; BufferedWriter 缓冲字符流</a:t>
            </a:r>
            <a:r>
              <a:rPr lang="zh-CN">
                <a:sym typeface="+mn-ea"/>
              </a:rPr>
              <a:t>（高级）</a:t>
            </a:r>
            <a:endParaRPr lang="zh-CN" altLang="en-US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1010" y="564769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、</a:t>
            </a:r>
            <a:r>
              <a:rPr lang="zh-CN">
                <a:sym typeface="+mn-ea"/>
              </a:rPr>
              <a:t>PrintWriter 打印流</a:t>
            </a:r>
            <a:r>
              <a:rPr lang="zh-CN">
                <a:sym typeface="+mn-ea"/>
              </a:rPr>
              <a:t>（高级）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369050" y="1016000"/>
            <a:ext cx="5517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9</a:t>
            </a:r>
            <a:r>
              <a:rPr lang="zh-CN" altLang="en-US">
                <a:sym typeface="+mn-ea"/>
              </a:rPr>
              <a:t>、</a:t>
            </a:r>
            <a:r>
              <a:rPr lang="zh-CN">
                <a:sym typeface="+mn-ea"/>
              </a:rPr>
              <a:t>RandomAccessFile 类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369050" y="1746250"/>
            <a:ext cx="5517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流关闭顺序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58750" y="2255520"/>
            <a:ext cx="7320280" cy="413321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测试字符流读取（文件复制）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一次读取一个字节数组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@throws IOException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testInputOutput () throws IOException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 file1 = new File("D:/java/linkknown/io1.txt");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 file2 = new File("D:/java/linkknown/io2.txt");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InputStream inputStream = new FileInputStream(file1);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OutputStream outputStream = new FileOutputStream(file2);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int len = 0;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byte[] bytes = new byte[1000];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while ((len = inputStream.read(bytes)) != -1) {        // len 表示实际读取的数量 -1 代表没有更多数据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outputStream.write(bytes, 0, len);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inputStream.close();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outputStream.close();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66665" y="5749290"/>
            <a:ext cx="21786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字节流文件复制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579110" y="337185"/>
            <a:ext cx="6426835" cy="429450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追加模式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public FileOutputStream(String name, boolean append) append 为 true 时表示追加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@throws IOException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testAppend () throws IOException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 file1 = new File("D:/java/linkknown/io1.txt");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 file2 = new File("D:/java/linkknown/io2.txt");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InputStream inputStream = new FileInputStream(file1);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OutputStream outputStream = new FileOutputStream(file2, true);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int len = 0;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byte[] bytes = new byte[1000];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while ((len = inputStream.read(bytes)) != -1)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outputStream.write(bytes, 0, len);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inputStream.close();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outputStream.close();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603105" y="3956050"/>
            <a:ext cx="21786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追加模式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2018665" y="2827655"/>
            <a:ext cx="815467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>
                <a:sym typeface="+mn-ea"/>
              </a:rPr>
              <a:t>FileWriter &amp; FileReader 字符流（低级）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142105" y="1311910"/>
            <a:ext cx="7780020" cy="15697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① File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Reader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所要操作的文件必须存在，否则就会抛出异常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② int read();  读取单个字符。返回作为整数读取的字符，如果已达到流末尾，则返回 -1。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③ int read(char []cbuf); 将字符读入数组。返回读取的字符数。如果已经到达尾部，则返回-1。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42105" y="3594735"/>
            <a:ext cx="7780020" cy="217233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① File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Writer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写入的目的文件则不需要存在，当不存在时会被创建，存在的时候会被覆盖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② FileWriter fw = new FileWriter(String fileName,boolean append); 创建字符输出流类对象和已存在的文件相关联,并设置该该流对文件的操作是否为续写。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③ void write(String str)   写入字符串。当执行完此方法后，字符数据还并没有写入到目的文件中去。此时字符数据会保存在缓冲区中。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④ viod flush()  刷新该流中的缓冲。将缓冲区中的字符数据保存到目的文件中去。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6215" y="1403350"/>
            <a:ext cx="156527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Reader</a:t>
            </a:r>
            <a:endParaRPr lang="en-US" sz="14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92245" y="1100455"/>
            <a:ext cx="183197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注意事项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92245" y="3467100"/>
            <a:ext cx="162306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注意事项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1630" y="2490470"/>
            <a:ext cx="127444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字符流</a:t>
            </a:r>
            <a:endParaRPr lang="zh-CN" altLang="en-US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6215" y="3594735"/>
            <a:ext cx="156527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Writer</a:t>
            </a:r>
            <a:endParaRPr lang="en-US" sz="14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08530" y="1406525"/>
            <a:ext cx="172402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>
                <a:latin typeface="+mn-ea"/>
                <a:cs typeface="宋体" panose="02010600030101010101" pitchFamily="2" charset="-122"/>
                <a:sym typeface="+mn-ea"/>
              </a:rPr>
              <a:t>File</a:t>
            </a:r>
            <a:r>
              <a:rPr lang="en-US" altLang="zh-CN" sz="1400">
                <a:latin typeface="+mn-ea"/>
                <a:cs typeface="宋体" panose="02010600030101010101" pitchFamily="2" charset="-122"/>
                <a:sym typeface="+mn-ea"/>
              </a:rPr>
              <a:t>Reader</a:t>
            </a:r>
            <a:endParaRPr lang="en-US" altLang="zh-CN" sz="1400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08530" y="3594735"/>
            <a:ext cx="172339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>
                <a:latin typeface="+mn-ea"/>
                <a:cs typeface="宋体" panose="02010600030101010101" pitchFamily="2" charset="-122"/>
                <a:sym typeface="+mn-ea"/>
              </a:rPr>
              <a:t>File</a:t>
            </a:r>
            <a:r>
              <a:rPr lang="en-US" altLang="zh-CN" sz="1400">
                <a:latin typeface="+mn-ea"/>
                <a:cs typeface="宋体" panose="02010600030101010101" pitchFamily="2" charset="-122"/>
                <a:sym typeface="+mn-ea"/>
              </a:rPr>
              <a:t>Writer</a:t>
            </a:r>
            <a:endParaRPr lang="en-US" altLang="zh-CN" sz="1400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974850" y="1228725"/>
            <a:ext cx="18415" cy="2851150"/>
          </a:xfrm>
          <a:prstGeom prst="line">
            <a:avLst/>
          </a:prstGeom>
          <a:ln w="38100">
            <a:solidFill>
              <a:srgbClr val="F5990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上箭头 16"/>
          <p:cNvSpPr/>
          <p:nvPr/>
        </p:nvSpPr>
        <p:spPr>
          <a:xfrm>
            <a:off x="932180" y="2009775"/>
            <a:ext cx="139700" cy="3727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8" name="上箭头 17"/>
          <p:cNvSpPr/>
          <p:nvPr/>
        </p:nvSpPr>
        <p:spPr>
          <a:xfrm rot="10800000">
            <a:off x="909320" y="3068320"/>
            <a:ext cx="139700" cy="3727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9" name="上箭头 18"/>
          <p:cNvSpPr/>
          <p:nvPr/>
        </p:nvSpPr>
        <p:spPr>
          <a:xfrm rot="5400000">
            <a:off x="1915160" y="1487170"/>
            <a:ext cx="139700" cy="3727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0" name="上箭头 19"/>
          <p:cNvSpPr/>
          <p:nvPr/>
        </p:nvSpPr>
        <p:spPr>
          <a:xfrm rot="5400000">
            <a:off x="1915160" y="3636010"/>
            <a:ext cx="139700" cy="3727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4685" y="862330"/>
            <a:ext cx="126682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抽象接口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27555" y="862330"/>
            <a:ext cx="126682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子类实现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6215" y="4205605"/>
            <a:ext cx="309816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字节流是存在缓冲区的，需要 flush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6215" y="4624705"/>
            <a:ext cx="309816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只要是流就是需要关闭（防止占用系统资源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22910" y="822960"/>
            <a:ext cx="6720840" cy="212217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字符流（写入字符串）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@throws IOException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testWriter () throws IOException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Writer writer = new FileWriter("D:/io4.txt");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writer.write("\t我爱编程，编程爱我！\n我爱编程，编程爱我！\n\t我爱编程，编程爱我！\n");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writer.close();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910" y="3342640"/>
            <a:ext cx="6720840" cy="289433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字符流,一次读取一个字符数组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@throws IOException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testReader () throws IOException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FileReader reader = new FileReader("D:/io4.txt");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char[] chrs = new char[50];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int len=0;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while ((len = reader.read(chrs)) != -1)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System.out.print(Arrays.copyOfRange(chrs, 0, len));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reader.close();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69505" y="822960"/>
            <a:ext cx="4018280" cy="317817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使用字符流进行复制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@throws IOException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testCopy () throws IOException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Reader reader = new FileReader("D:/io4.txt");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Writer writer = new FileWriter("D:/io5.txt");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char[] chrs = new char[50];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int len=0;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while ((len = reader.read(chrs)) != -1)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writer.write(chrs, 0, len);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writer.close();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reader.close();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03140" y="981075"/>
            <a:ext cx="20770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字符流写数据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03140" y="5608955"/>
            <a:ext cx="20770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字符流读数据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029065" y="3342640"/>
            <a:ext cx="21786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字符流文件复制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sym typeface="+mn-ea"/>
              </a:rPr>
              <a:t>S</a:t>
            </a:r>
            <a:r>
              <a:rPr sz="3200">
                <a:sym typeface="+mn-ea"/>
              </a:rPr>
              <a:t>erialize </a:t>
            </a:r>
            <a:r>
              <a:rPr lang="zh-CN" sz="3200">
                <a:sym typeface="+mn-ea"/>
              </a:rPr>
              <a:t>接口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71780" y="921385"/>
            <a:ext cx="1164844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Java的对象序列化是将那些实现了Serializable接口的对象转化成一个字节序列，并能够在以后将这些字节序列完全恢复成原来的对象。简单来说序列化就是将对象转化成字节流，反序列化就是将字节流转化成对象。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对象必须在程序中显示的序列化（serialize）和反序列化（deserialize）。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serialVersionUID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适用于java序列化机制。简单来说，JAVA序列化的机制是通过判断类的serialVersionUID来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验证的版本一致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。在进行反序列化时，JVM会把传来的字节流中的serialVersionUID于本地相应实体类的serialVersionUID进行比较。如果相同说明是一致的，可以进行反序列化，否则会出现反序列化版本一致的异常，即是InvalidCastException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750" y="3512185"/>
            <a:ext cx="2079625" cy="281305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6715" y="3686175"/>
            <a:ext cx="162306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new LoginInfo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（）</a:t>
            </a:r>
            <a:endParaRPr lang="zh-CN" altLang="en-US" sz="1200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6715" y="4123055"/>
            <a:ext cx="162306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new LoginInfo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（）</a:t>
            </a:r>
            <a:endParaRPr lang="zh-CN" altLang="en-US" sz="1200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6715" y="4551045"/>
            <a:ext cx="162306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new LoginInfo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（）</a:t>
            </a:r>
            <a:endParaRPr lang="zh-CN" altLang="en-US" sz="1200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6715" y="4978400"/>
            <a:ext cx="162306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new LoginInfo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（）</a:t>
            </a:r>
            <a:endParaRPr lang="zh-CN" altLang="en-US" sz="1200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6715" y="5415280"/>
            <a:ext cx="162306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new LoginInfo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（）</a:t>
            </a:r>
            <a:endParaRPr lang="zh-CN" altLang="en-US" sz="1200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6715" y="5843270"/>
            <a:ext cx="162306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new LoginInfo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（）</a:t>
            </a:r>
            <a:endParaRPr lang="zh-CN" altLang="en-US" sz="1200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0660" y="3245485"/>
            <a:ext cx="1978025" cy="36639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内存中大量用户登录信息</a:t>
            </a:r>
            <a:endParaRPr lang="zh-CN" altLang="en-US" sz="1200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10635" y="3512185"/>
            <a:ext cx="2079625" cy="281305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38600" y="3658870"/>
            <a:ext cx="162306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+mn-ea"/>
                <a:cs typeface="+mn-ea"/>
                <a:sym typeface="+mn-ea"/>
              </a:rPr>
              <a:t>LoginInfo </a:t>
            </a:r>
            <a:r>
              <a:rPr lang="zh-CN" altLang="en-US" sz="1200">
                <a:latin typeface="+mn-ea"/>
                <a:cs typeface="+mn-ea"/>
                <a:sym typeface="+mn-ea"/>
              </a:rPr>
              <a:t>字节序列</a:t>
            </a:r>
            <a:endParaRPr lang="zh-CN" altLang="en-US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38600" y="4061460"/>
            <a:ext cx="162306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+mn-ea"/>
                <a:cs typeface="+mn-ea"/>
                <a:sym typeface="+mn-ea"/>
              </a:rPr>
              <a:t>LoginInfo </a:t>
            </a:r>
            <a:r>
              <a:rPr lang="zh-CN" altLang="en-US" sz="1200">
                <a:latin typeface="+mn-ea"/>
                <a:cs typeface="+mn-ea"/>
                <a:sym typeface="+mn-ea"/>
              </a:rPr>
              <a:t>字节序列</a:t>
            </a:r>
            <a:endParaRPr lang="zh-CN" altLang="en-US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8600" y="4468495"/>
            <a:ext cx="162306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+mn-ea"/>
                <a:cs typeface="+mn-ea"/>
                <a:sym typeface="+mn-ea"/>
              </a:rPr>
              <a:t>LoginInfo </a:t>
            </a:r>
            <a:r>
              <a:rPr lang="zh-CN" altLang="en-US" sz="1200">
                <a:latin typeface="+mn-ea"/>
                <a:cs typeface="+mn-ea"/>
                <a:sym typeface="+mn-ea"/>
              </a:rPr>
              <a:t>字节序列</a:t>
            </a:r>
            <a:endParaRPr lang="zh-CN" altLang="en-US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38600" y="4879975"/>
            <a:ext cx="162306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+mn-ea"/>
                <a:cs typeface="+mn-ea"/>
                <a:sym typeface="+mn-ea"/>
              </a:rPr>
              <a:t>LoginInfo </a:t>
            </a:r>
            <a:r>
              <a:rPr lang="zh-CN" altLang="en-US" sz="1200">
                <a:latin typeface="+mn-ea"/>
                <a:cs typeface="+mn-ea"/>
                <a:sym typeface="+mn-ea"/>
              </a:rPr>
              <a:t>字节序列</a:t>
            </a:r>
            <a:endParaRPr lang="zh-CN" altLang="en-US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038600" y="5826125"/>
            <a:ext cx="1623060" cy="366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内存服务器或者硬盘</a:t>
            </a:r>
            <a:endParaRPr lang="zh-CN" altLang="en-US" sz="1200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835" y="4083050"/>
            <a:ext cx="2252345" cy="4464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730625" y="3605530"/>
            <a:ext cx="2252345" cy="4464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2307590" y="3696970"/>
            <a:ext cx="1447800" cy="4648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1"/>
            <a:endCxn id="24" idx="3"/>
          </p:cNvCxnSpPr>
          <p:nvPr/>
        </p:nvCxnSpPr>
        <p:spPr>
          <a:xfrm flipH="1">
            <a:off x="2329180" y="3829050"/>
            <a:ext cx="1401445" cy="4775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480945" y="3462655"/>
            <a:ext cx="71247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序列化</a:t>
            </a:r>
            <a:endParaRPr lang="zh-CN" altLang="en-US" sz="1200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82570" y="4184650"/>
            <a:ext cx="80327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反</a:t>
            </a:r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序列化</a:t>
            </a:r>
            <a:endParaRPr lang="zh-CN" altLang="en-US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8750" y="6413500"/>
            <a:ext cx="445770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例如：QQ登录时的密码，记住密码就是一个序列化的功能</a:t>
            </a:r>
            <a:endParaRPr lang="zh-CN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46545" y="3696970"/>
            <a:ext cx="5227955" cy="209105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① 序列化只保存对象的状态，而不管对象的方法。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② 当一个父类实现了序列化，它的子类也自动实现序列化，不用显示进行实现了。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③ 当一个实例对象引用其他对象，当序列化该对象时也把引用的对象进行了实例化。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个人总结：serializable接口就是Java提供用来进行高效率的</a:t>
            </a:r>
            <a:r>
              <a:rPr lang="zh-CN" altLang="en-US" sz="12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异地共享实例对象的机制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，实现这个接口即可。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646545" y="3246120"/>
            <a:ext cx="171894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latin typeface="+mn-ea"/>
                <a:cs typeface="+mn-ea"/>
                <a:sym typeface="+mn-ea"/>
              </a:rPr>
              <a:t>序列化需要的注意事项</a:t>
            </a:r>
            <a:endParaRPr lang="zh-CN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20215" y="5976620"/>
            <a:ext cx="1946910" cy="366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① 节省内存 ② 长期保存</a:t>
            </a:r>
            <a:endParaRPr lang="zh-CN" altLang="en-US" sz="1200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11150" y="691515"/>
            <a:ext cx="5186045" cy="37884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package com.linkknown.io;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import java.io.Serializable;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class Address implements Serializable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提供了一个序列版本号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static final long serialVersionUID = -1193449394540803318L;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省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String province;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String city;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县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String county;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20110" y="4719955"/>
            <a:ext cx="20770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Serializable 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670550" y="691515"/>
            <a:ext cx="6181725" cy="591121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String getProvince()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province;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setProvince(String province)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this.province = province;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String getCity()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city;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setCity(String city)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this.city = city;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String getCounty()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county;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setCounty(String county)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this.county = county;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@Override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String toString()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"Address [province=" + province + ", city=" + city + ", county=" + county + "]";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586740" y="2649855"/>
            <a:ext cx="11019155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ym typeface="+mn-ea"/>
              </a:rPr>
              <a:t>Object</a:t>
            </a:r>
            <a:r>
              <a:rPr lang="zh-CN" sz="3200">
                <a:sym typeface="+mn-ea"/>
              </a:rPr>
              <a:t>InputStream &amp; </a:t>
            </a:r>
            <a:r>
              <a:rPr lang="en-US" altLang="zh-CN" sz="3200">
                <a:sym typeface="+mn-ea"/>
              </a:rPr>
              <a:t>Object</a:t>
            </a:r>
            <a:r>
              <a:rPr lang="zh-CN" sz="3200">
                <a:sym typeface="+mn-ea"/>
              </a:rPr>
              <a:t>OutputStream </a:t>
            </a:r>
            <a:r>
              <a:rPr lang="zh-CN" sz="3200">
                <a:sym typeface="+mn-ea"/>
              </a:rPr>
              <a:t>对象流（高级）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0" y="2701925"/>
            <a:ext cx="4198620" cy="21107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745" y="2701925"/>
            <a:ext cx="4198620" cy="21107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74160" y="5828030"/>
            <a:ext cx="3606800" cy="364490"/>
          </a:xfrm>
          <a:prstGeom prst="rect">
            <a:avLst/>
          </a:prstGeom>
          <a:solidFill>
            <a:schemeClr val="tx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01010101110100101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2"/>
            <a:endCxn id="6" idx="0"/>
          </p:cNvCxnSpPr>
          <p:nvPr/>
        </p:nvCxnSpPr>
        <p:spPr>
          <a:xfrm>
            <a:off x="2635250" y="4812665"/>
            <a:ext cx="3242310" cy="10153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5" idx="2"/>
          </p:cNvCxnSpPr>
          <p:nvPr/>
        </p:nvCxnSpPr>
        <p:spPr>
          <a:xfrm flipV="1">
            <a:off x="5877560" y="4812665"/>
            <a:ext cx="3706495" cy="9880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35940" y="763270"/>
            <a:ext cx="7429500" cy="174561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反序列化的时候,OIS会根据当前类型的版本做不同操作</a:t>
            </a:r>
            <a:endParaRPr lang="zh-CN" altLang="en-US" sz="1200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① 若反序列化的对象的版本与当前类的版本一致,但是当前类已经发生了变化时,则采用兼容模式:</a:t>
            </a:r>
            <a:endParaRPr lang="zh-CN" altLang="en-US" sz="12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以前类里有的属性,现在还有的则还原该属性.</a:t>
            </a:r>
            <a:endParaRPr lang="zh-CN" altLang="en-US" sz="12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以前类里有的属性,现在没有的则忽略.</a:t>
            </a:r>
            <a:endParaRPr lang="zh-CN" altLang="en-US" sz="12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以前类里没有的属性,现在又有的则使用现在该属性的默认值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.</a:t>
            </a:r>
            <a:endParaRPr lang="zh-CN" altLang="en-US" sz="1200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② 若版本号不一致,则直接抛出不能反序列化的异常.</a:t>
            </a:r>
            <a:endParaRPr lang="zh-CN" altLang="en-US" sz="1200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78688" y="3299416"/>
            <a:ext cx="1656184" cy="491867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028128" y="3380696"/>
            <a:ext cx="1656184" cy="491867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75005"/>
            <a:ext cx="5006340" cy="31394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80355" y="2679065"/>
            <a:ext cx="5227955" cy="113538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Java对象的序列化和反序列化（对象流）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序列化和反序列化的概念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　　把对象转换为字节序列的过程称为对象的序列化。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　　把字节序列恢复为对象的过程称为对象的反序列化。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62250" y="4084320"/>
            <a:ext cx="7846060" cy="9474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① 对象持久化：把对象的字节序列永久地保存到硬盘上，通常存放在一个文件中；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② 网络传输对象：在网络上传送对象的字节序列。可以通过序列化把主机A进程上的对象序列化为二进制序列，传输到主机B上的进程从序列中重构出该对象。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3380" y="4084320"/>
            <a:ext cx="228155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对象的序列化主要有两种用途</a:t>
            </a:r>
            <a:endParaRPr lang="zh-CN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62250" y="5286375"/>
            <a:ext cx="7846060" cy="9474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在很多应用中，需要对某些对象进行序列化，让它们离开内存空间，入住物理硬盘，以便长期保存。比如最常见的是Web服务器中的Session对象，当有 10万用户并发访问，就有可能出现10万个Session对象，内存可能吃不消，于是Web容器就会把一些seesion先序列化到硬盘中，等要用了，再把保存在硬盘中的对象还原到内存中。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3380" y="5286375"/>
            <a:ext cx="228155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序列化常用用途</a:t>
            </a:r>
            <a:endParaRPr lang="zh-CN" altLang="en-US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ym typeface="+mn-ea"/>
              </a:rPr>
              <a:t>Java</a:t>
            </a:r>
            <a:r>
              <a:rPr lang="zh-CN" altLang="en-US" sz="3200">
                <a:sym typeface="+mn-ea"/>
              </a:rPr>
              <a:t>文件系统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22910" y="822960"/>
            <a:ext cx="4790440" cy="372808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对象流,序列化和反序列化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测试对象输出流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@throws IOException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tsetObjectOutputStream () throws IOException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Address address = new Address();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address.setProvince("安徽省");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address.setCity("合肥市");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address.setCounty("肥西县");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OutputStream out = new FileOutputStream("D:/io7.txt");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ObjectOutputStream oos = new ObjectOutputStream(out);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oos.writeObject(address);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oos.close();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78145" y="822960"/>
            <a:ext cx="6079490" cy="260921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tObjectInputStream () throws IOException, ClassNotFoundException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InputStream in = new FileInputStream("D:/io7.txt");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ObjectInputStream ois = new ObjectInputStream(in 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Object object = ois.readObject();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(object instanceof Address)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Address address = (Address) object;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System.out.println(address);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ois.close();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64180" y="3907155"/>
            <a:ext cx="20770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对象序列化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191625" y="2814320"/>
            <a:ext cx="21786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对象反序列化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089660" y="2828290"/>
            <a:ext cx="1001268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>
                <a:sym typeface="+mn-ea"/>
              </a:rPr>
              <a:t>BufferedReader &amp; BufferedWriter 缓冲字符流</a:t>
            </a:r>
            <a:r>
              <a:rPr lang="zh-CN" sz="3200">
                <a:sym typeface="+mn-ea"/>
              </a:rPr>
              <a:t>（高级）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2725" y="930275"/>
            <a:ext cx="117671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28745" y="930275"/>
            <a:ext cx="7846060" cy="24866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BufferedReader 更高效，因为它内置有一个长度为 8192 的字符数组，也就是 8K 的字符数组。这样子，如果我们从文件里面读内容的话，如果内容没有填满这个数组，就会自动等待直到我们填满，然后一起从硬盘读到内存。硬盘的运行速度是很慢的。但是我们也可以利用 close() 方法，虽然它可能没有满，但是还是可以强制让它读入内存。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 b="1">
                <a:solidFill>
                  <a:srgbClr val="3723FF"/>
                </a:solidFill>
                <a:latin typeface="+mn-ea"/>
                <a:cs typeface="+mn-ea"/>
                <a:sym typeface="+mn-ea"/>
              </a:rPr>
              <a:t>就像供应商运货物到超市，为了省钱，一般不会只装一两个，而是装满了整辆车才上送往超市是吧。但是有时候特殊情况，装不下了，只能再跑一趟了。当我们读的时候，是一个一个的拿出来读的。</a:t>
            </a:r>
            <a:endParaRPr lang="zh-CN" altLang="en-US" sz="1200" b="1">
              <a:solidFill>
                <a:srgbClr val="3723FF"/>
              </a:solidFill>
              <a:latin typeface="+mn-ea"/>
              <a:cs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除此之外，BufferedReader 还提供了读取一整行的方法 —— readLine() 方法。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28745" y="3691255"/>
            <a:ext cx="7846060" cy="24866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BufferedWriter 更高效，因为它内置有一个长度为 8192 的字符数组，也就是 8K 的字符数组。这样子，如果我们往文件里面写内容的话，如果内容没有填满这个数组，就会自动等待直到我们填满，然后一起写入硬盘。硬盘的运行速度是很慢的。但是我们也可以利用 close() 方法，虽然它可能没有满，但是还是可以强制让它写入硬盘。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FontTx/>
            </a:pP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200" b="1">
                <a:solidFill>
                  <a:srgbClr val="3723FF"/>
                </a:solidFill>
                <a:latin typeface="+mn-ea"/>
                <a:cs typeface="+mn-ea"/>
                <a:sym typeface="+mn-ea"/>
              </a:rPr>
              <a:t>就像黑车司机一样，他拉客，通常总不会拉一个客人就走，一般都是整辆车都坐满了人，才会开车，但有时候实在招不到人了，总不能不走吧。也还是会启动的。</a:t>
            </a:r>
            <a:endParaRPr lang="zh-CN" altLang="en-US" sz="1200" b="1">
              <a:solidFill>
                <a:srgbClr val="3723FF"/>
              </a:solidFill>
              <a:latin typeface="+mn-ea"/>
              <a:cs typeface="+mn-ea"/>
            </a:endParaRPr>
          </a:p>
          <a:p>
            <a:pPr algn="l">
              <a:buClrTx/>
              <a:buSzTx/>
              <a:buFontTx/>
            </a:pP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除此之外，BufferedWriter 还提供了自动换行的方法 —— newLine() 方法，它会根据操作系统的不一样，自动增添换行符。在实际开发中，如果要换行，就尽量使用 newLine() 方法。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2725" y="930275"/>
            <a:ext cx="3456940" cy="362521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BufferedReader和BufferedWriter是带有默认缓冲区的字符输入输出流，其效率相较于没有缓冲区要高（</a:t>
            </a:r>
            <a:r>
              <a:rPr lang="zh-CN" altLang="en-US" sz="12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加快读写效率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）：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java.io.BufferedReader和java.io.BufferedWriter类各拥有8192字符的缓冲区。当BufferedReader在读取文本文件时，会先尽量从文件中读入字符数据并置入缓冲区，而之后若使用read()方法，会先从缓冲区中进行读取。如果缓冲区数据不足，才会再从文件中读取，使用BufferedWriter时，写入的数据并不会先输出到目的地，而是先存储至缓冲区中。如果缓冲区中的数据满了，才会一次对目的地进行写出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98595" y="750570"/>
            <a:ext cx="387540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BufferedReader 跟 FileReader 字符输入流对比</a:t>
            </a:r>
            <a:endParaRPr lang="zh-CN" altLang="en-US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98595" y="3533775"/>
            <a:ext cx="387540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BufferedWriter 跟 FileWriter 字符输出流对比</a:t>
            </a:r>
            <a:endParaRPr lang="zh-CN" altLang="en-US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流程图: 磁盘 2"/>
          <p:cNvSpPr/>
          <p:nvPr/>
        </p:nvSpPr>
        <p:spPr>
          <a:xfrm>
            <a:off x="506095" y="1716405"/>
            <a:ext cx="1008380" cy="103949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/>
              <a:t>源文件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52525" y="3396615"/>
            <a:ext cx="1217930" cy="47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dirty="0" err="1" smtClean="0"/>
              <a:t>缓冲区</a:t>
            </a:r>
            <a:endParaRPr lang="zh-CN" dirty="0"/>
          </a:p>
        </p:txBody>
      </p:sp>
      <p:sp>
        <p:nvSpPr>
          <p:cNvPr id="13" name="矩形 12"/>
          <p:cNvSpPr/>
          <p:nvPr/>
        </p:nvSpPr>
        <p:spPr>
          <a:xfrm>
            <a:off x="2288540" y="2025650"/>
            <a:ext cx="1228725" cy="421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/>
              <a:t>程序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3" idx="4"/>
          </p:cNvCxnSpPr>
          <p:nvPr/>
        </p:nvCxnSpPr>
        <p:spPr>
          <a:xfrm flipV="1">
            <a:off x="1514475" y="2195830"/>
            <a:ext cx="855980" cy="40640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磁盘 21"/>
          <p:cNvSpPr/>
          <p:nvPr/>
        </p:nvSpPr>
        <p:spPr>
          <a:xfrm>
            <a:off x="4318635" y="1693545"/>
            <a:ext cx="1008380" cy="10858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/>
              <a:t>目标文件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3517265" y="2215515"/>
            <a:ext cx="855980" cy="40640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122680" y="2755900"/>
            <a:ext cx="690880" cy="64071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336290" y="3396615"/>
            <a:ext cx="1217930" cy="47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dirty="0" err="1" smtClean="0"/>
              <a:t>缓冲区</a:t>
            </a:r>
            <a:endParaRPr lang="zh-CN" dirty="0"/>
          </a:p>
        </p:txBody>
      </p:sp>
      <p:cxnSp>
        <p:nvCxnSpPr>
          <p:cNvPr id="26" name="直接箭头连接符 25"/>
          <p:cNvCxnSpPr>
            <a:endCxn id="13" idx="2"/>
          </p:cNvCxnSpPr>
          <p:nvPr/>
        </p:nvCxnSpPr>
        <p:spPr>
          <a:xfrm flipV="1">
            <a:off x="1988185" y="2446655"/>
            <a:ext cx="915035" cy="94996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3837305" y="2600960"/>
            <a:ext cx="915035" cy="94996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3" idx="2"/>
          </p:cNvCxnSpPr>
          <p:nvPr/>
        </p:nvCxnSpPr>
        <p:spPr>
          <a:xfrm>
            <a:off x="2903220" y="2446655"/>
            <a:ext cx="895985" cy="106807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010910" y="2024380"/>
            <a:ext cx="239903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 smtClean="0"/>
              <a:t>InputStreamReader</a:t>
            </a:r>
            <a:endParaRPr lang="zh-CN" altLang="en-US" dirty="0"/>
          </a:p>
        </p:txBody>
      </p:sp>
      <p:sp>
        <p:nvSpPr>
          <p:cNvPr id="32" name="TextBox 5"/>
          <p:cNvSpPr txBox="1"/>
          <p:nvPr/>
        </p:nvSpPr>
        <p:spPr>
          <a:xfrm>
            <a:off x="6738288" y="294842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字节流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endCxn id="45" idx="1"/>
          </p:cNvCxnSpPr>
          <p:nvPr/>
        </p:nvCxnSpPr>
        <p:spPr>
          <a:xfrm flipV="1">
            <a:off x="7719695" y="1317625"/>
            <a:ext cx="494665" cy="80391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9"/>
          <p:cNvSpPr txBox="1"/>
          <p:nvPr/>
        </p:nvSpPr>
        <p:spPr>
          <a:xfrm>
            <a:off x="6955056" y="134672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字符流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8857615" y="2024380"/>
            <a:ext cx="252031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 smtClean="0"/>
              <a:t>OutputStreamWriter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9290050" y="1317625"/>
            <a:ext cx="861060" cy="84010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6"/>
          <p:cNvSpPr txBox="1"/>
          <p:nvPr/>
        </p:nvSpPr>
        <p:spPr>
          <a:xfrm>
            <a:off x="9681825" y="134687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字符流</a:t>
            </a:r>
            <a:endParaRPr lang="zh-CN" altLang="en-US" dirty="0"/>
          </a:p>
        </p:txBody>
      </p:sp>
      <p:sp>
        <p:nvSpPr>
          <p:cNvPr id="41" name="TextBox 17"/>
          <p:cNvSpPr txBox="1"/>
          <p:nvPr/>
        </p:nvSpPr>
        <p:spPr>
          <a:xfrm>
            <a:off x="10151047" y="279604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字节流</a:t>
            </a:r>
            <a:endParaRPr lang="zh-CN" altLang="en-US" dirty="0"/>
          </a:p>
        </p:txBody>
      </p:sp>
      <p:sp>
        <p:nvSpPr>
          <p:cNvPr id="42" name="TextBox 3"/>
          <p:cNvSpPr txBox="1"/>
          <p:nvPr/>
        </p:nvSpPr>
        <p:spPr>
          <a:xfrm>
            <a:off x="7881795" y="3963283"/>
            <a:ext cx="33123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 smtClean="0"/>
              <a:t>解码：字节数组</a:t>
            </a:r>
            <a:r>
              <a:rPr lang="en-US" altLang="zh-CN" sz="1200" dirty="0" smtClean="0">
                <a:sym typeface="Wingdings" panose="05000000000000000000" pitchFamily="2" charset="2"/>
              </a:rPr>
              <a:t></a:t>
            </a:r>
            <a:r>
              <a:rPr lang="zh-CN" altLang="en-US" sz="1200" dirty="0" smtClean="0">
                <a:sym typeface="Wingdings" panose="05000000000000000000" pitchFamily="2" charset="2"/>
              </a:rPr>
              <a:t>字符串</a:t>
            </a:r>
            <a:endParaRPr lang="en-US" altLang="zh-CN" sz="1200" dirty="0" smtClean="0">
              <a:sym typeface="Wingdings" panose="05000000000000000000" pitchFamily="2" charset="2"/>
            </a:endParaRPr>
          </a:p>
          <a:p>
            <a:r>
              <a:rPr lang="zh-CN" altLang="en-US" sz="1200" dirty="0" smtClean="0">
                <a:sym typeface="Wingdings" panose="05000000000000000000" pitchFamily="2" charset="2"/>
              </a:rPr>
              <a:t>编码：字符串</a:t>
            </a:r>
            <a:r>
              <a:rPr lang="en-US" altLang="zh-CN" sz="1200" dirty="0" smtClean="0">
                <a:sym typeface="Wingdings" panose="05000000000000000000" pitchFamily="2" charset="2"/>
              </a:rPr>
              <a:t></a:t>
            </a:r>
            <a:r>
              <a:rPr lang="zh-CN" altLang="en-US" sz="1200" dirty="0" smtClean="0">
                <a:sym typeface="Wingdings" panose="05000000000000000000" pitchFamily="2" charset="2"/>
              </a:rPr>
              <a:t>字节数组</a:t>
            </a:r>
            <a:endParaRPr lang="zh-CN" altLang="en-US" sz="1200" dirty="0"/>
          </a:p>
        </p:txBody>
      </p:sp>
      <p:sp>
        <p:nvSpPr>
          <p:cNvPr id="43" name="流程图: 磁盘 42"/>
          <p:cNvSpPr/>
          <p:nvPr/>
        </p:nvSpPr>
        <p:spPr>
          <a:xfrm>
            <a:off x="6706235" y="3673475"/>
            <a:ext cx="1008380" cy="103949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/>
              <a:t>源文件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7169150" y="2359025"/>
            <a:ext cx="361950" cy="154749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流程图: 磁盘 43"/>
          <p:cNvSpPr/>
          <p:nvPr/>
        </p:nvSpPr>
        <p:spPr>
          <a:xfrm>
            <a:off x="9937750" y="3673475"/>
            <a:ext cx="1008380" cy="10858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/>
              <a:t>目标文件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0154285" y="2359025"/>
            <a:ext cx="266700" cy="144716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8214360" y="1106805"/>
            <a:ext cx="1228725" cy="421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/>
              <a:t>程序</a:t>
            </a:r>
            <a:endParaRPr lang="zh-CN" altLang="en-US" dirty="0"/>
          </a:p>
        </p:txBody>
      </p:sp>
      <p:cxnSp>
        <p:nvCxnSpPr>
          <p:cNvPr id="46" name="直接连接符 45"/>
          <p:cNvCxnSpPr/>
          <p:nvPr/>
        </p:nvCxnSpPr>
        <p:spPr>
          <a:xfrm>
            <a:off x="5656580" y="930910"/>
            <a:ext cx="25400" cy="4404995"/>
          </a:xfrm>
          <a:prstGeom prst="line">
            <a:avLst/>
          </a:prstGeom>
          <a:ln w="38100">
            <a:solidFill>
              <a:srgbClr val="F5990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066165" y="4423410"/>
            <a:ext cx="387540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BufferedReader 、 </a:t>
            </a:r>
            <a:r>
              <a:rPr lang="en-US" altLang="zh-CN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BufferedWriter 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示意图</a:t>
            </a:r>
            <a:endParaRPr lang="zh-CN" altLang="en-US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758940" y="5069840"/>
            <a:ext cx="413956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BufferedReader 、 </a:t>
            </a:r>
            <a:r>
              <a:rPr lang="en-US" altLang="zh-CN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BufferedWriter 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包装了一层转换流</a:t>
            </a:r>
            <a:endParaRPr lang="zh-CN" altLang="en-US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74065" y="843280"/>
            <a:ext cx="6883400" cy="37795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测试缓冲流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* 1.FileReader不能一行行读，BufferedReader可以一行行地读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* 2.BufferedReader可以一行行地读效率高，因为减少了IO的次数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*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 BufferedReader\InputStreamReader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@throws IOException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testBufferedReader() throws IOException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InputStream inputStream = new FileInputStream("D:/io5.txt");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BufferedReader reader = new BufferedReader(new InputStreamReader(inputStream));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line;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while ((line = reader.readLine()) != null)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System.out.println(line);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reader.close();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inputStream.close();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96030" y="3768725"/>
            <a:ext cx="7583170" cy="288544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 BufferedReader\OutputStreamWriter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@throws IOException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testBufferedWriter() throws IOException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OutputStream outputStream = new FileOutputStream("D:/io6.txt");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BufferedWriter writer = new BufferedWriter(new OutputStreamWriter(outputStream));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i&lt;100;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writer.write("Java 是由Sun Microsystems公司于1995年5月推出的高级程序设计语言。 ~~ " + i + "\n");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关闭处理流会自动关闭节点流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writer.close();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15585" y="1971675"/>
            <a:ext cx="20770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缓冲流读数据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902065" y="3962400"/>
            <a:ext cx="21786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缓冲流写数据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095625" y="2828290"/>
            <a:ext cx="600075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>
                <a:sym typeface="+mn-ea"/>
              </a:rPr>
              <a:t>PrintWriter 打印流</a:t>
            </a:r>
            <a:r>
              <a:rPr lang="zh-CN" sz="3200">
                <a:sym typeface="+mn-ea"/>
              </a:rPr>
              <a:t>（高级）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8275" y="856615"/>
            <a:ext cx="117671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java.io.PrintWriter 具有自动行刷新的缓冲字符输出流，特点是可以按行写出字符串，并且可以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自动行刷新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6385" y="3305175"/>
            <a:ext cx="9712960" cy="24866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① PrintWriter的print、println方法可以接受任意类型的参数，而BufferedWriter的write方法只能接受字符、字符数组和字符串；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FontTx/>
            </a:pP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② PrintWriter的println方法自动添加换行，BufferedWriter需要显示调用newLine方法；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FontTx/>
            </a:pP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③ PrintWriter的方法不会抛异常，若关心异常，需要调用checkError方法看是否有异常发生；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FontTx/>
            </a:pP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④ PrintWriter构造方法可指定参数，实现自动刷新缓存（autoflush）；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FontTx/>
            </a:pP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⑤ PrintWriter的构造方法更广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FontTx/>
            </a:pP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PrintWriter提供println()方法可以写不同平台的换行符，而BufferedWriter可以任意设定缓冲大小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4650" y="3090545"/>
            <a:ext cx="304673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BufferedReader 跟 </a:t>
            </a:r>
            <a:r>
              <a:rPr lang="zh-CN" sz="1200">
                <a:sym typeface="+mn-ea"/>
              </a:rPr>
              <a:t>PrintWriter 区别</a:t>
            </a:r>
            <a:endParaRPr lang="en-US" altLang="zh-CN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6385" y="1524000"/>
            <a:ext cx="9712960" cy="148907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当创建PW时第一个参数为一个流时，那么久可以再传入一个boolean值类型的参数，若该值为true，那么当前PW久具有自动行刷新的功能，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* 即：每当使用println方法写出一行字符串后就会自动调用flush，使用自动行刷新可以提高写出数据的即时性，但是由于会提高写出次数，必然会导致写效率降低。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FontTx/>
              <a:buNone/>
            </a:pP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flush() 方法的作用：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将缓冲区的数据强制输出，用于清空缓冲区，若直接调用close()方法，则可能会丢失缓冲区的数据。所以通俗来讲它起到的是刷新的作用。		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4650" y="1309370"/>
            <a:ext cx="304673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ym typeface="+mn-ea"/>
              </a:rPr>
              <a:t>PrintWriter 使用</a:t>
            </a:r>
            <a:endParaRPr lang="en-US" altLang="zh-CN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74320" y="944880"/>
            <a:ext cx="7535545" cy="37795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testBufferedWriter () throws IOException, InterruptedException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BufferedWriter writer = new BufferedWriter(new OutputStreamWriter(new FileOutputStream("D:/io.txt")));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i&lt;100;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writer.write("helloworld\n");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// BufferedReader 需要手动 flush 才行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    writer.flush();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    支持不同平台的换行符需要显示地调用 newLine 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    writer.newLine();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TimeUnit.SECONDS.sleep(1);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  flushBuffer(); 强制输出到文件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writer.close();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78145" y="4054475"/>
            <a:ext cx="20770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flush </a:t>
            </a:r>
            <a:r>
              <a:rPr lang="zh-CN" altLang="en-US"/>
              <a:t>刷新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97840" y="741680"/>
            <a:ext cx="6000750" cy="300799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testPrintWriter () throws FileNotFoundException, InterruptedException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PrintWriter 是使用 BufferedWriter 包装的,比 BufferedWriter 功能更强大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PrintWriter writer = new PrintWriter(new FileOutputStream("D:/io.txt"));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i&lt;100;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writer.write("helloworld\n");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// PrintWriter 也支持手动 flush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writer.flush();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TimeUnit.SECONDS.sleep(1);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writer.close();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99280" y="1696085"/>
            <a:ext cx="7209155" cy="492887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PrintWriter 比BufferedWriter更高级,它有含有OutputStream、File、Writer的构造方法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BufferedWriter只接受writer。 而且PrintWriter还有格式化输出方法println（），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能输出各个平台都接受的换行符,这也许也是为什么用PrintWriter写HTML的原因.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@throws FileNotFoundException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@throws InterruptedException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testPrintWriter2 () throws FileNotFoundException, InterruptedException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PrintWriter 是使用 BufferedWriter 包装的,比 BufferedWriter 功能更强大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PrintWriter 支持自动行刷新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PrintWriter writer = new PrintWriter(new FileOutputStream("D:/io.txt"), true);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i&lt;100;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// 两者看似等价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    writer.write("helloworld\n");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// PrintWriter 的 println 方法支持的换行符更多,如 html 打印 &lt;br/&gt;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writer.println("helloworld");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TimeUnit.SECONDS.sleep(1);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writer.close();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65985" y="3201035"/>
            <a:ext cx="20770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flush </a:t>
            </a:r>
            <a:r>
              <a:rPr lang="zh-CN" altLang="en-US"/>
              <a:t>刷新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384665" y="6061075"/>
            <a:ext cx="20770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自动行刷新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095625" y="2828290"/>
            <a:ext cx="600075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>
                <a:sym typeface="+mn-ea"/>
              </a:rPr>
              <a:t>RandomAccessFile 类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圆角矩形 8"/>
          <p:cNvSpPr/>
          <p:nvPr/>
        </p:nvSpPr>
        <p:spPr>
          <a:xfrm>
            <a:off x="147320" y="4029710"/>
            <a:ext cx="5700395" cy="253174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36A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File(File parent, String child);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通过将给定路径名字符串转换成抽象路径名来创建一个新 File 实例。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File(String pathname) 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根据 parent 路径名字符串和 child 路径名字符串创建一个新 File 实例。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File(String parent, String child) 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通过将给定的 file: URI 转换成一个抽象路径名来创建一个新的 File 实例。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File(URI uri) 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创建File对象成功后，可以使用以下列表中的方法操作文件。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6870" y="3738245"/>
            <a:ext cx="318643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获取 </a:t>
            </a:r>
            <a:r>
              <a:rPr lang="en-US" altLang="zh-CN"/>
              <a:t>File </a:t>
            </a:r>
            <a:r>
              <a:rPr lang="zh-CN" altLang="en-US"/>
              <a:t>类实例的几种方式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715" y="1358265"/>
            <a:ext cx="2171700" cy="20650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14820" y="1470025"/>
            <a:ext cx="266636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j-ea"/>
                <a:ea typeface="+mj-ea"/>
                <a:cs typeface="+mj-ea"/>
                <a:sym typeface="+mn-ea"/>
              </a:rPr>
              <a:t>文件系统包括文件和文件夹（目录）</a:t>
            </a:r>
            <a:endParaRPr lang="zh-CN" altLang="en-US" sz="1200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030595" y="4029710"/>
            <a:ext cx="5700395" cy="82867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36A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eaLnBrk="1" hangingPunct="1"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File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的静态属性String separator存储了当前系统的路径分隔符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。</a:t>
            </a:r>
            <a:endParaRPr lang="en-US" altLang="zh-CN" sz="1200" dirty="0" smtClean="0">
              <a:solidFill>
                <a:schemeClr val="tx1"/>
              </a:solidFill>
              <a:latin typeface="+mn-ea"/>
              <a:cs typeface="+mn-ea"/>
            </a:endParaRPr>
          </a:p>
          <a:p>
            <a:pPr indent="0" eaLnBrk="1" hangingPunct="1"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在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UNIX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中，此字段为‘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/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’，在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Windows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中，为‘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\\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’</a:t>
            </a:r>
            <a:endParaRPr lang="zh-CN" altLang="en-US" sz="1200" dirty="0" smtClean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40145" y="3712210"/>
            <a:ext cx="318643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>
                <a:latin typeface="+mn-ea"/>
                <a:cs typeface="+mn-ea"/>
                <a:sym typeface="+mn-ea"/>
              </a:rPr>
              <a:t>File 类</a:t>
            </a:r>
            <a:r>
              <a:rPr lang="zh-CN" altLang="en-US" dirty="0">
                <a:latin typeface="+mn-ea"/>
                <a:cs typeface="+mn-ea"/>
                <a:sym typeface="+mn-ea"/>
              </a:rPr>
              <a:t>的静态属性</a:t>
            </a:r>
            <a:endParaRPr lang="zh-CN" altLang="en-US">
              <a:latin typeface="+mn-ea"/>
              <a:cs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6870" y="1522730"/>
            <a:ext cx="4898390" cy="1527175"/>
          </a:xfrm>
          <a:prstGeom prst="rect">
            <a:avLst/>
          </a:prstGeom>
          <a:noFill/>
          <a:ln w="28575">
            <a:solidFill>
              <a:srgbClr val="36A44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Java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File 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文件类以抽象的方式代表文件名和目录路径名。该类主要用于文件和目录的创建、文件的查找和文件的删除等。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File对象代表磁盘中实际存在的文件和目录。通过以下构造方法创建一个File对象。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6870" y="1013460"/>
            <a:ext cx="3186430" cy="456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Java 文件系统 </a:t>
            </a:r>
            <a:r>
              <a:rPr lang="en-US" altLang="zh-CN">
                <a:sym typeface="+mn-ea"/>
              </a:rPr>
              <a:t>File </a:t>
            </a:r>
            <a:r>
              <a:rPr lang="zh-CN" altLang="en-US">
                <a:sym typeface="+mn-ea"/>
              </a:rPr>
              <a:t>类</a:t>
            </a:r>
            <a:endParaRPr lang="zh-CN" altLang="en-US">
              <a:latin typeface="+mn-ea"/>
              <a:cs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4310" y="795655"/>
            <a:ext cx="118033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Java提供了一个可以对文件随机访问的操作，访问包括读和写操作。基于指针形式读写文件数据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,该类名为RandomAccessFile。该类的读写是基于指针的操作。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9080" y="1709420"/>
            <a:ext cx="9712960" cy="177038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>
              <a:buFont typeface="Wingdings" panose="05000000000000000000" pitchFamily="2" charset="2"/>
              <a:buNone/>
            </a:pPr>
            <a:r>
              <a:rPr lang="en-US" altLang="zh-CN" sz="1200" dirty="0" err="1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RandomAccessFile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类支持 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“</a:t>
            </a:r>
            <a:r>
              <a:rPr lang="zh-CN" altLang="en-US" sz="1200" dirty="0" smtClean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随机访问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” 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的方式，程序可以直接跳到文件的任意地方来读、写文件</a:t>
            </a:r>
            <a:endParaRPr lang="en-US" altLang="zh-CN" sz="1200" dirty="0" smtClean="0">
              <a:solidFill>
                <a:schemeClr val="tx1"/>
              </a:solidFill>
              <a:latin typeface="+mn-ea"/>
              <a:cs typeface="+mn-ea"/>
            </a:endParaRPr>
          </a:p>
          <a:p>
            <a:pPr lvl="1" indent="0"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支持只访问文件的部分内容</a:t>
            </a:r>
            <a:endParaRPr lang="en-US" altLang="zh-CN" sz="1200" dirty="0" smtClean="0">
              <a:solidFill>
                <a:schemeClr val="tx1"/>
              </a:solidFill>
              <a:latin typeface="+mn-ea"/>
              <a:cs typeface="+mn-ea"/>
            </a:endParaRPr>
          </a:p>
          <a:p>
            <a:pPr lvl="1" indent="0"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可以向已存在的文件后追加内容</a:t>
            </a:r>
            <a:endParaRPr lang="zh-CN" altLang="en-US" sz="1200" dirty="0" smtClean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schemeClr val="tx1"/>
              </a:solidFill>
              <a:latin typeface="+mn-ea"/>
              <a:cs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1200" dirty="0" err="1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RandomAccessFile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对象包含一个记录指针，用以标示当前读写处的位置。</a:t>
            </a:r>
            <a:r>
              <a:rPr lang="en-US" altLang="zh-CN" sz="1200" dirty="0" err="1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RandomAccessFile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类对象可以自由移动记录指针：</a:t>
            </a:r>
            <a:endParaRPr lang="en-US" altLang="zh-CN" sz="1200" dirty="0" smtClean="0">
              <a:solidFill>
                <a:schemeClr val="tx1"/>
              </a:solidFill>
              <a:latin typeface="+mn-ea"/>
              <a:cs typeface="+mn-ea"/>
            </a:endParaRPr>
          </a:p>
          <a:p>
            <a:pPr lvl="1" indent="0">
              <a:buFont typeface="Wingdings" panose="05000000000000000000" pitchFamily="2" charset="2"/>
              <a:buNone/>
            </a:pP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long </a:t>
            </a:r>
            <a:r>
              <a:rPr lang="en-US" altLang="zh-CN" sz="1200" dirty="0" err="1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getFilePointer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()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：获取文件记录指针的当前位置</a:t>
            </a:r>
            <a:endParaRPr lang="en-US" altLang="zh-CN" sz="1200" dirty="0" smtClean="0">
              <a:solidFill>
                <a:schemeClr val="tx1"/>
              </a:solidFill>
              <a:latin typeface="+mn-ea"/>
              <a:cs typeface="+mn-ea"/>
            </a:endParaRPr>
          </a:p>
          <a:p>
            <a:pPr lvl="1" indent="0">
              <a:buFont typeface="Wingdings" panose="05000000000000000000" pitchFamily="2" charset="2"/>
              <a:buNone/>
            </a:pP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void seek(long pos)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：将文件记录指针定位到 </a:t>
            </a:r>
            <a:r>
              <a:rPr lang="en-US" altLang="zh-CN" sz="1200" dirty="0" err="1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pos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位置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7345" y="1494790"/>
            <a:ext cx="304673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 err="1" smtClean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RandomAccessFile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 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类</a:t>
            </a:r>
            <a:endParaRPr lang="zh-CN" altLang="en-US" sz="1200" dirty="0" smtClean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94640" y="741680"/>
            <a:ext cx="3999865" cy="60147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package com.linkknown.io;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import java.util.ArrayList;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import java.util.Date;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import java.util.List;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class ConsumerRecord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用户 id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String userId;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消费时间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Date consumerDate;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消费金额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double consumerAmount;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String getUserId()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userId;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setUserId(String userId)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this.userId = userId;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Date getConsumerDate()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consumerDate;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setConsumerDate(Date consumerDate)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this.consumerDate = consumerDate;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13885" y="741680"/>
            <a:ext cx="7381875" cy="60147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double getConsumerAmount()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consumerAmount;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setConsumerAmount(double consumerAmount)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this.consumerAmount = consumerAmount;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@Override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String toString()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"ConsumerRecord [userId=" + userId + ", consumerDate=" + consumerDate + ", consumerAmount="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+ consumerAmount + "]";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List&lt;ConsumerRecord&gt; getRandomInstance (int count)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List&lt;ConsumerRecord&gt; lst = new ArrayList&lt;ConsumerRecord&gt;();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 count;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ConsumerRecord consumerRecord = new ConsumerRecord();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// 0 代表前面补充0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// 10 代表长度为10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// d 代表参数为正数型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consumerRecord.setUserId(String.format("%010d", i));        // 0000000001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consumerRecord.setConsumerDate(new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consumerRecord.setConsumerAmount(i);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lst.add(consumerRecord);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lst;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01505" y="6086475"/>
            <a:ext cx="20770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消费记录类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94640" y="741680"/>
            <a:ext cx="7972425" cy="471424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记录用户充值消费金额日志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测试随机访问文件 RandomAccessFile 类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@throws IOException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testRandomAccessFile() throws IOException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List&lt;ConsumerRecord&gt; consumerRecords = ConsumerRecord.getRandomInstance(100);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SimpleDateFormat sdf = new SimpleDateFormat("yyyy-MM-dd HH:mm:ss");    // 日期格式化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DecimalFormat df = new DecimalFormat("00000000.00");        // 数字的格式化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其中mode对应的字符串为: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r:只读模式 rw:读写模式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RandomAccessFile randomAccessFile = new RandomAccessFile("D:/io8.txt", "rw");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 = 0; i &lt; consumerRecords.size();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ConsumerRecord consumerRecord = consumerRecords.get(i);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randomAccessFile.writeBytes(consumerRecord.getUserId());    // 写入用户 id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randomAccessFile.writeBytes(sdf.format(consumerRecord.getConsumerDate()));    // 写入当前时间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randomAccessFile.writeBytes(df.format(consumerRecord.getConsumerAmount()));    // 写入用户消费金额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randomAccessFile.close();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63415" y="4857115"/>
            <a:ext cx="36506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RandomAccessFile 类写数据 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3840" y="370840"/>
            <a:ext cx="9526905" cy="61163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打印所有的用户消费信息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随堂练习：分别打印用户 id， 用户充值时间，用户消费记录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@return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@throws IOException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testRandomAccessFileRead () throws IOException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singleData = "00000000002020-09-14 11:13:0400000000.00";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userId = "0000000000";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consumerDate = "2020-09-14 11:13:04";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consumerAmount = "00000000.00";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RandomAccessFile randomAccessFile = new RandomAccessFile("D:/io.txt", "r");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buff 存储一个用户的消费信息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byte[] buff_userId = new byte[userId.getBytes().length];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byte[] buff_consumerDate = new byte[consumerDate.getBytes().length];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byte[] buff_consumerAmount = new byte[consumerAmount.getBytes().length];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将文件记录指针定位到 pos 位置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从起始位置开始读取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randomAccessFile.seek(0);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while (randomAccessFile.read(buff_userId) != -1 &amp;&amp; randomAccessFile.read(buff_consumerDate) != -1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&amp;&amp; randomAccessFile.read(buff_consumerAmount) != -1)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System.out.println(new String(buff_userId) + " ~ " + new String(buff_consumerDate) + " ~ " + new String(buff_consumerAmount));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randomAccessFile.close();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85815" y="5862955"/>
            <a:ext cx="36506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RandomAccessFile 类读数据 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3840" y="370840"/>
            <a:ext cx="10542905" cy="634873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只读取用户 id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@throws IOException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testRandomAccessFileRead2 () throws IOException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singleData = "00000000002020-09-14 11:13:0400000000.00";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userId = "0000000000";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consumerDate = "2020-09-14 11:13:04";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consumerAmount = "00000000.00";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RandomAccessFile randomAccessFile = new RandomAccessFile("D:/io.txt", "r");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byte[] buff_userId = new byte[userId.getBytes().length];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byte[] buff_consumerDate = new byte[consumerDate.getBytes().length];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byte[] buff_consumerAmount = new byte[consumerAmount.getBytes().length];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从起始位置开始读取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randomAccessFile.seek(0);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while (randomAccessFile.read(buff_userId) != -1/* &amp;&amp; randomAccessFile.read(buff_consumerDate) != -1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&amp;&amp; randomAccessFile.read(buff_consumerAmount) != -1*/)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// 调往下一个指针继续读取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randomAccessFile.seek(randomAccessFile.getFilePointer() - userId.getBytes().length + singleData.getBytes().length);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System.out.println(new String(buff_userId) /*+ " ~ " + new String(buff_consumerDate) + " ~ " + new String(buff_consumerAmount)*/);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randomAccessFile.close();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85255" y="6086475"/>
            <a:ext cx="404685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RandomAccessFile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seek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重新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定位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095625" y="2828290"/>
            <a:ext cx="600075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流关闭顺序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80670" y="1308735"/>
            <a:ext cx="9712960" cy="166052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一般情况下是：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先打开的后关闭，后打开的先关闭</a:t>
            </a:r>
            <a:endParaRPr lang="zh-CN" altLang="en-US" sz="1200">
              <a:solidFill>
                <a:schemeClr val="tx1"/>
              </a:solidFill>
              <a:latin typeface="+mj-ea"/>
              <a:ea typeface="+mj-ea"/>
              <a:cs typeface="+mj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另一种情况：看依赖关系，如果流a依赖流b，应该先关闭流a，再关闭流b</a:t>
            </a:r>
            <a:endParaRPr lang="zh-CN" altLang="en-US" sz="1200">
              <a:solidFill>
                <a:schemeClr val="tx1"/>
              </a:solidFill>
              <a:latin typeface="+mj-ea"/>
              <a:ea typeface="+mj-ea"/>
              <a:cs typeface="+mj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例如处理流a依赖节点流b，应该先关闭处理流a，再关闭节点流b</a:t>
            </a:r>
            <a:endParaRPr lang="zh-CN" altLang="en-US" sz="1200">
              <a:solidFill>
                <a:schemeClr val="tx1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1200">
              <a:solidFill>
                <a:schemeClr val="tx1"/>
              </a:solidFill>
              <a:latin typeface="+mj-ea"/>
              <a:ea typeface="+mj-ea"/>
              <a:cs typeface="+mj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当然完全可以只关闭处理流，不用关闭节点流</a:t>
            </a:r>
            <a:r>
              <a:rPr lang="zh-CN" altLang="en-US" sz="12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。处理流关闭的时候，会调用其处理的节点流的关闭方法</a:t>
            </a:r>
            <a:endParaRPr lang="zh-CN" altLang="en-US" sz="1200">
              <a:solidFill>
                <a:schemeClr val="tx1"/>
              </a:solidFill>
              <a:latin typeface="+mj-ea"/>
              <a:ea typeface="+mj-ea"/>
              <a:cs typeface="+mj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如果将节点流关闭以后再关闭处理流，会抛出IO异常</a:t>
            </a:r>
            <a:endParaRPr lang="zh-CN" altLang="en-US" sz="1200">
              <a:solidFill>
                <a:schemeClr val="tx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8935" y="1094105"/>
            <a:ext cx="304673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流关闭顺序</a:t>
            </a:r>
            <a:endParaRPr lang="zh-CN" altLang="en-US" sz="1200" dirty="0" smtClean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80070" y="2432685"/>
            <a:ext cx="1655445" cy="366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自上而下顺序关闭</a:t>
            </a:r>
            <a:endParaRPr lang="zh-CN" altLang="en-US" sz="1200" dirty="0" smtClean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6262370" y="111760"/>
            <a:ext cx="5747385" cy="662305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static void copyFile(String srcFilePath, String destFilePath)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创建目录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new File(destFilePath).getParentFile().mkdirs();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InputStream in = null;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InputStreamReader inputStreamReader = null;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BufferedReader reader = null;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OutputStream out = null;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OutputStreamWriter outputStreamWriter = null;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BufferedWriter writer = null;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try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in = new FileInputStream(srcFilePath);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inputStreamReader = new InputStreamReader(in);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reader = new BufferedReader(inputStreamReader);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out = new FileOutputStream(destFilePath);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outputStreamWriter = new OutputStreamWriter(out);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writer = new BufferedWriter(outputStreamWriter);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int len = 0;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char[] chars = new char[1000];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while ((len = reader.read(chars)) != -1)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writer.write(chars, 0, len);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// writer.flush();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 catch (IOException e)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e.printStackTrace();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System.out.println("文件拷贝失败啦！");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 finally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IOUtil.close(writer, outputStreamWriter, out, reader, inputStreamReader, in);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26360" y="111760"/>
            <a:ext cx="3636010" cy="28905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class IOUtil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void close(Closeable... closeables)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(Closeable closeable : closeables)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if (closeable != null)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try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    closeable.close();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} catch (IOException e)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    e.printStackTrace();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7955" y="2026285"/>
            <a:ext cx="6114415" cy="470852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testIO()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copyDir("D:\\zhourui\\program\\java\\IDEA\\java_basic", "D:\\test\\java_basic");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void copyDir(String dirPath, String destDirPath)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(dirPath == null || dirPath.trim() == "")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return;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 dirFile = new File(dirPath);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(dirFile.isFile())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return;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File[] files = dirFile.listFiles();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(File file : files)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if (file.isFile())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copyFile(file.getAbsolutePath(), destDirPath + File.separator + file.getName());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 else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copyDir(file.getAbsolutePath(), destDirPath + File.separator + file.getName());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4220" y="6353810"/>
            <a:ext cx="5528310" cy="39116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写一个文件夹递归复制功能：递归拷贝文件夹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175635" y="920115"/>
            <a:ext cx="8430895" cy="121348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createNewFile()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在指定位置创建一个空文件，成功就返回true，如果已存在就不创建，然后返回false。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mkdir() 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在指定位置创建一个单级文件夹。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mkdirs() 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在指定位置创建一个多级文件夹。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renameTo(File dest)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如果目标文件与源文件是在同一个路径下，那么renameTo的作用是重命名， 如果目标文件与源文件不是在同一个路径下，那么renameTo的作用就是剪切，而且还不能操作文件夹。 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75635" y="2491105"/>
            <a:ext cx="8430895" cy="93218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delete() 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删除文件或者一个空文件夹，不能删除非空文件夹，马上删除文件，返回一个布尔值。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deleteOnExit()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jvm退出时删除文件或者文件夹，用于删除临时文件，无返回值。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75635" y="3752215"/>
            <a:ext cx="8430895" cy="117729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exists() 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文件或文件夹是否存在。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isFile() 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是否是一个文件，如果不存在，则始终为false。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isDirectory() 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是否是一个目录，如果不存在，则始终为false。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isHidden() 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是否是一个隐藏的文件或是否是隐藏的目录。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isAbsolute() 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测试此抽象路径名是否为绝对路径名。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2708275" y="683895"/>
            <a:ext cx="317500" cy="5857875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1320" y="3384550"/>
            <a:ext cx="21818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+mn-ea"/>
                <a:cs typeface="+mn-ea"/>
                <a:sym typeface="+mn-ea"/>
              </a:rPr>
              <a:t>java中File类的常用方法</a:t>
            </a:r>
            <a:endParaRPr lang="zh-CN" altLang="en-US" sz="14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25775" y="683260"/>
            <a:ext cx="91440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创建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26410" y="2289810"/>
            <a:ext cx="91440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删除</a:t>
            </a:r>
            <a:endParaRPr lang="zh-CN" altLang="en-US" sz="12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25775" y="3508375"/>
            <a:ext cx="91503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判断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75635" y="5291455"/>
            <a:ext cx="8430895" cy="125031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getName() 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获取文件或文件夹的名称，不包含上级路径。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getAbsolutePath()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获取文件的绝对路径，与文件是否存在没关系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length() 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获取文件的大小（字节数），如果文件不存在则返回0L，如果是文件夹也返回0L。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getParent() 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返回此抽象路径名父目录的路径名字符串；如果此路径名没有指定父目录，则返回null。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lastModified()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获取最后一次被修改的时间。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25775" y="5047615"/>
            <a:ext cx="91503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获取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>
            <a:off x="361950" y="1120775"/>
            <a:ext cx="9478645" cy="13779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buClrTx/>
              <a:buSzTx/>
              <a:buNone/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static File[] listRoots()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列出所有的根目录（Window中就是所有系统的盘符）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list() 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	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返回目录下的文件或者目录名，包含隐藏文件。对于文件这样操作会返回null。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listFiles() 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	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返回目录下的文件或者目录对象（File类实例），包含隐藏文件。对于文件这样操作会返回null。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list(FilenameFilter filter)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返回指定当前目录中符合过滤条件的子文件或子目录。对于文件这样操作会返回null。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listFiles(FilenameFilter filter)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返回指定当前目录中符合过滤条件的子文件或子目录。对于文件这样操作会返回null。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3060" y="958215"/>
            <a:ext cx="156146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文件夹相关方法</a:t>
            </a:r>
            <a:endParaRPr lang="zh-CN" altLang="en-US" sz="1200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305435" y="809625"/>
            <a:ext cx="8347710" cy="584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 File 对象获取的几种方式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@throws URISyntaxException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testFile () throws URISyntaxException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window 系统的路径分隔符是 \, Linux 系统的路径分隔符是 /, \需要进行转义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 file = new File("D:\\java\\linkknown\\helloworld.txt");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System.out.println(file.exists());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window 系统也可以使用 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 = new File("D:/java/linkknown/helloworld.txt");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System.out.println(file.exists());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使用 File.separator 路径分隔符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System.out.println("D:" + File.separator + "java" + File.separator + "linkknown" + File.separator + "helloworld.txt");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System.out.println(file.exists());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System.out.println(file.toURI());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 = new File(new URI("file:/D:/java/linkknown/helloworld.txt"));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System.out.println(file.exists());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 = new File(new File("D:" + File.separator + "java" + File.separator + "linkknown"), "helloworld.txt");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System.out.println(file.exists());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 = new File("D:" + File.separator + "java" + File.separator + "linkknown", "helloworld.txt");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System.out.println(file.exists());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05700" y="6203950"/>
            <a:ext cx="20770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获取 </a:t>
            </a:r>
            <a:r>
              <a:rPr lang="en-US" altLang="zh-CN"/>
              <a:t>File 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037830" y="809625"/>
            <a:ext cx="3783330" cy="236347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File 静态属性、静态方法测试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testListRoots()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System.out.println(File.separator);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File[] rootFiles = File.listRoots();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(File file : rootFiles)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System.out.println(file.getAbsolutePath());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305435" y="809625"/>
            <a:ext cx="4221480" cy="215328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创建文件：错误方式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@throws IOException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testCreateFile () throws IOException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 file = new File("D:/java/linkknown/helloworld.txt");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(!file.exists())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file.createNewFile();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9830" y="3141980"/>
            <a:ext cx="20770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创建文件</a:t>
            </a:r>
            <a:endParaRPr lang="zh-CN"/>
          </a:p>
        </p:txBody>
      </p:sp>
      <p:sp>
        <p:nvSpPr>
          <p:cNvPr id="2" name="矩形 1"/>
          <p:cNvSpPr/>
          <p:nvPr/>
        </p:nvSpPr>
        <p:spPr>
          <a:xfrm>
            <a:off x="4721860" y="809625"/>
            <a:ext cx="4221480" cy="499364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创建文件：正确方式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@throws IOException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testCreateFile2 () throws IOException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 file = new File("D:/java/linkknown/helloworld.txt");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(!file.exists())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// 递归创建父目录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mkdirs(file.getParentFile());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// 创建当前文件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file.createNewFile();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递归的重要前提是能跳出去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@param file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void mkdirs(File file)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(!file.exists())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mkdirs(file.getParentFile());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file.mkdir();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41285" y="3504565"/>
            <a:ext cx="4221480" cy="29171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改进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@throws IOException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testCreateFile3 () throws IOException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 file = new File("D:/java/linkknown/helloworld.txt");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(!file.exists())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if (file.getParentFile() != null)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file.getParentFile().mkdirs();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// 创建当前文件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file.createNewFile();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09260" y="5965190"/>
            <a:ext cx="20770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使用递归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305435" y="809625"/>
            <a:ext cx="4384675" cy="549465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测试文件 rename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testRenameFile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 file = new File("D:/java/linkknown/helloworld.txt");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 file2 = new File("D:/java/linkknown/helloworld2.txt");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boolean flag = file.renameTo(file2);        // 重命名文件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System.out.println(flag);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 file3 = new File("D:/java/linkknown2/helloworld2.txt");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flag = file2.renameTo(file3);                // 移动文件（失败）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System.out.println(flag);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需要创建父级目录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file3.getParentFile().mkdirs();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flag = file2.renameTo(file3);                // 移动文件（成功）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System.out.println(flag);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文件删除测试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testDelete()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 file = new File("D:/java/linkknown/helloworld2.txt");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System.out.println("文件是否删除成功：" + file.delete());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8390" y="1021715"/>
            <a:ext cx="20770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文件移动重命名</a:t>
            </a:r>
            <a:endParaRPr lang="zh-CN"/>
          </a:p>
        </p:txBody>
      </p:sp>
      <p:sp>
        <p:nvSpPr>
          <p:cNvPr id="4" name="矩形 3"/>
          <p:cNvSpPr/>
          <p:nvPr/>
        </p:nvSpPr>
        <p:spPr>
          <a:xfrm>
            <a:off x="2358390" y="4891405"/>
            <a:ext cx="20770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文件删除</a:t>
            </a:r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4910455" y="111125"/>
            <a:ext cx="7082790" cy="663575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文件判断测试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testCheck()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 file = new File("D:/java/linkknown/helloworld2.txt");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System.out.println("文件或文件夹是否存在：" + file.exists());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System.out.println("是否是一个文件：" + file.isFile());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System.out.println("是否是一个文件夹：" + file.isDirectory());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System.out.println("文件是否可执行：" + file.canExecute());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System.out.println("文件是否可读：" + file.canRead());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System.out.println("文件是否可写：" + file.canWrite());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System.out.println("文件是否隐藏：" + file.isHidden());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System.out.println("是否是绝对路径：" + file.isAbsolute());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文件信息获取方法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testGetFileInfo()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 file = new File("D:/java/linkknown/helloworld2.txt");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System.out.println("文件或者文件夹得名称是：" + file.getName());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System.out.println("绝对路径是：" + file.getPath());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System.out.println("绝对路径是：" + file.getAbsolutePath());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System.out.println("文件大小是（以字节为单位）:" + file.length());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System.out.println("父路径是" + file.getParent());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使用日期类与日期格式化类进行获取规定的时间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long lastmodified = file.lastModified();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Date date = new Date(lastmodified);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SimpleDateFormat simpledataformat = new SimpleDateFormat("YY年MM月DD日 HH:mm:ss");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System.out.println("最后一次修改的时间是：" + simpledataformat.format(date));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66935" y="3328670"/>
            <a:ext cx="20770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文件相关方法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31318</Words>
  <Application>WPS 演示</Application>
  <PresentationFormat>宽屏</PresentationFormat>
  <Paragraphs>1315</Paragraphs>
  <Slides>48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0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Times New Roman</vt:lpstr>
      <vt:lpstr>华文琥珀</vt:lpstr>
      <vt:lpstr>华文细黑</vt:lpstr>
      <vt:lpstr>1_Office 主题​​</vt:lpstr>
      <vt:lpstr>Java IO基础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964</cp:revision>
  <dcterms:created xsi:type="dcterms:W3CDTF">2019-06-19T02:08:00Z</dcterms:created>
  <dcterms:modified xsi:type="dcterms:W3CDTF">2020-12-07T12:16:53Z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