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660" r:id="rId3"/>
    <p:sldId id="661" r:id="rId4"/>
    <p:sldId id="712" r:id="rId5"/>
    <p:sldId id="710" r:id="rId6"/>
    <p:sldId id="683" r:id="rId7"/>
    <p:sldId id="684" r:id="rId8"/>
    <p:sldId id="717" r:id="rId9"/>
    <p:sldId id="718" r:id="rId10"/>
    <p:sldId id="713" r:id="rId11"/>
    <p:sldId id="686" r:id="rId12"/>
    <p:sldId id="685" r:id="rId13"/>
    <p:sldId id="714" r:id="rId14"/>
    <p:sldId id="687" r:id="rId15"/>
    <p:sldId id="720" r:id="rId16"/>
    <p:sldId id="715" r:id="rId17"/>
    <p:sldId id="688" r:id="rId18"/>
    <p:sldId id="690" r:id="rId19"/>
    <p:sldId id="739" r:id="rId20"/>
    <p:sldId id="721" r:id="rId21"/>
    <p:sldId id="722" r:id="rId22"/>
    <p:sldId id="716" r:id="rId23"/>
    <p:sldId id="692" r:id="rId24"/>
    <p:sldId id="697" r:id="rId25"/>
    <p:sldId id="723" r:id="rId26"/>
    <p:sldId id="724" r:id="rId27"/>
    <p:sldId id="725" r:id="rId28"/>
    <p:sldId id="726" r:id="rId29"/>
    <p:sldId id="66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74FFF"/>
    <a:srgbClr val="36A44E"/>
    <a:srgbClr val="F9680D"/>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3"/>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87.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1.xml"/><Relationship Id="rId3" Type="http://schemas.openxmlformats.org/officeDocument/2006/relationships/image" Target="../media/image9.png"/><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95.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1.xml"/><Relationship Id="rId2" Type="http://schemas.openxmlformats.org/officeDocument/2006/relationships/image" Target="../media/image14.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5.xml"/><Relationship Id="rId2" Type="http://schemas.openxmlformats.org/officeDocument/2006/relationships/image" Target="../media/image5.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反射</a:t>
            </a:r>
            <a:r>
              <a:rPr sz="6000" spc="600">
                <a:solidFill>
                  <a:schemeClr val="accent1"/>
                </a:solidFill>
              </a:rPr>
              <a:t>简介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93345" y="800735"/>
            <a:ext cx="11948795" cy="1076325"/>
          </a:xfrm>
          <a:prstGeom prst="rect">
            <a:avLst/>
          </a:prstGeom>
          <a:noFill/>
        </p:spPr>
        <p:txBody>
          <a:bodyPr wrap="square" rtlCol="0">
            <a:spAutoFit/>
          </a:bodyPr>
          <a:p>
            <a:r>
              <a:rPr lang="zh-CN" altLang="en-US" sz="1600" b="1">
                <a:latin typeface="宋体" panose="02010600030101010101" pitchFamily="2" charset="-122"/>
                <a:ea typeface="宋体" panose="02010600030101010101" pitchFamily="2" charset="-122"/>
              </a:rPr>
              <a:t>双亲委派模型：</a:t>
            </a:r>
            <a:endParaRPr lang="zh-CN" altLang="en-US" sz="1600" b="1">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双亲委派模式要求除了顶层的启动类加载器外，其余的类加载器都应当有自己的父类加载器，请注意双亲委派模式中的父子关系并非通常所说的类继承关系，而是采用组合关系来复用父类加载器的相关代码，类加载器间的关系如下：</a:t>
            </a:r>
            <a:endParaRPr lang="zh-CN" altLang="en-US" sz="160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4990465" y="1946275"/>
            <a:ext cx="6743700" cy="4457700"/>
          </a:xfrm>
          <a:prstGeom prst="rect">
            <a:avLst/>
          </a:prstGeom>
        </p:spPr>
      </p:pic>
      <p:pic>
        <p:nvPicPr>
          <p:cNvPr id="4" name="图片 3"/>
          <p:cNvPicPr>
            <a:picLocks noChangeAspect="1"/>
          </p:cNvPicPr>
          <p:nvPr/>
        </p:nvPicPr>
        <p:blipFill>
          <a:blip r:embed="rId3"/>
          <a:stretch>
            <a:fillRect/>
          </a:stretch>
        </p:blipFill>
        <p:spPr>
          <a:xfrm>
            <a:off x="212090" y="2199640"/>
            <a:ext cx="2933700" cy="3169920"/>
          </a:xfrm>
          <a:prstGeom prst="rect">
            <a:avLst/>
          </a:prstGeom>
        </p:spPr>
      </p:pic>
      <p:pic>
        <p:nvPicPr>
          <p:cNvPr id="9" name="图片 8"/>
          <p:cNvPicPr>
            <a:picLocks noChangeAspect="1"/>
          </p:cNvPicPr>
          <p:nvPr/>
        </p:nvPicPr>
        <p:blipFill>
          <a:blip r:embed="rId4"/>
          <a:stretch>
            <a:fillRect/>
          </a:stretch>
        </p:blipFill>
        <p:spPr>
          <a:xfrm>
            <a:off x="2642235" y="2847340"/>
            <a:ext cx="1988820" cy="1874520"/>
          </a:xfrm>
          <a:prstGeom prst="rect">
            <a:avLst/>
          </a:prstGeom>
        </p:spPr>
      </p:pic>
      <p:sp>
        <p:nvSpPr>
          <p:cNvPr id="11" name="云形标注 10"/>
          <p:cNvSpPr/>
          <p:nvPr/>
        </p:nvSpPr>
        <p:spPr>
          <a:xfrm>
            <a:off x="3369945" y="2091690"/>
            <a:ext cx="2841625" cy="755650"/>
          </a:xfrm>
          <a:prstGeom prst="cloudCallou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srgbClr val="FF0000"/>
                </a:solidFill>
                <a:latin typeface="+mn-ea"/>
                <a:cs typeface="+mn-ea"/>
                <a:sym typeface="+mn-ea"/>
              </a:rPr>
              <a:t>自定义的类能覆盖</a:t>
            </a:r>
            <a:r>
              <a:rPr lang="en-US" altLang="zh-CN" sz="1200" b="1">
                <a:solidFill>
                  <a:srgbClr val="FF0000"/>
                </a:solidFill>
                <a:latin typeface="+mn-ea"/>
                <a:cs typeface="+mn-ea"/>
                <a:sym typeface="+mn-ea"/>
              </a:rPr>
              <a:t>JDK </a:t>
            </a:r>
            <a:r>
              <a:rPr lang="zh-CN" altLang="en-US" sz="1200" b="1">
                <a:solidFill>
                  <a:srgbClr val="FF0000"/>
                </a:solidFill>
                <a:latin typeface="+mn-ea"/>
                <a:cs typeface="+mn-ea"/>
                <a:sym typeface="+mn-ea"/>
              </a:rPr>
              <a:t>源码中的类吗？</a:t>
            </a:r>
            <a:endParaRPr lang="zh-CN" altLang="en-US" sz="1200" b="1">
              <a:solidFill>
                <a:srgbClr val="FF0000"/>
              </a:solidFill>
              <a:latin typeface="+mn-ea"/>
              <a:cs typeface="+mn-ea"/>
              <a:sym typeface="+mn-ea"/>
            </a:endParaRPr>
          </a:p>
        </p:txBody>
      </p:sp>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9" name="矩形 8"/>
          <p:cNvSpPr/>
          <p:nvPr/>
        </p:nvSpPr>
        <p:spPr>
          <a:xfrm>
            <a:off x="3065780" y="1431290"/>
            <a:ext cx="8430895" cy="118491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如果一个类加载器收到了类加载请求，它并不会自己先去加载，而是把这个请求委托给父类的加载器去执行，如果父类加载器还存在其父类加载器，则进一步向上委托，依次递归，请求最终将到达顶层的启动类加载器，如果父类加载器可以完成类加载任务，就成功返回，倘若父类加载器无法完成此加载任务，子加载器才会尝试自己去加载，这就是双亲委派模式，即每个儿子都很懒，每次有活就丢给父亲去干，直到父亲说这件事我也干不了时，儿子自己想办法去完成，这不就是传说中的实力坑爹啊？那么采用这种模式有啥用呢?</a:t>
            </a:r>
            <a:endParaRPr lang="zh-CN" altLang="en-US" sz="1200">
              <a:solidFill>
                <a:schemeClr val="tx1"/>
              </a:solidFill>
              <a:latin typeface="+mn-ea"/>
              <a:cs typeface="+mn-ea"/>
              <a:sym typeface="+mn-ea"/>
            </a:endParaRPr>
          </a:p>
        </p:txBody>
      </p:sp>
      <p:sp>
        <p:nvSpPr>
          <p:cNvPr id="3" name="矩形 2"/>
          <p:cNvSpPr/>
          <p:nvPr/>
        </p:nvSpPr>
        <p:spPr>
          <a:xfrm>
            <a:off x="473075" y="1431290"/>
            <a:ext cx="251460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双亲委派模式工作原理</a:t>
            </a:r>
            <a:endParaRPr lang="zh-CN"/>
          </a:p>
        </p:txBody>
      </p:sp>
      <p:sp>
        <p:nvSpPr>
          <p:cNvPr id="2" name="矩形 1"/>
          <p:cNvSpPr/>
          <p:nvPr/>
        </p:nvSpPr>
        <p:spPr>
          <a:xfrm>
            <a:off x="3065780" y="2776855"/>
            <a:ext cx="8430895" cy="939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rgbClr val="FF0000"/>
                </a:solidFill>
                <a:latin typeface="+mn-ea"/>
                <a:cs typeface="+mn-ea"/>
                <a:sym typeface="+mn-ea"/>
              </a:rPr>
              <a:t>① 避免类的重复加载</a:t>
            </a:r>
            <a:r>
              <a:rPr lang="zh-CN" altLang="en-US" sz="1200">
                <a:solidFill>
                  <a:schemeClr val="tx1"/>
                </a:solidFill>
                <a:latin typeface="+mn-ea"/>
                <a:cs typeface="+mn-ea"/>
                <a:sym typeface="+mn-ea"/>
              </a:rPr>
              <a:t>，当父亲已经加载了该类时，就没有必要子ClassLoader再加载一次</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rgbClr val="FF0000"/>
                </a:solidFill>
                <a:latin typeface="+mn-ea"/>
                <a:cs typeface="+mn-ea"/>
                <a:sym typeface="+mn-ea"/>
              </a:rPr>
              <a:t>② 安全因素</a:t>
            </a:r>
            <a:r>
              <a:rPr lang="zh-CN" altLang="en-US" sz="1200">
                <a:solidFill>
                  <a:schemeClr val="tx1"/>
                </a:solidFill>
                <a:latin typeface="+mn-ea"/>
                <a:cs typeface="+mn-ea"/>
                <a:sym typeface="+mn-ea"/>
              </a:rPr>
              <a:t>，java核心api中定义类型不会被随意替换，防止核心API库被随意篡改</a:t>
            </a:r>
            <a:endParaRPr lang="zh-CN" altLang="en-US" sz="1200">
              <a:solidFill>
                <a:schemeClr val="tx1"/>
              </a:solidFill>
              <a:latin typeface="+mn-ea"/>
              <a:cs typeface="+mn-ea"/>
              <a:sym typeface="+mn-ea"/>
            </a:endParaRPr>
          </a:p>
        </p:txBody>
      </p:sp>
      <p:sp>
        <p:nvSpPr>
          <p:cNvPr id="5" name="矩形 4"/>
          <p:cNvSpPr/>
          <p:nvPr/>
        </p:nvSpPr>
        <p:spPr>
          <a:xfrm>
            <a:off x="473075" y="2776855"/>
            <a:ext cx="251460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双亲委派模式优势</a:t>
            </a:r>
            <a:endParaRPr lang="zh-CN"/>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b="1">
                <a:latin typeface="宋体" panose="02010600030101010101" pitchFamily="2" charset="-122"/>
                <a:ea typeface="宋体" panose="02010600030101010101" pitchFamily="2" charset="-122"/>
                <a:cs typeface="宋体" panose="02010600030101010101" pitchFamily="2" charset="-122"/>
                <a:sym typeface="+mn-ea"/>
              </a:rPr>
              <a:t>自定义类加载器</a:t>
            </a:r>
            <a:endParaRPr lang="zh-CN" sz="3200" b="1">
              <a:latin typeface="宋体" panose="02010600030101010101" pitchFamily="2" charset="-122"/>
              <a:ea typeface="宋体" panose="02010600030101010101" pitchFamily="2" charset="-122"/>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58750" y="848360"/>
            <a:ext cx="5546725" cy="504634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为什么我们要自定义类加载器？因为虽然Java中给用户提供了很多类加载器，但是和实际使用比起来，功能还是匮乏。举一个例子来说吧，主流的Java Web服务器，比如Tomcat，都实现了自定义的类加载器（一般都不止一个）。因为一个功能健全的Web服务器，要解决如下几个问题：</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部署在同一个服务器上的两个Web应用程序所使用的Java类库可以实现相互隔离。这是最基本的要求，两个不同的应用程序可能会依赖同一个第三方类库的不同版本，不能要求一个类库在一个服务器中只有一份，服务器应当保证两个应用程序的类库可以互相使用</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2、部署在同一个服务器上的两个Web应用程序所使用的Java类库可以相互共享。这个需求也很常见，比如相同的Spring类库10个应用程序在用不可能分别存放在各个应用程序的隔离目录中</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3、支持热替换，我们知道JSP文件最终要编译成.class文件才能由虚拟机执行，但JSP文件由于其纯文本存储特性，运行时修改的概率远远大于第三方类库或自身.class文件，而且JSP这种网页应用也把修改后无须重启作为一个很大的优势看待</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由于存在上述问题，因此Java提供给用户使用的ClassLoader就无法满足需求了。Tomcat服务器就有自己的ClassLoader架构，当然，还是以双亲委派模型为基础的</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custDataLst>
              <p:tags r:id="rId2"/>
            </p:custDataLst>
          </p:nvPr>
        </p:nvPicPr>
        <p:blipFill>
          <a:blip r:embed="rId3"/>
          <a:stretch>
            <a:fillRect/>
          </a:stretch>
        </p:blipFill>
        <p:spPr>
          <a:xfrm>
            <a:off x="5912485" y="848360"/>
            <a:ext cx="6147435" cy="3936365"/>
          </a:xfrm>
          <a:prstGeom prst="rect">
            <a:avLst/>
          </a:prstGeom>
        </p:spPr>
      </p:pic>
      <p:sp>
        <p:nvSpPr>
          <p:cNvPr id="48" name="矩形 47"/>
          <p:cNvSpPr/>
          <p:nvPr/>
        </p:nvSpPr>
        <p:spPr>
          <a:xfrm>
            <a:off x="5912485" y="4878705"/>
            <a:ext cx="4260215" cy="575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latin typeface="+mn-ea"/>
                <a:cs typeface="+mn-ea"/>
                <a:sym typeface="+mn-ea"/>
              </a:rPr>
              <a:t>系统类加载器功能不满足使用要求时，需要自定义类加载器</a:t>
            </a:r>
            <a:endParaRPr lang="zh-CN" sz="1200">
              <a:solidFill>
                <a:schemeClr val="bg1"/>
              </a:solidFill>
              <a:latin typeface="+mn-ea"/>
              <a:cs typeface="+mn-ea"/>
              <a:sym typeface="+mn-ea"/>
            </a:endParaRPr>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矩形 5"/>
          <p:cNvSpPr/>
          <p:nvPr/>
        </p:nvSpPr>
        <p:spPr>
          <a:xfrm>
            <a:off x="5702935" y="207645"/>
            <a:ext cx="6389370" cy="385572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testCustomClassLoader () throws ClassNotFoundException, InstantiationException, </a:t>
            </a:r>
            <a:endParaRPr lang="zh-CN" altLang="en-US" sz="1200">
              <a:solidFill>
                <a:schemeClr val="tx1"/>
              </a:solidFill>
              <a:sym typeface="+mn-ea"/>
            </a:endParaRPr>
          </a:p>
          <a:p>
            <a:pPr algn="l"/>
            <a:r>
              <a:rPr lang="zh-CN" altLang="en-US" sz="1200">
                <a:solidFill>
                  <a:schemeClr val="tx1"/>
                </a:solidFill>
                <a:sym typeface="+mn-ea"/>
              </a:rPr>
              <a:t>    IllegalAccessException, NoSuchMethodException, SecurityException, IllegalArgumentException, InvocationTargetException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CustomClassLoader customClassLoader = new CustomClassLoader("D:\\HelloWorld.class");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Object object = Class.forName("HelloWorld", true, customClassLoader).newInstance();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System.out.println(object);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Method printStrMethod = object.getClass().getDeclaredMethod("printStr", String.class);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printStrMethod.invoke(object, "helloworld...");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5784850" y="421195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自定义类加载器</a:t>
            </a:r>
            <a:endParaRPr lang="zh-CN"/>
          </a:p>
        </p:txBody>
      </p:sp>
      <p:sp>
        <p:nvSpPr>
          <p:cNvPr id="4" name="矩形 3"/>
          <p:cNvSpPr/>
          <p:nvPr/>
        </p:nvSpPr>
        <p:spPr>
          <a:xfrm>
            <a:off x="110490" y="207645"/>
            <a:ext cx="5595620" cy="644271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 自定义类加载器</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public class CustomClassLoader extends ClassLoader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String classFilePath;</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CustomClassLoader(String classFilePath)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this.classFilePath = classFilePath;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protected Class&lt;?&gt; findClass(String name) throws ClassNotFoundException {</a:t>
            </a:r>
            <a:endParaRPr lang="zh-CN" altLang="en-US" sz="1200">
              <a:solidFill>
                <a:schemeClr val="tx1"/>
              </a:solidFill>
              <a:sym typeface="+mn-ea"/>
            </a:endParaRPr>
          </a:p>
          <a:p>
            <a:pPr algn="l"/>
            <a:r>
              <a:rPr lang="zh-CN" altLang="en-US" sz="1200">
                <a:solidFill>
                  <a:schemeClr val="tx1"/>
                </a:solidFill>
                <a:sym typeface="+mn-ea"/>
              </a:rPr>
              <a:t>        File file = new File(classFilePath);</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byte[] bytes = readFileAsBytes(file);</a:t>
            </a:r>
            <a:endParaRPr lang="zh-CN" altLang="en-US" sz="1200">
              <a:solidFill>
                <a:schemeClr val="tx1"/>
              </a:solidFill>
              <a:sym typeface="+mn-ea"/>
            </a:endParaRPr>
          </a:p>
          <a:p>
            <a:pPr algn="l"/>
            <a:r>
              <a:rPr lang="zh-CN" altLang="en-US" sz="1200">
                <a:solidFill>
                  <a:schemeClr val="tx1"/>
                </a:solidFill>
                <a:sym typeface="+mn-ea"/>
              </a:rPr>
              <a:t>            Class&lt;?&gt; defineClass = this.defineClass(name, bytes, 0, bytes.length);</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return defineClass;</a:t>
            </a:r>
            <a:endParaRPr lang="zh-CN" altLang="en-US" sz="1200">
              <a:solidFill>
                <a:schemeClr val="tx1"/>
              </a:solidFill>
              <a:sym typeface="+mn-ea"/>
            </a:endParaRPr>
          </a:p>
          <a:p>
            <a:pPr algn="l"/>
            <a:r>
              <a:rPr lang="zh-CN" altLang="en-US" sz="1200">
                <a:solidFill>
                  <a:schemeClr val="tx1"/>
                </a:solidFill>
                <a:sym typeface="+mn-ea"/>
              </a:rPr>
              <a:t>        } catch (IOException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return super.findClass(name);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byte[] readFileAsBytes(File file) throws IOException {</a:t>
            </a:r>
            <a:endParaRPr lang="zh-CN" altLang="en-US" sz="1200">
              <a:solidFill>
                <a:schemeClr val="tx1"/>
              </a:solidFill>
              <a:sym typeface="+mn-ea"/>
            </a:endParaRPr>
          </a:p>
          <a:p>
            <a:pPr algn="l"/>
            <a:r>
              <a:rPr lang="zh-CN" altLang="en-US" sz="1200">
                <a:solidFill>
                  <a:schemeClr val="tx1"/>
                </a:solidFill>
                <a:sym typeface="+mn-ea"/>
              </a:rPr>
              <a:t>        FileInputStream inputStream = new FileInputStream(file);</a:t>
            </a:r>
            <a:endParaRPr lang="zh-CN" altLang="en-US" sz="1200">
              <a:solidFill>
                <a:schemeClr val="tx1"/>
              </a:solidFill>
              <a:sym typeface="+mn-ea"/>
            </a:endParaRPr>
          </a:p>
          <a:p>
            <a:pPr algn="l"/>
            <a:r>
              <a:rPr lang="zh-CN" altLang="en-US" sz="1200">
                <a:solidFill>
                  <a:schemeClr val="tx1"/>
                </a:solidFill>
                <a:sym typeface="+mn-ea"/>
              </a:rPr>
              <a:t>        byte[] bytes = new byte[(int) file.length()];</a:t>
            </a:r>
            <a:endParaRPr lang="zh-CN" altLang="en-US" sz="1200">
              <a:solidFill>
                <a:schemeClr val="tx1"/>
              </a:solidFill>
              <a:sym typeface="+mn-ea"/>
            </a:endParaRPr>
          </a:p>
          <a:p>
            <a:pPr algn="l"/>
            <a:r>
              <a:rPr lang="zh-CN" altLang="en-US" sz="1200">
                <a:solidFill>
                  <a:schemeClr val="tx1"/>
                </a:solidFill>
                <a:sym typeface="+mn-ea"/>
              </a:rPr>
              <a:t>        inputStream.read(bytes);</a:t>
            </a:r>
            <a:endParaRPr lang="zh-CN" altLang="en-US" sz="1200">
              <a:solidFill>
                <a:schemeClr val="tx1"/>
              </a:solidFill>
              <a:sym typeface="+mn-ea"/>
            </a:endParaRPr>
          </a:p>
          <a:p>
            <a:pPr algn="l"/>
            <a:r>
              <a:rPr lang="zh-CN" altLang="en-US" sz="1200">
                <a:solidFill>
                  <a:schemeClr val="tx1"/>
                </a:solidFill>
                <a:sym typeface="+mn-ea"/>
              </a:rPr>
              <a:t>        inputStream.close();</a:t>
            </a:r>
            <a:endParaRPr lang="zh-CN" altLang="en-US" sz="1200">
              <a:solidFill>
                <a:schemeClr val="tx1"/>
              </a:solidFill>
              <a:sym typeface="+mn-ea"/>
            </a:endParaRPr>
          </a:p>
          <a:p>
            <a:pPr algn="l"/>
            <a:r>
              <a:rPr lang="zh-CN" altLang="en-US" sz="1200">
                <a:solidFill>
                  <a:schemeClr val="tx1"/>
                </a:solidFill>
                <a:sym typeface="+mn-ea"/>
              </a:rPr>
              <a:t>        return bytes;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b="1">
                <a:latin typeface="宋体" panose="02010600030101010101" pitchFamily="2" charset="-122"/>
                <a:ea typeface="宋体" panose="02010600030101010101" pitchFamily="2" charset="-122"/>
                <a:cs typeface="宋体" panose="02010600030101010101" pitchFamily="2" charset="-122"/>
                <a:sym typeface="+mn-ea"/>
              </a:rPr>
              <a:t>反射机制</a:t>
            </a:r>
            <a:endParaRPr lang="zh-CN" sz="3200" b="1">
              <a:latin typeface="宋体" panose="02010600030101010101" pitchFamily="2" charset="-122"/>
              <a:ea typeface="宋体" panose="02010600030101010101" pitchFamily="2" charset="-122"/>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左大括号 9"/>
          <p:cNvSpPr/>
          <p:nvPr/>
        </p:nvSpPr>
        <p:spPr>
          <a:xfrm>
            <a:off x="3627120" y="859790"/>
            <a:ext cx="317500" cy="3171190"/>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6" name="矩形 5"/>
          <p:cNvSpPr/>
          <p:nvPr/>
        </p:nvSpPr>
        <p:spPr>
          <a:xfrm>
            <a:off x="238125" y="2145665"/>
            <a:ext cx="338836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mn-ea"/>
                <a:cs typeface="+mn-ea"/>
                <a:sym typeface="+mn-ea"/>
              </a:rPr>
              <a:t>java 反射机制</a:t>
            </a:r>
            <a:r>
              <a:rPr lang="zh-CN" altLang="en-US" sz="1400" dirty="0">
                <a:latin typeface="+mn-ea"/>
                <a:cs typeface="+mn-ea"/>
                <a:sym typeface="+mn-ea"/>
              </a:rPr>
              <a:t>提供的</a:t>
            </a:r>
            <a:r>
              <a:rPr lang="zh-CN" altLang="en-US" sz="1400" dirty="0" smtClean="0">
                <a:latin typeface="+mn-ea"/>
                <a:cs typeface="+mn-ea"/>
                <a:sym typeface="+mn-ea"/>
              </a:rPr>
              <a:t>功能</a:t>
            </a:r>
            <a:endParaRPr lang="zh-CN" altLang="en-US" sz="1400">
              <a:solidFill>
                <a:schemeClr val="bg1"/>
              </a:solidFill>
              <a:latin typeface="+mn-ea"/>
              <a:cs typeface="+mn-ea"/>
              <a:sym typeface="+mn-ea"/>
            </a:endParaRPr>
          </a:p>
        </p:txBody>
      </p:sp>
      <p:sp>
        <p:nvSpPr>
          <p:cNvPr id="14" name="矩形 13"/>
          <p:cNvSpPr/>
          <p:nvPr/>
        </p:nvSpPr>
        <p:spPr>
          <a:xfrm>
            <a:off x="4077335" y="859790"/>
            <a:ext cx="3638550" cy="5492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dirty="0" smtClean="0">
                <a:solidFill>
                  <a:schemeClr val="tx1"/>
                </a:solidFill>
                <a:latin typeface="+mn-ea"/>
                <a:cs typeface="Times New Roman" panose="02020603050405020304" pitchFamily="18" charset="0"/>
                <a:sym typeface="+mn-ea"/>
              </a:rPr>
              <a:t>在</a:t>
            </a:r>
            <a:r>
              <a:rPr lang="zh-CN" altLang="en-US" sz="1200" dirty="0">
                <a:solidFill>
                  <a:schemeClr val="tx1"/>
                </a:solidFill>
                <a:latin typeface="+mn-ea"/>
                <a:cs typeface="Times New Roman" panose="02020603050405020304" pitchFamily="18" charset="0"/>
                <a:sym typeface="+mn-ea"/>
              </a:rPr>
              <a:t>运行时判断任意一个对象所属的</a:t>
            </a:r>
            <a:r>
              <a:rPr lang="zh-CN" altLang="en-US" sz="1200" dirty="0" smtClean="0">
                <a:solidFill>
                  <a:schemeClr val="tx1"/>
                </a:solidFill>
                <a:latin typeface="+mn-ea"/>
                <a:cs typeface="Times New Roman" panose="02020603050405020304" pitchFamily="18" charset="0"/>
                <a:sym typeface="+mn-ea"/>
              </a:rPr>
              <a:t>类</a:t>
            </a:r>
            <a:endParaRPr lang="zh-CN" altLang="en-US" sz="1200">
              <a:solidFill>
                <a:schemeClr val="tx1"/>
              </a:solidFill>
              <a:latin typeface="+mn-ea"/>
              <a:cs typeface="+mn-ea"/>
              <a:sym typeface="+mn-ea"/>
            </a:endParaRPr>
          </a:p>
        </p:txBody>
      </p:sp>
      <p:sp>
        <p:nvSpPr>
          <p:cNvPr id="15" name="矩形 14"/>
          <p:cNvSpPr/>
          <p:nvPr/>
        </p:nvSpPr>
        <p:spPr>
          <a:xfrm>
            <a:off x="4077335" y="1524000"/>
            <a:ext cx="3638550" cy="5492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dirty="0" smtClean="0">
                <a:solidFill>
                  <a:schemeClr val="tx1"/>
                </a:solidFill>
                <a:latin typeface="+mn-ea"/>
                <a:cs typeface="Times New Roman" panose="02020603050405020304" pitchFamily="18" charset="0"/>
                <a:sym typeface="+mn-ea"/>
              </a:rPr>
              <a:t>在</a:t>
            </a:r>
            <a:r>
              <a:rPr lang="zh-CN" altLang="en-US" sz="1200" dirty="0">
                <a:solidFill>
                  <a:schemeClr val="tx1"/>
                </a:solidFill>
                <a:latin typeface="+mn-ea"/>
                <a:cs typeface="Times New Roman" panose="02020603050405020304" pitchFamily="18" charset="0"/>
                <a:sym typeface="+mn-ea"/>
              </a:rPr>
              <a:t>运行时构造任意一个类的</a:t>
            </a:r>
            <a:r>
              <a:rPr lang="zh-CN" altLang="en-US" sz="1200" dirty="0" smtClean="0">
                <a:solidFill>
                  <a:schemeClr val="tx1"/>
                </a:solidFill>
                <a:latin typeface="+mn-ea"/>
                <a:cs typeface="Times New Roman" panose="02020603050405020304" pitchFamily="18" charset="0"/>
                <a:sym typeface="+mn-ea"/>
              </a:rPr>
              <a:t>对象</a:t>
            </a:r>
            <a:endParaRPr lang="zh-CN" altLang="en-US" sz="1200">
              <a:solidFill>
                <a:schemeClr val="tx1"/>
              </a:solidFill>
              <a:latin typeface="+mn-ea"/>
              <a:cs typeface="+mn-ea"/>
              <a:sym typeface="+mn-ea"/>
            </a:endParaRPr>
          </a:p>
        </p:txBody>
      </p:sp>
      <p:sp>
        <p:nvSpPr>
          <p:cNvPr id="16" name="矩形 15"/>
          <p:cNvSpPr/>
          <p:nvPr/>
        </p:nvSpPr>
        <p:spPr>
          <a:xfrm>
            <a:off x="4077335" y="2188845"/>
            <a:ext cx="3638550" cy="5492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dirty="0" smtClean="0">
                <a:solidFill>
                  <a:schemeClr val="tx1"/>
                </a:solidFill>
                <a:latin typeface="+mn-ea"/>
                <a:cs typeface="Times New Roman" panose="02020603050405020304" pitchFamily="18" charset="0"/>
                <a:sym typeface="+mn-ea"/>
              </a:rPr>
              <a:t>在</a:t>
            </a:r>
            <a:r>
              <a:rPr lang="zh-CN" altLang="en-US" sz="1200" dirty="0">
                <a:solidFill>
                  <a:schemeClr val="tx1"/>
                </a:solidFill>
                <a:latin typeface="+mn-ea"/>
                <a:cs typeface="Times New Roman" panose="02020603050405020304" pitchFamily="18" charset="0"/>
                <a:sym typeface="+mn-ea"/>
              </a:rPr>
              <a:t>运行时判断任意一个类所具有的成员变量和</a:t>
            </a:r>
            <a:r>
              <a:rPr lang="zh-CN" altLang="en-US" sz="1200" dirty="0" smtClean="0">
                <a:solidFill>
                  <a:schemeClr val="tx1"/>
                </a:solidFill>
                <a:latin typeface="+mn-ea"/>
                <a:cs typeface="Times New Roman" panose="02020603050405020304" pitchFamily="18" charset="0"/>
                <a:sym typeface="+mn-ea"/>
              </a:rPr>
              <a:t>方法</a:t>
            </a:r>
            <a:endParaRPr lang="zh-CN" altLang="en-US" sz="1200">
              <a:solidFill>
                <a:schemeClr val="tx1"/>
              </a:solidFill>
              <a:latin typeface="+mn-ea"/>
              <a:cs typeface="+mn-ea"/>
              <a:sym typeface="+mn-ea"/>
            </a:endParaRPr>
          </a:p>
        </p:txBody>
      </p:sp>
      <p:sp>
        <p:nvSpPr>
          <p:cNvPr id="18" name="矩形 17"/>
          <p:cNvSpPr/>
          <p:nvPr/>
        </p:nvSpPr>
        <p:spPr>
          <a:xfrm>
            <a:off x="4077335" y="2853690"/>
            <a:ext cx="3638550" cy="5492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dirty="0" smtClean="0">
                <a:solidFill>
                  <a:schemeClr val="tx1"/>
                </a:solidFill>
                <a:latin typeface="+mn-ea"/>
                <a:cs typeface="Times New Roman" panose="02020603050405020304" pitchFamily="18" charset="0"/>
                <a:sym typeface="+mn-ea"/>
              </a:rPr>
              <a:t>在</a:t>
            </a:r>
            <a:r>
              <a:rPr lang="zh-CN" altLang="en-US" sz="1200" dirty="0">
                <a:solidFill>
                  <a:schemeClr val="tx1"/>
                </a:solidFill>
                <a:latin typeface="+mn-ea"/>
                <a:cs typeface="Times New Roman" panose="02020603050405020304" pitchFamily="18" charset="0"/>
                <a:sym typeface="+mn-ea"/>
              </a:rPr>
              <a:t>运行时调用任意一个对象</a:t>
            </a:r>
            <a:r>
              <a:rPr lang="zh-CN" altLang="en-US" sz="1200" dirty="0" smtClean="0">
                <a:solidFill>
                  <a:schemeClr val="tx1"/>
                </a:solidFill>
                <a:latin typeface="+mn-ea"/>
                <a:cs typeface="Times New Roman" panose="02020603050405020304" pitchFamily="18" charset="0"/>
                <a:sym typeface="+mn-ea"/>
              </a:rPr>
              <a:t>的成员变量和方法</a:t>
            </a:r>
            <a:endParaRPr lang="zh-CN" altLang="en-US" sz="1200">
              <a:solidFill>
                <a:schemeClr val="tx1"/>
              </a:solidFill>
              <a:latin typeface="+mn-ea"/>
              <a:cs typeface="+mn-ea"/>
              <a:sym typeface="+mn-ea"/>
            </a:endParaRPr>
          </a:p>
        </p:txBody>
      </p:sp>
      <p:sp>
        <p:nvSpPr>
          <p:cNvPr id="19" name="矩形 18"/>
          <p:cNvSpPr/>
          <p:nvPr/>
        </p:nvSpPr>
        <p:spPr>
          <a:xfrm>
            <a:off x="4077335" y="3482340"/>
            <a:ext cx="3638550" cy="5492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dirty="0" smtClean="0">
                <a:solidFill>
                  <a:schemeClr val="tx1"/>
                </a:solidFill>
                <a:latin typeface="+mn-ea"/>
                <a:cs typeface="Times New Roman" panose="02020603050405020304" pitchFamily="18" charset="0"/>
                <a:sym typeface="+mn-ea"/>
              </a:rPr>
              <a:t>生成动态代理</a:t>
            </a:r>
            <a:endParaRPr lang="zh-CN" altLang="en-US" sz="1200">
              <a:solidFill>
                <a:schemeClr val="tx1"/>
              </a:solidFill>
              <a:latin typeface="+mn-ea"/>
              <a:cs typeface="+mn-ea"/>
              <a:sym typeface="+mn-ea"/>
            </a:endParaRPr>
          </a:p>
        </p:txBody>
      </p:sp>
      <p:sp>
        <p:nvSpPr>
          <p:cNvPr id="20" name="矩形 19"/>
          <p:cNvSpPr/>
          <p:nvPr/>
        </p:nvSpPr>
        <p:spPr>
          <a:xfrm>
            <a:off x="264795" y="2738120"/>
            <a:ext cx="3331210" cy="1190625"/>
          </a:xfrm>
          <a:prstGeom prst="rect">
            <a:avLst/>
          </a:prstGeom>
          <a:noFill/>
          <a:ln w="28575">
            <a:solidFill>
              <a:srgbClr val="36A44E"/>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dirty="0" smtClean="0">
                <a:solidFill>
                  <a:schemeClr val="tx1"/>
                </a:solidFill>
                <a:latin typeface="+mn-ea"/>
                <a:cs typeface="+mn-ea"/>
                <a:sym typeface="+mn-ea"/>
              </a:rPr>
              <a:t> </a:t>
            </a:r>
            <a:r>
              <a:rPr lang="en-US" altLang="zh-CN" sz="1200" dirty="0" smtClean="0">
                <a:solidFill>
                  <a:schemeClr val="tx1"/>
                </a:solidFill>
                <a:latin typeface="+mn-ea"/>
                <a:cs typeface="+mn-ea"/>
                <a:sym typeface="+mn-ea"/>
              </a:rPr>
              <a:t>Reflection</a:t>
            </a:r>
            <a:r>
              <a:rPr lang="zh-CN" altLang="en-US" sz="1200" dirty="0" smtClean="0">
                <a:solidFill>
                  <a:schemeClr val="tx1"/>
                </a:solidFill>
                <a:latin typeface="+mn-ea"/>
                <a:cs typeface="+mn-ea"/>
                <a:sym typeface="+mn-ea"/>
              </a:rPr>
              <a:t>（反射）是</a:t>
            </a:r>
            <a:r>
              <a:rPr lang="zh-CN" altLang="en-US" sz="1200" dirty="0">
                <a:solidFill>
                  <a:schemeClr val="tx1"/>
                </a:solidFill>
                <a:latin typeface="+mn-ea"/>
                <a:cs typeface="+mn-ea"/>
                <a:sym typeface="+mn-ea"/>
              </a:rPr>
              <a:t>被视为动态语言的关键，反射机制允许程序在执行期借助于</a:t>
            </a:r>
            <a:r>
              <a:rPr lang="en-US" altLang="zh-CN" sz="1200" dirty="0">
                <a:solidFill>
                  <a:schemeClr val="tx1"/>
                </a:solidFill>
                <a:latin typeface="+mn-ea"/>
                <a:cs typeface="+mn-ea"/>
                <a:sym typeface="+mn-ea"/>
              </a:rPr>
              <a:t>Reflection API</a:t>
            </a:r>
            <a:r>
              <a:rPr lang="zh-CN" altLang="en-US" sz="1200" dirty="0">
                <a:solidFill>
                  <a:schemeClr val="tx1"/>
                </a:solidFill>
                <a:latin typeface="+mn-ea"/>
                <a:cs typeface="+mn-ea"/>
                <a:sym typeface="+mn-ea"/>
              </a:rPr>
              <a:t>取得</a:t>
            </a:r>
            <a:r>
              <a:rPr lang="zh-CN" altLang="en-US" sz="1200" dirty="0">
                <a:solidFill>
                  <a:srgbClr val="FF0000"/>
                </a:solidFill>
                <a:latin typeface="+mn-ea"/>
                <a:cs typeface="+mn-ea"/>
                <a:sym typeface="+mn-ea"/>
              </a:rPr>
              <a:t>任何类</a:t>
            </a:r>
            <a:r>
              <a:rPr lang="zh-CN" altLang="en-US" sz="1200" dirty="0" smtClean="0">
                <a:solidFill>
                  <a:schemeClr val="tx1"/>
                </a:solidFill>
                <a:latin typeface="+mn-ea"/>
                <a:cs typeface="+mn-ea"/>
                <a:sym typeface="+mn-ea"/>
              </a:rPr>
              <a:t>的</a:t>
            </a:r>
            <a:r>
              <a:rPr lang="zh-CN" altLang="en-US" sz="1200" dirty="0">
                <a:solidFill>
                  <a:schemeClr val="tx1"/>
                </a:solidFill>
                <a:latin typeface="+mn-ea"/>
                <a:cs typeface="+mn-ea"/>
                <a:sym typeface="+mn-ea"/>
              </a:rPr>
              <a:t>内部</a:t>
            </a:r>
            <a:r>
              <a:rPr lang="zh-CN" altLang="en-US" sz="1200" dirty="0" smtClean="0">
                <a:solidFill>
                  <a:schemeClr val="tx1"/>
                </a:solidFill>
                <a:latin typeface="+mn-ea"/>
                <a:cs typeface="+mn-ea"/>
                <a:sym typeface="+mn-ea"/>
              </a:rPr>
              <a:t>信息</a:t>
            </a:r>
            <a:r>
              <a:rPr lang="zh-CN" altLang="en-US" sz="1200" dirty="0">
                <a:solidFill>
                  <a:schemeClr val="tx1"/>
                </a:solidFill>
                <a:latin typeface="+mn-ea"/>
                <a:cs typeface="+mn-ea"/>
                <a:sym typeface="+mn-ea"/>
              </a:rPr>
              <a:t>，并能直接操作任意对象的内部属性及</a:t>
            </a:r>
            <a:r>
              <a:rPr lang="zh-CN" altLang="en-US" sz="1200" dirty="0" smtClean="0">
                <a:solidFill>
                  <a:schemeClr val="tx1"/>
                </a:solidFill>
                <a:latin typeface="+mn-ea"/>
                <a:cs typeface="+mn-ea"/>
                <a:sym typeface="+mn-ea"/>
              </a:rPr>
              <a:t>方法</a:t>
            </a:r>
            <a:endParaRPr lang="zh-CN" altLang="en-US" sz="1200" dirty="0" smtClean="0">
              <a:solidFill>
                <a:schemeClr val="tx1"/>
              </a:solidFill>
              <a:latin typeface="+mn-ea"/>
              <a:cs typeface="+mn-ea"/>
              <a:sym typeface="+mn-ea"/>
            </a:endParaRPr>
          </a:p>
        </p:txBody>
      </p:sp>
      <p:sp>
        <p:nvSpPr>
          <p:cNvPr id="48" name="矩形 47"/>
          <p:cNvSpPr/>
          <p:nvPr/>
        </p:nvSpPr>
        <p:spPr>
          <a:xfrm>
            <a:off x="238125" y="1679575"/>
            <a:ext cx="194627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latin typeface="+mn-ea"/>
                <a:cs typeface="+mn-ea"/>
                <a:sym typeface="+mn-ea"/>
              </a:rPr>
              <a:t>静态语言的动态特性</a:t>
            </a:r>
            <a:r>
              <a:rPr lang="en-US" altLang="zh-CN" sz="1200">
                <a:latin typeface="+mn-ea"/>
                <a:cs typeface="+mn-ea"/>
                <a:sym typeface="+mn-ea"/>
              </a:rPr>
              <a:t>-</a:t>
            </a:r>
            <a:r>
              <a:rPr lang="zh-CN" altLang="en-US" sz="1200">
                <a:latin typeface="+mn-ea"/>
                <a:cs typeface="+mn-ea"/>
                <a:sym typeface="+mn-ea"/>
              </a:rPr>
              <a:t>反射</a:t>
            </a:r>
            <a:endParaRPr lang="zh-CN" altLang="en-US" sz="1200">
              <a:solidFill>
                <a:schemeClr val="bg1"/>
              </a:solidFill>
              <a:latin typeface="+mn-ea"/>
              <a:cs typeface="+mn-ea"/>
              <a:sym typeface="+mn-ea"/>
            </a:endParaRPr>
          </a:p>
        </p:txBody>
      </p:sp>
      <p:sp>
        <p:nvSpPr>
          <p:cNvPr id="22" name="矩形 21"/>
          <p:cNvSpPr/>
          <p:nvPr/>
        </p:nvSpPr>
        <p:spPr>
          <a:xfrm>
            <a:off x="8368030" y="1746250"/>
            <a:ext cx="3530600" cy="14509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lgn="just" defTabSz="914400">
              <a:lnSpc>
                <a:spcPct val="150000"/>
              </a:lnSpc>
              <a:buFont typeface="Wingdings" panose="05000000000000000000" pitchFamily="2" charset="2"/>
              <a:buNone/>
            </a:pPr>
            <a:r>
              <a:rPr lang="en-US" altLang="zh-CN" sz="1200" dirty="0" err="1" smtClean="0">
                <a:solidFill>
                  <a:schemeClr val="tx1"/>
                </a:solidFill>
                <a:latin typeface="+mn-ea"/>
                <a:cs typeface="+mn-ea"/>
                <a:sym typeface="+mn-ea"/>
              </a:rPr>
              <a:t>java.lang.Class</a:t>
            </a:r>
            <a:r>
              <a:rPr lang="en-US" altLang="zh-CN" sz="1200" dirty="0">
                <a:solidFill>
                  <a:schemeClr val="tx1"/>
                </a:solidFill>
                <a:latin typeface="+mn-ea"/>
                <a:cs typeface="+mn-ea"/>
                <a:sym typeface="+mn-ea"/>
              </a:rPr>
              <a:t>:</a:t>
            </a:r>
            <a:r>
              <a:rPr lang="zh-CN" altLang="en-US" sz="1200" dirty="0">
                <a:solidFill>
                  <a:schemeClr val="tx1"/>
                </a:solidFill>
                <a:latin typeface="+mn-ea"/>
                <a:cs typeface="+mn-ea"/>
                <a:sym typeface="+mn-ea"/>
              </a:rPr>
              <a:t>代表一个</a:t>
            </a:r>
            <a:r>
              <a:rPr lang="zh-CN" altLang="en-US" sz="1200" dirty="0" smtClean="0">
                <a:solidFill>
                  <a:schemeClr val="tx1"/>
                </a:solidFill>
                <a:latin typeface="+mn-ea"/>
                <a:cs typeface="+mn-ea"/>
                <a:sym typeface="+mn-ea"/>
              </a:rPr>
              <a:t>类或者接口</a:t>
            </a:r>
            <a:endParaRPr lang="en-US" altLang="zh-CN" sz="1200" dirty="0" smtClean="0">
              <a:solidFill>
                <a:schemeClr val="tx1"/>
              </a:solidFill>
              <a:latin typeface="+mn-ea"/>
              <a:cs typeface="+mn-ea"/>
            </a:endParaRPr>
          </a:p>
          <a:p>
            <a:pPr indent="0" algn="just" defTabSz="914400">
              <a:lnSpc>
                <a:spcPct val="150000"/>
              </a:lnSpc>
              <a:buFont typeface="Wingdings" panose="05000000000000000000" pitchFamily="2" charset="2"/>
              <a:buNone/>
            </a:pPr>
            <a:r>
              <a:rPr lang="en-US" altLang="zh-CN" sz="1200" dirty="0" err="1" smtClean="0">
                <a:solidFill>
                  <a:schemeClr val="tx1"/>
                </a:solidFill>
                <a:latin typeface="+mn-ea"/>
                <a:cs typeface="+mn-ea"/>
                <a:sym typeface="+mn-ea"/>
              </a:rPr>
              <a:t>java.lang.reflect.Method</a:t>
            </a:r>
            <a:r>
              <a:rPr lang="en-US" altLang="zh-CN" sz="1200" dirty="0">
                <a:solidFill>
                  <a:schemeClr val="tx1"/>
                </a:solidFill>
                <a:latin typeface="+mn-ea"/>
                <a:cs typeface="+mn-ea"/>
                <a:sym typeface="+mn-ea"/>
              </a:rPr>
              <a:t>:</a:t>
            </a:r>
            <a:r>
              <a:rPr lang="zh-CN" altLang="en-US" sz="1200" dirty="0">
                <a:solidFill>
                  <a:schemeClr val="tx1"/>
                </a:solidFill>
                <a:latin typeface="+mn-ea"/>
                <a:cs typeface="+mn-ea"/>
                <a:sym typeface="+mn-ea"/>
              </a:rPr>
              <a:t>代表类的</a:t>
            </a:r>
            <a:r>
              <a:rPr lang="zh-CN" altLang="en-US" sz="1200" dirty="0" smtClean="0">
                <a:solidFill>
                  <a:schemeClr val="tx1"/>
                </a:solidFill>
                <a:latin typeface="+mn-ea"/>
                <a:cs typeface="+mn-ea"/>
                <a:sym typeface="+mn-ea"/>
              </a:rPr>
              <a:t>方法</a:t>
            </a:r>
            <a:endParaRPr lang="en-US" altLang="zh-CN" sz="1200" dirty="0" smtClean="0">
              <a:solidFill>
                <a:schemeClr val="tx1"/>
              </a:solidFill>
              <a:latin typeface="+mn-ea"/>
              <a:cs typeface="+mn-ea"/>
            </a:endParaRPr>
          </a:p>
          <a:p>
            <a:pPr indent="0" algn="just" defTabSz="914400">
              <a:lnSpc>
                <a:spcPct val="150000"/>
              </a:lnSpc>
              <a:buFont typeface="Wingdings" panose="05000000000000000000" pitchFamily="2" charset="2"/>
              <a:buNone/>
            </a:pPr>
            <a:r>
              <a:rPr lang="en-US" altLang="zh-CN" sz="1200" dirty="0" err="1" smtClean="0">
                <a:solidFill>
                  <a:schemeClr val="tx1"/>
                </a:solidFill>
                <a:latin typeface="+mn-ea"/>
                <a:cs typeface="+mn-ea"/>
                <a:sym typeface="+mn-ea"/>
              </a:rPr>
              <a:t>java.lang.reflect.Field</a:t>
            </a:r>
            <a:r>
              <a:rPr lang="en-US" altLang="zh-CN" sz="1200" dirty="0">
                <a:solidFill>
                  <a:schemeClr val="tx1"/>
                </a:solidFill>
                <a:latin typeface="+mn-ea"/>
                <a:cs typeface="+mn-ea"/>
                <a:sym typeface="+mn-ea"/>
              </a:rPr>
              <a:t>:</a:t>
            </a:r>
            <a:r>
              <a:rPr lang="zh-CN" altLang="en-US" sz="1200" dirty="0">
                <a:solidFill>
                  <a:schemeClr val="tx1"/>
                </a:solidFill>
                <a:latin typeface="+mn-ea"/>
                <a:cs typeface="+mn-ea"/>
                <a:sym typeface="+mn-ea"/>
              </a:rPr>
              <a:t>代表类的成员</a:t>
            </a:r>
            <a:r>
              <a:rPr lang="zh-CN" altLang="en-US" sz="1200" dirty="0" smtClean="0">
                <a:solidFill>
                  <a:schemeClr val="tx1"/>
                </a:solidFill>
                <a:latin typeface="+mn-ea"/>
                <a:cs typeface="+mn-ea"/>
                <a:sym typeface="+mn-ea"/>
              </a:rPr>
              <a:t>变量</a:t>
            </a:r>
            <a:endParaRPr lang="en-US" altLang="zh-CN" sz="1200" dirty="0" smtClean="0">
              <a:solidFill>
                <a:schemeClr val="tx1"/>
              </a:solidFill>
              <a:latin typeface="+mn-ea"/>
              <a:cs typeface="+mn-ea"/>
            </a:endParaRPr>
          </a:p>
          <a:p>
            <a:pPr indent="0" algn="just" defTabSz="914400">
              <a:lnSpc>
                <a:spcPct val="150000"/>
              </a:lnSpc>
              <a:buFont typeface="Wingdings" panose="05000000000000000000" pitchFamily="2" charset="2"/>
              <a:buNone/>
            </a:pPr>
            <a:r>
              <a:rPr lang="en-US" altLang="zh-CN" sz="1200" dirty="0" err="1" smtClean="0">
                <a:solidFill>
                  <a:schemeClr val="tx1"/>
                </a:solidFill>
                <a:latin typeface="+mn-ea"/>
                <a:cs typeface="+mn-ea"/>
                <a:sym typeface="+mn-ea"/>
              </a:rPr>
              <a:t>java.lang.reflect.Constructor</a:t>
            </a:r>
            <a:r>
              <a:rPr lang="en-US" altLang="zh-CN" sz="1200" dirty="0">
                <a:solidFill>
                  <a:schemeClr val="tx1"/>
                </a:solidFill>
                <a:latin typeface="+mn-ea"/>
                <a:cs typeface="+mn-ea"/>
                <a:sym typeface="+mn-ea"/>
              </a:rPr>
              <a:t>:</a:t>
            </a:r>
            <a:r>
              <a:rPr lang="zh-CN" altLang="en-US" sz="1200" dirty="0">
                <a:solidFill>
                  <a:schemeClr val="tx1"/>
                </a:solidFill>
                <a:latin typeface="+mn-ea"/>
                <a:cs typeface="+mn-ea"/>
                <a:sym typeface="+mn-ea"/>
              </a:rPr>
              <a:t>代表类的构造</a:t>
            </a:r>
            <a:r>
              <a:rPr lang="zh-CN" altLang="en-US" sz="1200" dirty="0" smtClean="0">
                <a:solidFill>
                  <a:schemeClr val="tx1"/>
                </a:solidFill>
                <a:latin typeface="+mn-ea"/>
                <a:cs typeface="+mn-ea"/>
                <a:sym typeface="+mn-ea"/>
              </a:rPr>
              <a:t>方法</a:t>
            </a:r>
            <a:endParaRPr lang="zh-CN" altLang="en-US" sz="1200" dirty="0" smtClean="0">
              <a:solidFill>
                <a:schemeClr val="tx1"/>
              </a:solidFill>
              <a:latin typeface="+mn-ea"/>
              <a:cs typeface="+mn-ea"/>
              <a:sym typeface="+mn-ea"/>
            </a:endParaRPr>
          </a:p>
        </p:txBody>
      </p:sp>
      <p:sp>
        <p:nvSpPr>
          <p:cNvPr id="23" name="左大括号 22"/>
          <p:cNvSpPr/>
          <p:nvPr/>
        </p:nvSpPr>
        <p:spPr>
          <a:xfrm rot="10800000">
            <a:off x="7834630" y="878205"/>
            <a:ext cx="317500" cy="3171190"/>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24" name="矩形 23"/>
          <p:cNvSpPr/>
          <p:nvPr/>
        </p:nvSpPr>
        <p:spPr>
          <a:xfrm>
            <a:off x="8359140" y="1260475"/>
            <a:ext cx="133604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latin typeface="+mn-ea"/>
                <a:cs typeface="+mn-ea"/>
                <a:sym typeface="+mn-ea"/>
              </a:rPr>
              <a:t>反射相关的类</a:t>
            </a:r>
            <a:endParaRPr lang="zh-CN" sz="1200">
              <a:solidFill>
                <a:schemeClr val="bg1"/>
              </a:solidFill>
              <a:latin typeface="+mn-ea"/>
              <a:cs typeface="+mn-ea"/>
              <a:sym typeface="+mn-ea"/>
            </a:endParaRPr>
          </a:p>
        </p:txBody>
      </p:sp>
      <p:sp>
        <p:nvSpPr>
          <p:cNvPr id="25" name="文本框 24"/>
          <p:cNvSpPr txBox="1"/>
          <p:nvPr/>
        </p:nvSpPr>
        <p:spPr>
          <a:xfrm>
            <a:off x="238125" y="4495800"/>
            <a:ext cx="11703050" cy="13220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反射机制是在运行状态中，对于任意一个类，都能够知道这个类的所有属性和方法；对于任意一个对象，都能够调用它的任意一个方法和属性；这种动态获取的信息以及动态调用对象的方法的功能称为java语言的反射机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要想解剖一个类,必须先要获取到该类的字节码文件对象。而解剖使用的就是Class类中的方法.所以先要获取到每一个字节码文件对应的Class类型的对象.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26" name="矩形 25"/>
          <p:cNvSpPr/>
          <p:nvPr/>
        </p:nvSpPr>
        <p:spPr>
          <a:xfrm>
            <a:off x="238125" y="1260475"/>
            <a:ext cx="301180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sz="1200">
                <a:latin typeface="+mn-ea"/>
                <a:cs typeface="+mn-ea"/>
                <a:sym typeface="+mn-ea"/>
              </a:rPr>
              <a:t>1.为我们提供了全面的分析类信息的能力</a:t>
            </a:r>
            <a:endParaRPr sz="1200">
              <a:latin typeface="+mn-ea"/>
              <a:cs typeface="+mn-ea"/>
              <a:sym typeface="+mn-ea"/>
            </a:endParaRPr>
          </a:p>
          <a:p>
            <a:pPr algn="l"/>
            <a:r>
              <a:rPr sz="1200">
                <a:latin typeface="+mn-ea"/>
                <a:cs typeface="+mn-ea"/>
                <a:sym typeface="+mn-ea"/>
              </a:rPr>
              <a:t>2.动态加载类</a:t>
            </a:r>
            <a:endParaRPr sz="1200">
              <a:latin typeface="+mn-ea"/>
              <a:cs typeface="+mn-ea"/>
              <a:sym typeface="+mn-ea"/>
            </a:endParaRPr>
          </a:p>
        </p:txBody>
      </p:sp>
      <p:sp>
        <p:nvSpPr>
          <p:cNvPr id="27" name="流程图: 卡片 26"/>
          <p:cNvSpPr/>
          <p:nvPr/>
        </p:nvSpPr>
        <p:spPr>
          <a:xfrm>
            <a:off x="8368030" y="3548380"/>
            <a:ext cx="2795270" cy="482600"/>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反射机制相当于一面镜子</a:t>
            </a:r>
            <a:endParaRPr lang="zh-CN" altLang="en-US"/>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5" name="文本框 24"/>
          <p:cNvSpPr txBox="1"/>
          <p:nvPr/>
        </p:nvSpPr>
        <p:spPr>
          <a:xfrm>
            <a:off x="244475" y="862330"/>
            <a:ext cx="11703050" cy="8299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反射机制就像是一面镜子，而类就像是一个在照着镜子的人。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镜子（反射机制）照出（反射）了人的全貌（类的全方位的信息，例如方法，成员变量和构造器等的相关信息）</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为什么要照镜子？ 因为不照镜子看不清楚自己的全貌，“镜子”就是为了解决这个问题出现的（为我们提供全面分析类的能力）</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stretch>
            <a:fillRect/>
          </a:stretch>
        </p:blipFill>
        <p:spPr>
          <a:xfrm>
            <a:off x="244475" y="1865630"/>
            <a:ext cx="3266440" cy="4815205"/>
          </a:xfrm>
          <a:prstGeom prst="rect">
            <a:avLst/>
          </a:prstGeom>
        </p:spPr>
      </p:pic>
      <p:pic>
        <p:nvPicPr>
          <p:cNvPr id="5" name="图片 4"/>
          <p:cNvPicPr>
            <a:picLocks noChangeAspect="1"/>
          </p:cNvPicPr>
          <p:nvPr/>
        </p:nvPicPr>
        <p:blipFill>
          <a:blip r:embed="rId3"/>
          <a:stretch>
            <a:fillRect/>
          </a:stretch>
        </p:blipFill>
        <p:spPr>
          <a:xfrm>
            <a:off x="4065905" y="2185035"/>
            <a:ext cx="2575560" cy="182880"/>
          </a:xfrm>
          <a:prstGeom prst="rect">
            <a:avLst/>
          </a:prstGeom>
        </p:spPr>
      </p:pic>
      <p:sp>
        <p:nvSpPr>
          <p:cNvPr id="6" name="矩形 5"/>
          <p:cNvSpPr/>
          <p:nvPr/>
        </p:nvSpPr>
        <p:spPr>
          <a:xfrm>
            <a:off x="7196455" y="2185035"/>
            <a:ext cx="4342130" cy="3733800"/>
          </a:xfrm>
          <a:prstGeom prst="rect">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流程图: 多文档 7"/>
          <p:cNvSpPr/>
          <p:nvPr/>
        </p:nvSpPr>
        <p:spPr>
          <a:xfrm>
            <a:off x="4132580" y="3477895"/>
            <a:ext cx="1793240" cy="720090"/>
          </a:xfrm>
          <a:prstGeom prst="flowChartMultidocumen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latin typeface="+mn-ea"/>
                <a:cs typeface="+mn-ea"/>
              </a:rPr>
              <a:t>Student.class </a:t>
            </a:r>
            <a:r>
              <a:rPr lang="zh-CN" altLang="en-US" sz="1200">
                <a:solidFill>
                  <a:schemeClr val="tx1"/>
                </a:solidFill>
                <a:latin typeface="+mn-ea"/>
                <a:cs typeface="+mn-ea"/>
              </a:rPr>
              <a:t>文件</a:t>
            </a:r>
            <a:endParaRPr lang="zh-CN" altLang="en-US" sz="1200">
              <a:solidFill>
                <a:schemeClr val="tx1"/>
              </a:solidFill>
              <a:latin typeface="+mn-ea"/>
              <a:cs typeface="+mn-ea"/>
            </a:endParaRPr>
          </a:p>
        </p:txBody>
      </p:sp>
      <p:sp>
        <p:nvSpPr>
          <p:cNvPr id="9" name="矩形 8"/>
          <p:cNvSpPr/>
          <p:nvPr/>
        </p:nvSpPr>
        <p:spPr>
          <a:xfrm>
            <a:off x="7473315" y="4572000"/>
            <a:ext cx="3788410" cy="1110615"/>
          </a:xfrm>
          <a:prstGeom prst="rect">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7569200" y="4698365"/>
            <a:ext cx="2134870" cy="36639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bg1"/>
                </a:solidFill>
                <a:latin typeface="+mn-ea"/>
                <a:cs typeface="宋体" panose="02010600030101010101" pitchFamily="2" charset="-122"/>
                <a:sym typeface="+mn-ea"/>
              </a:rPr>
              <a:t>Class&lt;Student&gt;  clazz</a:t>
            </a:r>
            <a:endParaRPr lang="zh-CN" altLang="en-US" sz="1200">
              <a:solidFill>
                <a:schemeClr val="bg1"/>
              </a:solidFill>
              <a:latin typeface="+mn-ea"/>
              <a:cs typeface="宋体" panose="02010600030101010101" pitchFamily="2" charset="-122"/>
              <a:sym typeface="+mn-ea"/>
            </a:endParaRPr>
          </a:p>
        </p:txBody>
      </p:sp>
      <p:sp>
        <p:nvSpPr>
          <p:cNvPr id="10" name="流程图: 多文档 9"/>
          <p:cNvSpPr/>
          <p:nvPr/>
        </p:nvSpPr>
        <p:spPr>
          <a:xfrm>
            <a:off x="4132580" y="4344670"/>
            <a:ext cx="1793240" cy="720090"/>
          </a:xfrm>
          <a:prstGeom prst="flowChartMultidocumen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latin typeface="+mn-ea"/>
                <a:cs typeface="+mn-ea"/>
              </a:rPr>
              <a:t>Person.class </a:t>
            </a:r>
            <a:r>
              <a:rPr lang="zh-CN" altLang="en-US" sz="1200">
                <a:solidFill>
                  <a:schemeClr val="tx1"/>
                </a:solidFill>
                <a:latin typeface="+mn-ea"/>
                <a:cs typeface="+mn-ea"/>
              </a:rPr>
              <a:t>文件</a:t>
            </a:r>
            <a:endParaRPr lang="zh-CN" altLang="en-US" sz="1200">
              <a:solidFill>
                <a:schemeClr val="tx1"/>
              </a:solidFill>
              <a:latin typeface="+mn-ea"/>
              <a:cs typeface="+mn-ea"/>
            </a:endParaRPr>
          </a:p>
        </p:txBody>
      </p:sp>
      <p:sp>
        <p:nvSpPr>
          <p:cNvPr id="11" name="矩形 10"/>
          <p:cNvSpPr/>
          <p:nvPr/>
        </p:nvSpPr>
        <p:spPr>
          <a:xfrm>
            <a:off x="7569200" y="5181600"/>
            <a:ext cx="2134870" cy="36639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bg1"/>
                </a:solidFill>
                <a:latin typeface="+mn-ea"/>
                <a:cs typeface="宋体" panose="02010600030101010101" pitchFamily="2" charset="-122"/>
                <a:sym typeface="+mn-ea"/>
              </a:rPr>
              <a:t>Class&lt;Person&gt;  clazz</a:t>
            </a:r>
            <a:endParaRPr lang="zh-CN" altLang="en-US" sz="1200">
              <a:solidFill>
                <a:schemeClr val="bg1"/>
              </a:solidFill>
              <a:latin typeface="+mn-ea"/>
              <a:cs typeface="宋体" panose="02010600030101010101" pitchFamily="2" charset="-122"/>
              <a:sym typeface="+mn-ea"/>
            </a:endParaRPr>
          </a:p>
        </p:txBody>
      </p:sp>
      <p:cxnSp>
        <p:nvCxnSpPr>
          <p:cNvPr id="13" name="直接箭头连接符 12"/>
          <p:cNvCxnSpPr>
            <a:stCxn id="8" idx="3"/>
            <a:endCxn id="12" idx="1"/>
          </p:cNvCxnSpPr>
          <p:nvPr/>
        </p:nvCxnSpPr>
        <p:spPr>
          <a:xfrm>
            <a:off x="5925820" y="3837940"/>
            <a:ext cx="1643380" cy="10439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0" idx="3"/>
            <a:endCxn id="11" idx="1"/>
          </p:cNvCxnSpPr>
          <p:nvPr/>
        </p:nvCxnSpPr>
        <p:spPr>
          <a:xfrm>
            <a:off x="5925820" y="4704715"/>
            <a:ext cx="1643380" cy="660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785485" y="5087620"/>
            <a:ext cx="1283970" cy="460375"/>
          </a:xfrm>
          <a:prstGeom prst="rect">
            <a:avLst/>
          </a:prstGeom>
          <a:noFill/>
        </p:spPr>
        <p:txBody>
          <a:bodyPr wrap="square" rtlCol="0">
            <a:spAutoFit/>
          </a:bodyPr>
          <a:p>
            <a:pPr algn="ctr"/>
            <a:r>
              <a:rPr lang="en-US" altLang="zh-CN" sz="1200">
                <a:latin typeface="+mn-ea"/>
              </a:rPr>
              <a:t>ClassLoader </a:t>
            </a:r>
            <a:endParaRPr lang="en-US" altLang="zh-CN" sz="1200">
              <a:latin typeface="+mn-ea"/>
            </a:endParaRPr>
          </a:p>
          <a:p>
            <a:pPr algn="ctr"/>
            <a:r>
              <a:rPr lang="zh-CN" altLang="en-US" sz="1200">
                <a:latin typeface="+mn-ea"/>
              </a:rPr>
              <a:t>加载进内存</a:t>
            </a:r>
            <a:endParaRPr lang="zh-CN" altLang="en-US" sz="1200">
              <a:latin typeface="+mn-ea"/>
            </a:endParaRPr>
          </a:p>
        </p:txBody>
      </p:sp>
      <p:sp>
        <p:nvSpPr>
          <p:cNvPr id="16" name="矩形 15"/>
          <p:cNvSpPr/>
          <p:nvPr/>
        </p:nvSpPr>
        <p:spPr>
          <a:xfrm>
            <a:off x="7473315" y="2517775"/>
            <a:ext cx="1092835" cy="1743075"/>
          </a:xfrm>
          <a:prstGeom prst="rect">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8921115" y="2517775"/>
            <a:ext cx="2341245" cy="1743075"/>
          </a:xfrm>
          <a:prstGeom prst="rect">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8" name="图片 17"/>
          <p:cNvPicPr>
            <a:picLocks noChangeAspect="1"/>
          </p:cNvPicPr>
          <p:nvPr/>
        </p:nvPicPr>
        <p:blipFill>
          <a:blip r:embed="rId4"/>
          <a:stretch>
            <a:fillRect/>
          </a:stretch>
        </p:blipFill>
        <p:spPr>
          <a:xfrm>
            <a:off x="7520305" y="2618105"/>
            <a:ext cx="998220" cy="236220"/>
          </a:xfrm>
          <a:prstGeom prst="rect">
            <a:avLst/>
          </a:prstGeom>
        </p:spPr>
      </p:pic>
      <p:pic>
        <p:nvPicPr>
          <p:cNvPr id="19" name="图片 18"/>
          <p:cNvPicPr>
            <a:picLocks noChangeAspect="1"/>
          </p:cNvPicPr>
          <p:nvPr/>
        </p:nvPicPr>
        <p:blipFill>
          <a:blip r:embed="rId5"/>
          <a:stretch>
            <a:fillRect/>
          </a:stretch>
        </p:blipFill>
        <p:spPr>
          <a:xfrm>
            <a:off x="9053195" y="2618105"/>
            <a:ext cx="952500" cy="220980"/>
          </a:xfrm>
          <a:prstGeom prst="rect">
            <a:avLst/>
          </a:prstGeom>
        </p:spPr>
      </p:pic>
      <p:cxnSp>
        <p:nvCxnSpPr>
          <p:cNvPr id="20" name="直接箭头连接符 19"/>
          <p:cNvCxnSpPr>
            <a:stCxn id="18" idx="3"/>
            <a:endCxn id="19" idx="1"/>
          </p:cNvCxnSpPr>
          <p:nvPr/>
        </p:nvCxnSpPr>
        <p:spPr>
          <a:xfrm flipV="1">
            <a:off x="8518525" y="2728595"/>
            <a:ext cx="534670" cy="76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9" idx="2"/>
          </p:cNvCxnSpPr>
          <p:nvPr/>
        </p:nvCxnSpPr>
        <p:spPr>
          <a:xfrm flipV="1">
            <a:off x="9053195" y="2839085"/>
            <a:ext cx="476250" cy="1873250"/>
          </a:xfrm>
          <a:prstGeom prst="straightConnector1">
            <a:avLst/>
          </a:prstGeom>
          <a:ln w="28575">
            <a:solidFill>
              <a:srgbClr val="F9680D"/>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9303385" y="3365500"/>
            <a:ext cx="901700" cy="275590"/>
          </a:xfrm>
          <a:prstGeom prst="rect">
            <a:avLst/>
          </a:prstGeom>
          <a:noFill/>
        </p:spPr>
        <p:txBody>
          <a:bodyPr wrap="square" rtlCol="0">
            <a:spAutoFit/>
          </a:bodyPr>
          <a:p>
            <a:pPr algn="ctr"/>
            <a:r>
              <a:rPr lang="zh-CN" altLang="en-US" sz="1200">
                <a:latin typeface="+mn-ea"/>
              </a:rPr>
              <a:t>类实例化</a:t>
            </a:r>
            <a:endParaRPr lang="zh-CN" altLang="en-US" sz="1200">
              <a:latin typeface="+mn-ea"/>
            </a:endParaRPr>
          </a:p>
        </p:txBody>
      </p:sp>
      <p:sp>
        <p:nvSpPr>
          <p:cNvPr id="27" name="矩形 26"/>
          <p:cNvSpPr/>
          <p:nvPr/>
        </p:nvSpPr>
        <p:spPr>
          <a:xfrm>
            <a:off x="7369810" y="2289175"/>
            <a:ext cx="519430" cy="32893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400" b="1" dirty="0" smtClean="0">
                <a:ea typeface="宋体" panose="02010600030101010101" pitchFamily="2" charset="-122"/>
                <a:sym typeface="+mn-ea"/>
              </a:rPr>
              <a:t>堆</a:t>
            </a:r>
            <a:endParaRPr lang="zh-CN" sz="1400">
              <a:solidFill>
                <a:schemeClr val="bg1"/>
              </a:solidFill>
              <a:latin typeface="+mn-ea"/>
              <a:cs typeface="+mn-ea"/>
              <a:sym typeface="+mn-ea"/>
            </a:endParaRPr>
          </a:p>
        </p:txBody>
      </p:sp>
      <p:sp>
        <p:nvSpPr>
          <p:cNvPr id="28" name="矩形 27"/>
          <p:cNvSpPr/>
          <p:nvPr/>
        </p:nvSpPr>
        <p:spPr>
          <a:xfrm>
            <a:off x="8636000" y="2289175"/>
            <a:ext cx="519430" cy="32893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400" b="1" dirty="0" smtClean="0">
                <a:ea typeface="宋体" panose="02010600030101010101" pitchFamily="2" charset="-122"/>
                <a:sym typeface="+mn-ea"/>
              </a:rPr>
              <a:t>栈</a:t>
            </a:r>
            <a:endParaRPr lang="zh-CN" sz="1400">
              <a:solidFill>
                <a:schemeClr val="bg1"/>
              </a:solidFill>
              <a:latin typeface="+mn-ea"/>
              <a:cs typeface="+mn-ea"/>
              <a:sym typeface="+mn-ea"/>
            </a:endParaRPr>
          </a:p>
        </p:txBody>
      </p:sp>
      <p:sp>
        <p:nvSpPr>
          <p:cNvPr id="29" name="矩形 28"/>
          <p:cNvSpPr/>
          <p:nvPr/>
        </p:nvSpPr>
        <p:spPr>
          <a:xfrm>
            <a:off x="10387330" y="4369435"/>
            <a:ext cx="772160" cy="32893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400" b="1" dirty="0" smtClean="0">
                <a:ea typeface="宋体" panose="02010600030101010101" pitchFamily="2" charset="-122"/>
                <a:sym typeface="+mn-ea"/>
              </a:rPr>
              <a:t>方法区</a:t>
            </a:r>
            <a:endParaRPr lang="zh-CN" sz="1400">
              <a:solidFill>
                <a:schemeClr val="bg1"/>
              </a:solidFill>
              <a:latin typeface="+mn-ea"/>
              <a:cs typeface="+mn-ea"/>
              <a:sym typeface="+mn-ea"/>
            </a:endParaRPr>
          </a:p>
        </p:txBody>
      </p:sp>
      <p:sp>
        <p:nvSpPr>
          <p:cNvPr id="30" name="圆角矩形 29"/>
          <p:cNvSpPr/>
          <p:nvPr/>
        </p:nvSpPr>
        <p:spPr>
          <a:xfrm>
            <a:off x="7322185" y="4479290"/>
            <a:ext cx="2566035" cy="1137920"/>
          </a:xfrm>
          <a:prstGeom prst="roundRect">
            <a:avLst/>
          </a:prstGeom>
          <a:noFill/>
          <a:ln w="28575">
            <a:solidFill>
              <a:schemeClr val="accent6"/>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矩形 30"/>
          <p:cNvSpPr/>
          <p:nvPr/>
        </p:nvSpPr>
        <p:spPr>
          <a:xfrm>
            <a:off x="7196455" y="6097270"/>
            <a:ext cx="2541270" cy="366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宋体" panose="02010600030101010101" pitchFamily="2" charset="-122"/>
                <a:sym typeface="+mn-ea"/>
              </a:rPr>
              <a:t>操作 </a:t>
            </a:r>
            <a:r>
              <a:rPr lang="en-US" altLang="zh-CN" sz="1200">
                <a:solidFill>
                  <a:schemeClr val="bg1"/>
                </a:solidFill>
                <a:latin typeface="+mn-ea"/>
                <a:cs typeface="宋体" panose="02010600030101010101" pitchFamily="2" charset="-122"/>
                <a:sym typeface="+mn-ea"/>
              </a:rPr>
              <a:t>Class </a:t>
            </a:r>
            <a:r>
              <a:rPr lang="zh-CN" altLang="en-US" sz="1200">
                <a:solidFill>
                  <a:schemeClr val="bg1"/>
                </a:solidFill>
                <a:latin typeface="+mn-ea"/>
                <a:cs typeface="宋体" panose="02010600030101010101" pitchFamily="2" charset="-122"/>
                <a:sym typeface="+mn-ea"/>
              </a:rPr>
              <a:t>对象的过程就是反射</a:t>
            </a:r>
            <a:endParaRPr lang="zh-CN" altLang="en-US" sz="1200">
              <a:solidFill>
                <a:schemeClr val="bg1"/>
              </a:solidFill>
              <a:latin typeface="+mn-ea"/>
              <a:cs typeface="宋体" panose="02010600030101010101" pitchFamily="2" charset="-122"/>
              <a:sym typeface="+mn-ea"/>
            </a:endParaRPr>
          </a:p>
        </p:txBody>
      </p:sp>
    </p:spTree>
    <p:custDataLst>
      <p:tags r:id="rId6"/>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9" name="矩形 18"/>
          <p:cNvSpPr/>
          <p:nvPr/>
        </p:nvSpPr>
        <p:spPr>
          <a:xfrm>
            <a:off x="2574290" y="871220"/>
            <a:ext cx="8482965" cy="239014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dirty="0" smtClean="0">
                <a:solidFill>
                  <a:schemeClr val="tx1"/>
                </a:solidFill>
                <a:latin typeface="+mn-ea"/>
                <a:cs typeface="Times New Roman" panose="02020603050405020304" pitchFamily="18" charset="0"/>
                <a:sym typeface="+mn-ea"/>
              </a:rPr>
              <a:t>static Class  forName(String name) 	返回指定类名 name 的 Class 对象</a:t>
            </a:r>
            <a:endParaRPr lang="zh-CN" altLang="en-US" sz="1200" dirty="0" smtClean="0">
              <a:solidFill>
                <a:schemeClr val="tx1"/>
              </a:solidFill>
              <a:latin typeface="+mn-ea"/>
              <a:cs typeface="Times New Roman" panose="02020603050405020304" pitchFamily="18" charset="0"/>
              <a:sym typeface="+mn-ea"/>
            </a:endParaRPr>
          </a:p>
          <a:p>
            <a:pPr algn="l"/>
            <a:r>
              <a:rPr lang="zh-CN" altLang="en-US" sz="1200" dirty="0" smtClean="0">
                <a:solidFill>
                  <a:schemeClr val="tx1"/>
                </a:solidFill>
                <a:latin typeface="+mn-ea"/>
                <a:cs typeface="Times New Roman" panose="02020603050405020304" pitchFamily="18" charset="0"/>
                <a:sym typeface="+mn-ea"/>
              </a:rPr>
              <a:t>Object newInstance() 	</a:t>
            </a:r>
            <a:r>
              <a:rPr lang="en-US" altLang="zh-CN" sz="1200" dirty="0" smtClean="0">
                <a:solidFill>
                  <a:schemeClr val="tx1"/>
                </a:solidFill>
                <a:latin typeface="+mn-ea"/>
                <a:cs typeface="Times New Roman" panose="02020603050405020304" pitchFamily="18" charset="0"/>
                <a:sym typeface="+mn-ea"/>
              </a:rPr>
              <a:t>	</a:t>
            </a:r>
            <a:r>
              <a:rPr lang="zh-CN" altLang="en-US" sz="1200" dirty="0" smtClean="0">
                <a:solidFill>
                  <a:schemeClr val="tx1"/>
                </a:solidFill>
                <a:latin typeface="+mn-ea"/>
                <a:cs typeface="Times New Roman" panose="02020603050405020304" pitchFamily="18" charset="0"/>
                <a:sym typeface="+mn-ea"/>
              </a:rPr>
              <a:t>调用缺省构造函数，返回该Class对象的一个实例</a:t>
            </a:r>
            <a:endParaRPr lang="zh-CN" altLang="en-US" sz="1200" dirty="0" smtClean="0">
              <a:solidFill>
                <a:schemeClr val="tx1"/>
              </a:solidFill>
              <a:latin typeface="+mn-ea"/>
              <a:cs typeface="Times New Roman" panose="02020603050405020304" pitchFamily="18" charset="0"/>
              <a:sym typeface="+mn-ea"/>
            </a:endParaRPr>
          </a:p>
          <a:p>
            <a:pPr algn="l"/>
            <a:r>
              <a:rPr lang="zh-CN" altLang="en-US" sz="1200" dirty="0" smtClean="0">
                <a:solidFill>
                  <a:schemeClr val="tx1"/>
                </a:solidFill>
                <a:latin typeface="+mn-ea"/>
                <a:cs typeface="Times New Roman" panose="02020603050405020304" pitchFamily="18" charset="0"/>
                <a:sym typeface="+mn-ea"/>
              </a:rPr>
              <a:t>getName() 	</a:t>
            </a:r>
            <a:r>
              <a:rPr lang="en-US" altLang="zh-CN" sz="1200" dirty="0" smtClean="0">
                <a:solidFill>
                  <a:schemeClr val="tx1"/>
                </a:solidFill>
                <a:latin typeface="+mn-ea"/>
                <a:cs typeface="Times New Roman" panose="02020603050405020304" pitchFamily="18" charset="0"/>
                <a:sym typeface="+mn-ea"/>
              </a:rPr>
              <a:t>		</a:t>
            </a:r>
            <a:r>
              <a:rPr lang="zh-CN" altLang="en-US" sz="1200" dirty="0" smtClean="0">
                <a:solidFill>
                  <a:schemeClr val="tx1"/>
                </a:solidFill>
                <a:latin typeface="+mn-ea"/>
                <a:cs typeface="Times New Roman" panose="02020603050405020304" pitchFamily="18" charset="0"/>
                <a:sym typeface="+mn-ea"/>
              </a:rPr>
              <a:t>返回此Class对象所表示的实体（类、接口、数组类、基本类型或void）名称</a:t>
            </a:r>
            <a:endParaRPr lang="zh-CN" altLang="en-US" sz="1200" dirty="0" smtClean="0">
              <a:solidFill>
                <a:schemeClr val="tx1"/>
              </a:solidFill>
              <a:latin typeface="+mn-ea"/>
              <a:cs typeface="Times New Roman" panose="02020603050405020304" pitchFamily="18" charset="0"/>
              <a:sym typeface="+mn-ea"/>
            </a:endParaRPr>
          </a:p>
          <a:p>
            <a:pPr algn="l"/>
            <a:r>
              <a:rPr lang="zh-CN" altLang="en-US" sz="1200" dirty="0" smtClean="0">
                <a:solidFill>
                  <a:schemeClr val="tx1"/>
                </a:solidFill>
                <a:latin typeface="+mn-ea"/>
                <a:cs typeface="Times New Roman" panose="02020603050405020304" pitchFamily="18" charset="0"/>
                <a:sym typeface="+mn-ea"/>
              </a:rPr>
              <a:t>Class getSuperClass()	</a:t>
            </a:r>
            <a:r>
              <a:rPr lang="en-US" altLang="zh-CN" sz="1200" dirty="0" smtClean="0">
                <a:solidFill>
                  <a:schemeClr val="tx1"/>
                </a:solidFill>
                <a:latin typeface="+mn-ea"/>
                <a:cs typeface="Times New Roman" panose="02020603050405020304" pitchFamily="18" charset="0"/>
                <a:sym typeface="+mn-ea"/>
              </a:rPr>
              <a:t>	</a:t>
            </a:r>
            <a:r>
              <a:rPr lang="zh-CN" altLang="en-US" sz="1200" dirty="0" smtClean="0">
                <a:solidFill>
                  <a:schemeClr val="tx1"/>
                </a:solidFill>
                <a:latin typeface="+mn-ea"/>
                <a:cs typeface="Times New Roman" panose="02020603050405020304" pitchFamily="18" charset="0"/>
                <a:sym typeface="+mn-ea"/>
              </a:rPr>
              <a:t>返回当前Class对象的父类的Class对象</a:t>
            </a:r>
            <a:endParaRPr lang="zh-CN" altLang="en-US" sz="1200" dirty="0" smtClean="0">
              <a:solidFill>
                <a:schemeClr val="tx1"/>
              </a:solidFill>
              <a:latin typeface="+mn-ea"/>
              <a:cs typeface="Times New Roman" panose="02020603050405020304" pitchFamily="18" charset="0"/>
              <a:sym typeface="+mn-ea"/>
            </a:endParaRPr>
          </a:p>
          <a:p>
            <a:pPr algn="l"/>
            <a:r>
              <a:rPr lang="zh-CN" altLang="en-US" sz="1200" dirty="0" smtClean="0">
                <a:solidFill>
                  <a:schemeClr val="tx1"/>
                </a:solidFill>
                <a:latin typeface="+mn-ea"/>
                <a:cs typeface="Times New Roman" panose="02020603050405020304" pitchFamily="18" charset="0"/>
                <a:sym typeface="+mn-ea"/>
              </a:rPr>
              <a:t>Class [] getInterfaces() 	</a:t>
            </a:r>
            <a:r>
              <a:rPr lang="en-US" altLang="zh-CN" sz="1200" dirty="0" smtClean="0">
                <a:solidFill>
                  <a:schemeClr val="tx1"/>
                </a:solidFill>
                <a:latin typeface="+mn-ea"/>
                <a:cs typeface="Times New Roman" panose="02020603050405020304" pitchFamily="18" charset="0"/>
                <a:sym typeface="+mn-ea"/>
              </a:rPr>
              <a:t>	</a:t>
            </a:r>
            <a:r>
              <a:rPr lang="zh-CN" altLang="en-US" sz="1200" dirty="0" smtClean="0">
                <a:solidFill>
                  <a:schemeClr val="tx1"/>
                </a:solidFill>
                <a:latin typeface="+mn-ea"/>
                <a:cs typeface="Times New Roman" panose="02020603050405020304" pitchFamily="18" charset="0"/>
                <a:sym typeface="+mn-ea"/>
              </a:rPr>
              <a:t>获取当前Class对象的接口</a:t>
            </a:r>
            <a:endParaRPr lang="zh-CN" altLang="en-US" sz="1200" dirty="0" smtClean="0">
              <a:solidFill>
                <a:schemeClr val="tx1"/>
              </a:solidFill>
              <a:latin typeface="+mn-ea"/>
              <a:cs typeface="Times New Roman" panose="02020603050405020304" pitchFamily="18" charset="0"/>
              <a:sym typeface="+mn-ea"/>
            </a:endParaRPr>
          </a:p>
          <a:p>
            <a:pPr algn="l"/>
            <a:r>
              <a:rPr lang="zh-CN" altLang="en-US" sz="1200" dirty="0" smtClean="0">
                <a:solidFill>
                  <a:schemeClr val="tx1"/>
                </a:solidFill>
                <a:latin typeface="+mn-ea"/>
                <a:cs typeface="Times New Roman" panose="02020603050405020304" pitchFamily="18" charset="0"/>
                <a:sym typeface="+mn-ea"/>
              </a:rPr>
              <a:t>ClassLoader getClassLoader() 	返回该类的类加载器</a:t>
            </a:r>
            <a:endParaRPr lang="zh-CN" altLang="en-US" sz="1200" dirty="0" smtClean="0">
              <a:solidFill>
                <a:schemeClr val="tx1"/>
              </a:solidFill>
              <a:latin typeface="+mn-ea"/>
              <a:cs typeface="Times New Roman" panose="02020603050405020304" pitchFamily="18" charset="0"/>
              <a:sym typeface="+mn-ea"/>
            </a:endParaRPr>
          </a:p>
          <a:p>
            <a:pPr algn="l"/>
            <a:r>
              <a:rPr lang="zh-CN" altLang="en-US" sz="1200" dirty="0" smtClean="0">
                <a:solidFill>
                  <a:schemeClr val="tx1"/>
                </a:solidFill>
                <a:latin typeface="+mn-ea"/>
                <a:cs typeface="Times New Roman" panose="02020603050405020304" pitchFamily="18" charset="0"/>
                <a:sym typeface="+mn-ea"/>
              </a:rPr>
              <a:t>Class getSuperclass() 	</a:t>
            </a:r>
            <a:r>
              <a:rPr lang="en-US" altLang="zh-CN" sz="1200" dirty="0" smtClean="0">
                <a:solidFill>
                  <a:schemeClr val="tx1"/>
                </a:solidFill>
                <a:latin typeface="+mn-ea"/>
                <a:cs typeface="Times New Roman" panose="02020603050405020304" pitchFamily="18" charset="0"/>
                <a:sym typeface="+mn-ea"/>
              </a:rPr>
              <a:t>	</a:t>
            </a:r>
            <a:r>
              <a:rPr lang="zh-CN" altLang="en-US" sz="1200" dirty="0" smtClean="0">
                <a:solidFill>
                  <a:schemeClr val="tx1"/>
                </a:solidFill>
                <a:latin typeface="+mn-ea"/>
                <a:cs typeface="Times New Roman" panose="02020603050405020304" pitchFamily="18" charset="0"/>
                <a:sym typeface="+mn-ea"/>
              </a:rPr>
              <a:t>返回表示此Class所表示的实体的超类的Class</a:t>
            </a:r>
            <a:endParaRPr lang="zh-CN" altLang="en-US" sz="1200" dirty="0" smtClean="0">
              <a:solidFill>
                <a:schemeClr val="tx1"/>
              </a:solidFill>
              <a:latin typeface="+mn-ea"/>
              <a:cs typeface="Times New Roman" panose="02020603050405020304" pitchFamily="18" charset="0"/>
              <a:sym typeface="+mn-ea"/>
            </a:endParaRPr>
          </a:p>
          <a:p>
            <a:pPr algn="l"/>
            <a:r>
              <a:rPr lang="zh-CN" altLang="en-US" sz="1200" dirty="0" smtClean="0">
                <a:solidFill>
                  <a:schemeClr val="tx1"/>
                </a:solidFill>
                <a:latin typeface="+mn-ea"/>
                <a:cs typeface="Times New Roman" panose="02020603050405020304" pitchFamily="18" charset="0"/>
                <a:sym typeface="+mn-ea"/>
              </a:rPr>
              <a:t>Constructor[] getConstructors()	返回一个包含某些Constructor对象的数组</a:t>
            </a:r>
            <a:endParaRPr lang="zh-CN" altLang="en-US" sz="1200" dirty="0" smtClean="0">
              <a:solidFill>
                <a:schemeClr val="tx1"/>
              </a:solidFill>
              <a:latin typeface="+mn-ea"/>
              <a:cs typeface="Times New Roman" panose="02020603050405020304" pitchFamily="18" charset="0"/>
              <a:sym typeface="+mn-ea"/>
            </a:endParaRPr>
          </a:p>
          <a:p>
            <a:pPr algn="l"/>
            <a:r>
              <a:rPr lang="zh-CN" altLang="en-US" sz="1200" dirty="0" smtClean="0">
                <a:solidFill>
                  <a:schemeClr val="tx1"/>
                </a:solidFill>
                <a:latin typeface="+mn-ea"/>
                <a:cs typeface="Times New Roman" panose="02020603050405020304" pitchFamily="18" charset="0"/>
                <a:sym typeface="+mn-ea"/>
              </a:rPr>
              <a:t>Field[] getDeclaredFields()	返回Field对象的一个数组</a:t>
            </a:r>
            <a:endParaRPr lang="zh-CN" altLang="en-US" sz="1200" dirty="0" smtClean="0">
              <a:solidFill>
                <a:schemeClr val="tx1"/>
              </a:solidFill>
              <a:latin typeface="+mn-ea"/>
              <a:cs typeface="Times New Roman" panose="02020603050405020304" pitchFamily="18" charset="0"/>
              <a:sym typeface="+mn-ea"/>
            </a:endParaRPr>
          </a:p>
          <a:p>
            <a:pPr algn="l"/>
            <a:r>
              <a:rPr lang="zh-CN" altLang="en-US" sz="1200" dirty="0" smtClean="0">
                <a:solidFill>
                  <a:schemeClr val="tx1"/>
                </a:solidFill>
                <a:latin typeface="+mn-ea"/>
                <a:cs typeface="Times New Roman" panose="02020603050405020304" pitchFamily="18" charset="0"/>
                <a:sym typeface="+mn-ea"/>
              </a:rPr>
              <a:t>Method getMethod(String name,Class  …  paramTypes)	</a:t>
            </a:r>
            <a:endParaRPr lang="zh-CN" altLang="en-US" sz="1200" dirty="0" smtClean="0">
              <a:solidFill>
                <a:schemeClr val="tx1"/>
              </a:solidFill>
              <a:latin typeface="+mn-ea"/>
              <a:cs typeface="Times New Roman" panose="02020603050405020304" pitchFamily="18" charset="0"/>
              <a:sym typeface="+mn-ea"/>
            </a:endParaRPr>
          </a:p>
          <a:p>
            <a:pPr algn="l"/>
            <a:r>
              <a:rPr lang="en-US" altLang="zh-CN" sz="1200" dirty="0" smtClean="0">
                <a:solidFill>
                  <a:schemeClr val="tx1"/>
                </a:solidFill>
                <a:latin typeface="+mn-ea"/>
                <a:cs typeface="Times New Roman" panose="02020603050405020304" pitchFamily="18" charset="0"/>
                <a:sym typeface="+mn-ea"/>
              </a:rPr>
              <a:t>			</a:t>
            </a:r>
            <a:r>
              <a:rPr lang="zh-CN" altLang="en-US" sz="1200" dirty="0" smtClean="0">
                <a:solidFill>
                  <a:schemeClr val="tx1"/>
                </a:solidFill>
                <a:latin typeface="+mn-ea"/>
                <a:cs typeface="Times New Roman" panose="02020603050405020304" pitchFamily="18" charset="0"/>
                <a:sym typeface="+mn-ea"/>
              </a:rPr>
              <a:t>返回一个Method对象，此对象的形参类型为paramType</a:t>
            </a:r>
            <a:endParaRPr lang="zh-CN" altLang="en-US" sz="1200" dirty="0" smtClean="0">
              <a:solidFill>
                <a:schemeClr val="tx1"/>
              </a:solidFill>
              <a:latin typeface="+mn-ea"/>
              <a:cs typeface="Times New Roman" panose="02020603050405020304" pitchFamily="18" charset="0"/>
              <a:sym typeface="+mn-ea"/>
            </a:endParaRPr>
          </a:p>
        </p:txBody>
      </p:sp>
      <p:sp>
        <p:nvSpPr>
          <p:cNvPr id="5" name="矩形 4"/>
          <p:cNvSpPr/>
          <p:nvPr/>
        </p:nvSpPr>
        <p:spPr>
          <a:xfrm>
            <a:off x="621030" y="871220"/>
            <a:ext cx="184023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smtClean="0">
                <a:ea typeface="宋体" panose="02010600030101010101" pitchFamily="2" charset="-122"/>
                <a:sym typeface="+mn-ea"/>
              </a:rPr>
              <a:t>Class</a:t>
            </a:r>
            <a:r>
              <a:rPr lang="zh-CN" altLang="en-US" sz="1400" b="1" dirty="0" smtClean="0">
                <a:ea typeface="宋体" panose="02010600030101010101" pitchFamily="2" charset="-122"/>
                <a:sym typeface="+mn-ea"/>
              </a:rPr>
              <a:t>类的常用方法</a:t>
            </a:r>
            <a:endParaRPr lang="zh-CN" altLang="en-US" sz="1400">
              <a:solidFill>
                <a:schemeClr val="bg1"/>
              </a:solidFill>
              <a:latin typeface="+mn-ea"/>
              <a:cs typeface="+mn-ea"/>
              <a:sym typeface="+mn-ea"/>
            </a:endParaRPr>
          </a:p>
        </p:txBody>
      </p:sp>
      <p:sp>
        <p:nvSpPr>
          <p:cNvPr id="8" name="矩形 7"/>
          <p:cNvSpPr/>
          <p:nvPr/>
        </p:nvSpPr>
        <p:spPr>
          <a:xfrm>
            <a:off x="2574290" y="3594100"/>
            <a:ext cx="8482965" cy="147891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① Class.forName(“类的全限定名”)</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② 实例对象.getClass()</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③ 类名.class （类字面常量）</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在运行期间，一个类，只有一个Class对象产生。</a:t>
            </a:r>
            <a:endParaRPr lang="zh-CN" altLang="en-US" sz="1200" dirty="0" smtClean="0">
              <a:solidFill>
                <a:schemeClr val="tx1"/>
              </a:solidFill>
              <a:latin typeface="+mn-ea"/>
              <a:cs typeface="+mn-ea"/>
              <a:sym typeface="+mn-ea"/>
            </a:endParaRPr>
          </a:p>
        </p:txBody>
      </p:sp>
      <p:sp>
        <p:nvSpPr>
          <p:cNvPr id="9" name="矩形 8"/>
          <p:cNvSpPr/>
          <p:nvPr/>
        </p:nvSpPr>
        <p:spPr>
          <a:xfrm>
            <a:off x="202565" y="3594100"/>
            <a:ext cx="225933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bg1"/>
                </a:solidFill>
                <a:latin typeface="+mn-ea"/>
                <a:cs typeface="+mn-ea"/>
                <a:sym typeface="+mn-ea"/>
              </a:rPr>
              <a:t>获得Class对象的三种方式</a:t>
            </a:r>
            <a:endParaRPr lang="zh-CN" altLang="en-US" sz="1400">
              <a:solidFill>
                <a:schemeClr val="bg1"/>
              </a:solidFill>
              <a:latin typeface="+mn-ea"/>
              <a:cs typeface="+mn-ea"/>
              <a:sym typeface="+mn-ea"/>
            </a:endParaRPr>
          </a:p>
        </p:txBody>
      </p:sp>
    </p:spTree>
    <p:custDataLst>
      <p:tags r:id="rId2"/>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矩形 5"/>
          <p:cNvSpPr/>
          <p:nvPr/>
        </p:nvSpPr>
        <p:spPr>
          <a:xfrm>
            <a:off x="114300" y="818515"/>
            <a:ext cx="5104765" cy="422084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获取Class对象的三种方式</a:t>
            </a:r>
            <a:endParaRPr lang="zh-CN" altLang="en-US" sz="1200">
              <a:solidFill>
                <a:schemeClr val="tx1"/>
              </a:solidFill>
              <a:sym typeface="+mn-ea"/>
            </a:endParaRPr>
          </a:p>
          <a:p>
            <a:pPr algn="l"/>
            <a:r>
              <a:rPr lang="zh-CN" altLang="en-US" sz="1200">
                <a:solidFill>
                  <a:schemeClr val="tx1"/>
                </a:solidFill>
                <a:sym typeface="+mn-ea"/>
              </a:rPr>
              <a:t>     * 1 Object ——&gt; getClass();</a:t>
            </a:r>
            <a:endParaRPr lang="zh-CN" altLang="en-US" sz="1200">
              <a:solidFill>
                <a:schemeClr val="tx1"/>
              </a:solidFill>
              <a:sym typeface="+mn-ea"/>
            </a:endParaRPr>
          </a:p>
          <a:p>
            <a:pPr algn="l"/>
            <a:r>
              <a:rPr lang="zh-CN" altLang="en-US" sz="1200">
                <a:solidFill>
                  <a:schemeClr val="tx1"/>
                </a:solidFill>
                <a:sym typeface="+mn-ea"/>
              </a:rPr>
              <a:t>     * 2 任何数据类型（包括基本数据类型）都有一个“静态”的class属性</a:t>
            </a:r>
            <a:endParaRPr lang="zh-CN" altLang="en-US" sz="1200">
              <a:solidFill>
                <a:schemeClr val="tx1"/>
              </a:solidFill>
              <a:sym typeface="+mn-ea"/>
            </a:endParaRPr>
          </a:p>
          <a:p>
            <a:pPr algn="l"/>
            <a:r>
              <a:rPr lang="zh-CN" altLang="en-US" sz="1200">
                <a:solidFill>
                  <a:schemeClr val="tx1"/>
                </a:solidFill>
                <a:sym typeface="+mn-ea"/>
              </a:rPr>
              <a:t>     * 3 通过Class类的静态方法：forName（String  className）(常用)</a:t>
            </a:r>
            <a:endParaRPr lang="zh-CN" altLang="en-US" sz="1200">
              <a:solidFill>
                <a:schemeClr val="tx1"/>
              </a:solidFill>
              <a:sym typeface="+mn-ea"/>
            </a:endParaRPr>
          </a:p>
          <a:p>
            <a:pPr algn="l"/>
            <a:r>
              <a:rPr lang="zh-CN" altLang="en-US" sz="1200">
                <a:solidFill>
                  <a:schemeClr val="tx1"/>
                </a:solidFill>
                <a:sym typeface="+mn-ea"/>
              </a:rPr>
              <a:t>     * @throws ClassNotFoundException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testClass1 () throws ClassNotFoundException {</a:t>
            </a:r>
            <a:endParaRPr lang="zh-CN" altLang="en-US" sz="1200">
              <a:solidFill>
                <a:schemeClr val="tx1"/>
              </a:solidFill>
              <a:sym typeface="+mn-ea"/>
            </a:endParaRPr>
          </a:p>
          <a:p>
            <a:pPr algn="l"/>
            <a:r>
              <a:rPr lang="zh-CN" altLang="en-US" sz="1200">
                <a:solidFill>
                  <a:schemeClr val="tx1"/>
                </a:solidFill>
                <a:sym typeface="+mn-ea"/>
              </a:rPr>
              <a:t>        Student student = new Student();</a:t>
            </a:r>
            <a:endParaRPr lang="zh-CN" altLang="en-US" sz="1200">
              <a:solidFill>
                <a:schemeClr val="tx1"/>
              </a:solidFill>
              <a:sym typeface="+mn-ea"/>
            </a:endParaRPr>
          </a:p>
          <a:p>
            <a:pPr algn="l"/>
            <a:r>
              <a:rPr lang="zh-CN" altLang="en-US" sz="1200">
                <a:solidFill>
                  <a:schemeClr val="tx1"/>
                </a:solidFill>
                <a:sym typeface="+mn-ea"/>
              </a:rPr>
              <a:t>        Class stuClass1 = student.getClass();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Class stuClass2 = Student.class;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Class stuClass3 = Class.forName("com.linkknown.reflect.Student");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说明了内存中 Student 类对应的 Class 类只有一个实例</a:t>
            </a:r>
            <a:endParaRPr lang="zh-CN" altLang="en-US" sz="1200">
              <a:solidFill>
                <a:schemeClr val="tx1"/>
              </a:solidFill>
              <a:sym typeface="+mn-ea"/>
            </a:endParaRPr>
          </a:p>
          <a:p>
            <a:pPr algn="l"/>
            <a:r>
              <a:rPr lang="zh-CN" altLang="en-US" sz="1200">
                <a:solidFill>
                  <a:schemeClr val="tx1"/>
                </a:solidFill>
                <a:sym typeface="+mn-ea"/>
              </a:rPr>
              <a:t>        System.out.println(stuClass1 == stuClass2);</a:t>
            </a:r>
            <a:endParaRPr lang="zh-CN" altLang="en-US" sz="1200">
              <a:solidFill>
                <a:schemeClr val="tx1"/>
              </a:solidFill>
              <a:sym typeface="+mn-ea"/>
            </a:endParaRPr>
          </a:p>
          <a:p>
            <a:pPr algn="l"/>
            <a:r>
              <a:rPr lang="zh-CN" altLang="en-US" sz="1200">
                <a:solidFill>
                  <a:schemeClr val="tx1"/>
                </a:solidFill>
                <a:sym typeface="+mn-ea"/>
              </a:rPr>
              <a:t>        System.out.println(stuClass2 == stuClass3);</a:t>
            </a:r>
            <a:endParaRPr lang="zh-CN" altLang="en-US" sz="1200">
              <a:solidFill>
                <a:schemeClr val="tx1"/>
              </a:solidFill>
              <a:sym typeface="+mn-ea"/>
            </a:endParaRPr>
          </a:p>
          <a:p>
            <a:pPr algn="l"/>
            <a:r>
              <a:rPr lang="zh-CN" altLang="en-US" sz="1200">
                <a:solidFill>
                  <a:schemeClr val="tx1"/>
                </a:solidFill>
                <a:sym typeface="+mn-ea"/>
              </a:rPr>
              <a:t>        System.out.println(stuClass1 == stuClass3);</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3141980" y="511365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Class </a:t>
            </a:r>
            <a:r>
              <a:rPr lang="zh-CN" altLang="en-US"/>
              <a:t>对象获取</a:t>
            </a:r>
            <a:endParaRPr lang="zh-CN" altLang="en-US"/>
          </a:p>
        </p:txBody>
      </p:sp>
      <p:sp>
        <p:nvSpPr>
          <p:cNvPr id="4" name="矩形 3"/>
          <p:cNvSpPr/>
          <p:nvPr/>
        </p:nvSpPr>
        <p:spPr>
          <a:xfrm>
            <a:off x="5329555" y="240030"/>
            <a:ext cx="6743700" cy="64496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获取 String 类相关的元数据信息</a:t>
            </a:r>
            <a:endParaRPr lang="zh-CN" altLang="en-US" sz="1200">
              <a:solidFill>
                <a:schemeClr val="tx1"/>
              </a:solidFill>
              <a:sym typeface="+mn-ea"/>
            </a:endParaRPr>
          </a:p>
          <a:p>
            <a:pPr algn="l"/>
            <a:r>
              <a:rPr lang="zh-CN" altLang="en-US" sz="1200">
                <a:solidFill>
                  <a:schemeClr val="tx1"/>
                </a:solidFill>
                <a:sym typeface="+mn-ea"/>
              </a:rPr>
              <a:t>     * @throws SecurityException </a:t>
            </a:r>
            <a:endParaRPr lang="zh-CN" altLang="en-US" sz="1200">
              <a:solidFill>
                <a:schemeClr val="tx1"/>
              </a:solidFill>
              <a:sym typeface="+mn-ea"/>
            </a:endParaRPr>
          </a:p>
          <a:p>
            <a:pPr algn="l"/>
            <a:r>
              <a:rPr lang="zh-CN" altLang="en-US" sz="1200">
                <a:solidFill>
                  <a:schemeClr val="tx1"/>
                </a:solidFill>
                <a:sym typeface="+mn-ea"/>
              </a:rPr>
              <a:t>     * @throws NoSuchMethodException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testClassForString () throws NoSuchMethodException, SecurityException {</a:t>
            </a:r>
            <a:endParaRPr lang="zh-CN" altLang="en-US" sz="1200">
              <a:solidFill>
                <a:schemeClr val="tx1"/>
              </a:solidFill>
              <a:sym typeface="+mn-ea"/>
            </a:endParaRPr>
          </a:p>
          <a:p>
            <a:pPr algn="l"/>
            <a:r>
              <a:rPr lang="zh-CN" altLang="en-US" sz="1200">
                <a:solidFill>
                  <a:schemeClr val="tx1"/>
                </a:solidFill>
                <a:sym typeface="+mn-ea"/>
              </a:rPr>
              <a:t>        Class clazz = String.class;</a:t>
            </a:r>
            <a:endParaRPr lang="zh-CN" altLang="en-US" sz="1200">
              <a:solidFill>
                <a:schemeClr val="tx1"/>
              </a:solidFill>
              <a:sym typeface="+mn-ea"/>
            </a:endParaRPr>
          </a:p>
          <a:p>
            <a:pPr algn="l"/>
            <a:r>
              <a:rPr lang="zh-CN" altLang="en-US" sz="1200">
                <a:solidFill>
                  <a:schemeClr val="tx1"/>
                </a:solidFill>
                <a:sym typeface="+mn-ea"/>
              </a:rPr>
              <a:t>        // 构造器</a:t>
            </a:r>
            <a:endParaRPr lang="zh-CN" altLang="en-US" sz="1200">
              <a:solidFill>
                <a:schemeClr val="tx1"/>
              </a:solidFill>
              <a:sym typeface="+mn-ea"/>
            </a:endParaRPr>
          </a:p>
          <a:p>
            <a:pPr algn="l"/>
            <a:r>
              <a:rPr lang="zh-CN" altLang="en-US" sz="1200">
                <a:solidFill>
                  <a:schemeClr val="tx1"/>
                </a:solidFill>
                <a:sym typeface="+mn-ea"/>
              </a:rPr>
              <a:t>        Constructor[] constructors = clazz.getConstructors();</a:t>
            </a:r>
            <a:endParaRPr lang="zh-CN" altLang="en-US" sz="1200">
              <a:solidFill>
                <a:schemeClr val="tx1"/>
              </a:solidFill>
              <a:sym typeface="+mn-ea"/>
            </a:endParaRPr>
          </a:p>
          <a:p>
            <a:pPr algn="l"/>
            <a:r>
              <a:rPr lang="zh-CN" altLang="en-US" sz="1200">
                <a:solidFill>
                  <a:schemeClr val="tx1"/>
                </a:solidFill>
                <a:sym typeface="+mn-ea"/>
              </a:rPr>
              <a:t>        System.out.println("String 类有 " + constructors.length + " 个公有构造方法。");</a:t>
            </a:r>
            <a:endParaRPr lang="zh-CN" altLang="en-US" sz="1200">
              <a:solidFill>
                <a:schemeClr val="tx1"/>
              </a:solidFill>
              <a:sym typeface="+mn-ea"/>
            </a:endParaRPr>
          </a:p>
          <a:p>
            <a:pPr algn="l"/>
            <a:r>
              <a:rPr lang="zh-CN" altLang="en-US" sz="1200">
                <a:solidFill>
                  <a:schemeClr val="tx1"/>
                </a:solidFill>
                <a:sym typeface="+mn-ea"/>
              </a:rPr>
              <a:t>        constructors = clazz.getDeclaredConstructors();</a:t>
            </a:r>
            <a:endParaRPr lang="zh-CN" altLang="en-US" sz="1200">
              <a:solidFill>
                <a:schemeClr val="tx1"/>
              </a:solidFill>
              <a:sym typeface="+mn-ea"/>
            </a:endParaRPr>
          </a:p>
          <a:p>
            <a:pPr algn="l"/>
            <a:r>
              <a:rPr lang="zh-CN" altLang="en-US" sz="1200">
                <a:solidFill>
                  <a:schemeClr val="tx1"/>
                </a:solidFill>
                <a:sym typeface="+mn-ea"/>
              </a:rPr>
              <a:t>        System.out.println("String 类有 " + constructors.length + " 个构造方法(包括：私有、受保护、默认、公有)。");</a:t>
            </a:r>
            <a:endParaRPr lang="zh-CN" altLang="en-US" sz="1200">
              <a:solidFill>
                <a:schemeClr val="tx1"/>
              </a:solidFill>
              <a:sym typeface="+mn-ea"/>
            </a:endParaRPr>
          </a:p>
          <a:p>
            <a:pPr algn="l"/>
            <a:r>
              <a:rPr lang="zh-CN" altLang="en-US" sz="1200">
                <a:solidFill>
                  <a:schemeClr val="tx1"/>
                </a:solidFill>
                <a:sym typeface="+mn-ea"/>
              </a:rPr>
              <a:t>        Constructor constructor = clazz.getConstructor(null);</a:t>
            </a:r>
            <a:endParaRPr lang="zh-CN" altLang="en-US" sz="1200">
              <a:solidFill>
                <a:schemeClr val="tx1"/>
              </a:solidFill>
              <a:sym typeface="+mn-ea"/>
            </a:endParaRPr>
          </a:p>
          <a:p>
            <a:pPr algn="l"/>
            <a:r>
              <a:rPr lang="zh-CN" altLang="en-US" sz="1200">
                <a:solidFill>
                  <a:schemeClr val="tx1"/>
                </a:solidFill>
                <a:sym typeface="+mn-ea"/>
              </a:rPr>
              <a:t>        System.out.println("String 类的无参构造器" + constructor);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字段</a:t>
            </a:r>
            <a:endParaRPr lang="zh-CN" altLang="en-US" sz="1200">
              <a:solidFill>
                <a:schemeClr val="tx1"/>
              </a:solidFill>
              <a:sym typeface="+mn-ea"/>
            </a:endParaRPr>
          </a:p>
          <a:p>
            <a:pPr algn="l"/>
            <a:r>
              <a:rPr lang="zh-CN" altLang="en-US" sz="1200">
                <a:solidFill>
                  <a:schemeClr val="tx1"/>
                </a:solidFill>
                <a:sym typeface="+mn-ea"/>
              </a:rPr>
              <a:t>        Field[] fields = clazz.getFields();</a:t>
            </a:r>
            <a:endParaRPr lang="zh-CN" altLang="en-US" sz="1200">
              <a:solidFill>
                <a:schemeClr val="tx1"/>
              </a:solidFill>
              <a:sym typeface="+mn-ea"/>
            </a:endParaRPr>
          </a:p>
          <a:p>
            <a:pPr algn="l"/>
            <a:r>
              <a:rPr lang="zh-CN" altLang="en-US" sz="1200">
                <a:solidFill>
                  <a:schemeClr val="tx1"/>
                </a:solidFill>
                <a:sym typeface="+mn-ea"/>
              </a:rPr>
              <a:t>        System.out.println("String 类有 " + fields.length + " 个 公有字段。");</a:t>
            </a:r>
            <a:endParaRPr lang="zh-CN" altLang="en-US" sz="1200">
              <a:solidFill>
                <a:schemeClr val="tx1"/>
              </a:solidFill>
              <a:sym typeface="+mn-ea"/>
            </a:endParaRPr>
          </a:p>
          <a:p>
            <a:pPr algn="l"/>
            <a:r>
              <a:rPr lang="zh-CN" altLang="en-US" sz="1200">
                <a:solidFill>
                  <a:schemeClr val="tx1"/>
                </a:solidFill>
                <a:sym typeface="+mn-ea"/>
              </a:rPr>
              <a:t>        fields = clazz.getDeclaredFields();</a:t>
            </a:r>
            <a:endParaRPr lang="zh-CN" altLang="en-US" sz="1200">
              <a:solidFill>
                <a:schemeClr val="tx1"/>
              </a:solidFill>
              <a:sym typeface="+mn-ea"/>
            </a:endParaRPr>
          </a:p>
          <a:p>
            <a:pPr algn="l"/>
            <a:r>
              <a:rPr lang="zh-CN" altLang="en-US" sz="1200">
                <a:solidFill>
                  <a:schemeClr val="tx1"/>
                </a:solidFill>
                <a:sym typeface="+mn-ea"/>
              </a:rPr>
              <a:t>        System.out.println("String 类有 " + fields.length + " 个 字段(包括：私有、受保护、默认、公有)。");</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父类</a:t>
            </a:r>
            <a:endParaRPr lang="zh-CN" altLang="en-US" sz="1200">
              <a:solidFill>
                <a:schemeClr val="tx1"/>
              </a:solidFill>
              <a:sym typeface="+mn-ea"/>
            </a:endParaRPr>
          </a:p>
          <a:p>
            <a:pPr algn="l"/>
            <a:r>
              <a:rPr lang="zh-CN" altLang="en-US" sz="1200">
                <a:solidFill>
                  <a:schemeClr val="tx1"/>
                </a:solidFill>
                <a:sym typeface="+mn-ea"/>
              </a:rPr>
              <a:t>        Class superclass = clazz.getSuperclass();</a:t>
            </a:r>
            <a:endParaRPr lang="zh-CN" altLang="en-US" sz="1200">
              <a:solidFill>
                <a:schemeClr val="tx1"/>
              </a:solidFill>
              <a:sym typeface="+mn-ea"/>
            </a:endParaRPr>
          </a:p>
          <a:p>
            <a:pPr algn="l"/>
            <a:r>
              <a:rPr lang="zh-CN" altLang="en-US" sz="1200">
                <a:solidFill>
                  <a:schemeClr val="tx1"/>
                </a:solidFill>
                <a:sym typeface="+mn-ea"/>
              </a:rPr>
              <a:t>        System.out.println("String 类的父类是 " + superclass);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父接口</a:t>
            </a:r>
            <a:endParaRPr lang="zh-CN" altLang="en-US" sz="1200">
              <a:solidFill>
                <a:schemeClr val="tx1"/>
              </a:solidFill>
              <a:sym typeface="+mn-ea"/>
            </a:endParaRPr>
          </a:p>
          <a:p>
            <a:pPr algn="l"/>
            <a:r>
              <a:rPr lang="zh-CN" altLang="en-US" sz="1200">
                <a:solidFill>
                  <a:schemeClr val="tx1"/>
                </a:solidFill>
                <a:sym typeface="+mn-ea"/>
              </a:rPr>
              <a:t>        Class[] interfaces = clazz.getInterfaces();</a:t>
            </a:r>
            <a:endParaRPr lang="zh-CN" altLang="en-US" sz="1200">
              <a:solidFill>
                <a:schemeClr val="tx1"/>
              </a:solidFill>
              <a:sym typeface="+mn-ea"/>
            </a:endParaRPr>
          </a:p>
          <a:p>
            <a:pPr algn="l"/>
            <a:r>
              <a:rPr lang="zh-CN" altLang="en-US" sz="1200">
                <a:solidFill>
                  <a:schemeClr val="tx1"/>
                </a:solidFill>
                <a:sym typeface="+mn-ea"/>
              </a:rPr>
              <a:t>        for (Class cls : interfaces) {</a:t>
            </a:r>
            <a:endParaRPr lang="zh-CN" altLang="en-US" sz="1200">
              <a:solidFill>
                <a:schemeClr val="tx1"/>
              </a:solidFill>
              <a:sym typeface="+mn-ea"/>
            </a:endParaRPr>
          </a:p>
          <a:p>
            <a:pPr algn="l"/>
            <a:r>
              <a:rPr lang="zh-CN" altLang="en-US" sz="1200">
                <a:solidFill>
                  <a:schemeClr val="tx1"/>
                </a:solidFill>
                <a:sym typeface="+mn-ea"/>
              </a:rPr>
              <a:t>            System.out.println("String 类的父接口有 " + cls);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9908540" y="615886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Class </a:t>
            </a:r>
            <a:r>
              <a:rPr lang="zh-CN" altLang="en-US"/>
              <a:t>对象方法</a:t>
            </a:r>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990725" y="2477135"/>
            <a:ext cx="7905115" cy="368300"/>
          </a:xfrm>
          <a:prstGeom prst="rect">
            <a:avLst/>
          </a:prstGeom>
          <a:noFill/>
        </p:spPr>
        <p:txBody>
          <a:bodyPr wrap="square" rtlCol="0">
            <a:spAutoFit/>
          </a:bodyPr>
          <a:p>
            <a:pPr algn="l"/>
            <a:r>
              <a:rPr lang="en-US" altLang="zh-CN">
                <a:latin typeface="+mj-ea"/>
                <a:ea typeface="+mj-ea"/>
                <a:cs typeface="+mj-ea"/>
                <a:sym typeface="+mn-ea"/>
              </a:rPr>
              <a:t>2</a:t>
            </a:r>
            <a:r>
              <a:rPr lang="zh-CN" altLang="en-US">
                <a:latin typeface="+mj-ea"/>
                <a:ea typeface="+mj-ea"/>
                <a:cs typeface="+mj-ea"/>
                <a:sym typeface="+mn-ea"/>
              </a:rPr>
              <a:t>、</a:t>
            </a:r>
            <a:r>
              <a:rPr lang="zh-CN" altLang="en-US">
                <a:latin typeface="+mj-ea"/>
                <a:ea typeface="+mj-ea"/>
                <a:cs typeface="+mj-ea"/>
                <a:sym typeface="+mn-ea"/>
              </a:rPr>
              <a:t>双亲委派模型</a:t>
            </a:r>
            <a:endParaRPr lang="zh-CN" altLang="en-US">
              <a:sym typeface="+mn-ea"/>
            </a:endParaRPr>
          </a:p>
        </p:txBody>
      </p:sp>
      <p:sp>
        <p:nvSpPr>
          <p:cNvPr id="3" name="文本框 2"/>
          <p:cNvSpPr txBox="1"/>
          <p:nvPr/>
        </p:nvSpPr>
        <p:spPr>
          <a:xfrm>
            <a:off x="1990725" y="3157855"/>
            <a:ext cx="7905115" cy="368300"/>
          </a:xfrm>
          <a:prstGeom prst="rect">
            <a:avLst/>
          </a:prstGeom>
          <a:noFill/>
        </p:spPr>
        <p:txBody>
          <a:bodyPr wrap="square" rtlCol="0">
            <a:spAutoFit/>
          </a:bodyPr>
          <a:p>
            <a:pPr algn="l"/>
            <a:r>
              <a:rPr lang="en-US" altLang="zh-CN">
                <a:latin typeface="+mj-ea"/>
                <a:ea typeface="+mj-ea"/>
                <a:cs typeface="宋体" panose="02010600030101010101" pitchFamily="2" charset="-122"/>
                <a:sym typeface="+mn-ea"/>
              </a:rPr>
              <a:t>3</a:t>
            </a:r>
            <a:r>
              <a:rPr lang="zh-CN" altLang="en-US">
                <a:latin typeface="+mj-ea"/>
                <a:ea typeface="+mj-ea"/>
                <a:cs typeface="宋体" panose="02010600030101010101" pitchFamily="2" charset="-122"/>
                <a:sym typeface="+mn-ea"/>
              </a:rPr>
              <a:t>、</a:t>
            </a:r>
            <a:r>
              <a:rPr lang="zh-CN" altLang="en-US">
                <a:latin typeface="+mj-ea"/>
                <a:ea typeface="+mj-ea"/>
                <a:cs typeface="宋体" panose="02010600030101010101" pitchFamily="2" charset="-122"/>
                <a:sym typeface="+mn-ea"/>
              </a:rPr>
              <a:t>自定义类加载器</a:t>
            </a:r>
            <a:endParaRPr lang="zh-CN" altLang="en-US"/>
          </a:p>
        </p:txBody>
      </p:sp>
      <p:sp>
        <p:nvSpPr>
          <p:cNvPr id="7" name="文本框 6"/>
          <p:cNvSpPr txBox="1"/>
          <p:nvPr/>
        </p:nvSpPr>
        <p:spPr>
          <a:xfrm>
            <a:off x="1990725" y="3888105"/>
            <a:ext cx="7905115" cy="368300"/>
          </a:xfrm>
          <a:prstGeom prst="rect">
            <a:avLst/>
          </a:prstGeom>
          <a:noFill/>
        </p:spPr>
        <p:txBody>
          <a:bodyPr wrap="square" rtlCol="0">
            <a:spAutoFit/>
          </a:bodyPr>
          <a:p>
            <a:pPr algn="l"/>
            <a:r>
              <a:rPr lang="en-US" altLang="zh-CN">
                <a:latin typeface="+mj-ea"/>
                <a:ea typeface="+mj-ea"/>
                <a:cs typeface="+mj-ea"/>
                <a:sym typeface="+mn-ea"/>
              </a:rPr>
              <a:t>4</a:t>
            </a:r>
            <a:r>
              <a:rPr lang="zh-CN" altLang="en-US">
                <a:latin typeface="+mj-ea"/>
                <a:ea typeface="+mj-ea"/>
                <a:cs typeface="+mj-ea"/>
                <a:sym typeface="+mn-ea"/>
              </a:rPr>
              <a:t>、</a:t>
            </a:r>
            <a:r>
              <a:rPr lang="zh-CN" altLang="en-US">
                <a:latin typeface="+mj-ea"/>
                <a:ea typeface="+mj-ea"/>
                <a:cs typeface="+mj-ea"/>
                <a:sym typeface="+mn-ea"/>
              </a:rPr>
              <a:t>反射机制</a:t>
            </a:r>
            <a:endParaRPr lang="zh-CN" altLang="en-US">
              <a:sym typeface="+mn-ea"/>
            </a:endParaRPr>
          </a:p>
        </p:txBody>
      </p:sp>
      <p:sp>
        <p:nvSpPr>
          <p:cNvPr id="8" name="文本框 7"/>
          <p:cNvSpPr txBox="1"/>
          <p:nvPr/>
        </p:nvSpPr>
        <p:spPr>
          <a:xfrm>
            <a:off x="1990725" y="4514215"/>
            <a:ext cx="7905115" cy="368300"/>
          </a:xfrm>
          <a:prstGeom prst="rect">
            <a:avLst/>
          </a:prstGeom>
          <a:noFill/>
        </p:spPr>
        <p:txBody>
          <a:bodyPr wrap="square" rtlCol="0">
            <a:spAutoFit/>
          </a:bodyPr>
          <a:p>
            <a:pPr algn="l"/>
            <a:r>
              <a:rPr lang="en-US" altLang="zh-CN">
                <a:latin typeface="+mj-ea"/>
                <a:ea typeface="+mj-ea"/>
                <a:cs typeface="+mj-ea"/>
                <a:sym typeface="+mn-ea"/>
              </a:rPr>
              <a:t>5</a:t>
            </a:r>
            <a:r>
              <a:rPr lang="zh-CN" altLang="en-US">
                <a:latin typeface="+mj-ea"/>
                <a:ea typeface="+mj-ea"/>
                <a:cs typeface="+mj-ea"/>
                <a:sym typeface="+mn-ea"/>
              </a:rPr>
              <a:t>、</a:t>
            </a:r>
            <a:r>
              <a:rPr lang="en-US" altLang="zh-CN">
                <a:latin typeface="+mj-ea"/>
                <a:ea typeface="+mj-ea"/>
                <a:cs typeface="+mj-ea"/>
                <a:sym typeface="+mn-ea"/>
              </a:rPr>
              <a:t>AOP</a:t>
            </a:r>
            <a:r>
              <a:rPr lang="zh-CN" altLang="en-US">
                <a:latin typeface="+mj-ea"/>
                <a:ea typeface="+mj-ea"/>
                <a:cs typeface="+mj-ea"/>
                <a:sym typeface="+mn-ea"/>
              </a:rPr>
              <a:t>切面编程</a:t>
            </a:r>
            <a:endParaRPr lang="zh-CN" altLang="en-US"/>
          </a:p>
        </p:txBody>
      </p:sp>
      <p:sp>
        <p:nvSpPr>
          <p:cNvPr id="24" name="文本框 23"/>
          <p:cNvSpPr txBox="1"/>
          <p:nvPr/>
        </p:nvSpPr>
        <p:spPr>
          <a:xfrm>
            <a:off x="1990725" y="1911985"/>
            <a:ext cx="7905115" cy="368300"/>
          </a:xfrm>
          <a:prstGeom prst="rect">
            <a:avLst/>
          </a:prstGeom>
          <a:noFill/>
        </p:spPr>
        <p:txBody>
          <a:bodyPr wrap="square" rtlCol="0">
            <a:spAutoFit/>
          </a:bodyPr>
          <a:p>
            <a:pPr algn="l"/>
            <a:r>
              <a:rPr lang="en-US" altLang="zh-CN">
                <a:latin typeface="+mj-ea"/>
                <a:ea typeface="+mj-ea"/>
                <a:cs typeface="+mj-ea"/>
                <a:sym typeface="+mn-ea"/>
              </a:rPr>
              <a:t>1</a:t>
            </a:r>
            <a:r>
              <a:rPr lang="zh-CN" altLang="en-US">
                <a:latin typeface="+mj-ea"/>
                <a:ea typeface="+mj-ea"/>
                <a:cs typeface="+mj-ea"/>
                <a:sym typeface="+mn-ea"/>
              </a:rPr>
              <a:t>、</a:t>
            </a:r>
            <a:r>
              <a:rPr lang="zh-CN" altLang="en-US">
                <a:latin typeface="+mj-ea"/>
                <a:ea typeface="+mj-ea"/>
                <a:cs typeface="+mj-ea"/>
                <a:sym typeface="+mn-ea"/>
              </a:rPr>
              <a:t>Java 类加载器</a:t>
            </a:r>
            <a:endParaRPr lang="zh-CN" altLang="en-US">
              <a:sym typeface="+mn-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114300" y="818515"/>
            <a:ext cx="8856345" cy="37236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测试创建实例</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testNewInstance () throws ClassNotFoundException, InstantiationException, IllegalAccessException, </a:t>
            </a:r>
            <a:endParaRPr lang="zh-CN" altLang="en-US" sz="1200">
              <a:solidFill>
                <a:schemeClr val="tx1"/>
              </a:solidFill>
              <a:sym typeface="+mn-ea"/>
            </a:endParaRPr>
          </a:p>
          <a:p>
            <a:pPr algn="l"/>
            <a:r>
              <a:rPr lang="zh-CN" altLang="en-US" sz="1200">
                <a:solidFill>
                  <a:schemeClr val="tx1"/>
                </a:solidFill>
                <a:sym typeface="+mn-ea"/>
              </a:rPr>
              <a:t>    IllegalArgumentException, InvocationTargetException, NoSuchMethodException, SecurityException, NoSuchFieldException {</a:t>
            </a:r>
            <a:endParaRPr lang="zh-CN" altLang="en-US" sz="1200">
              <a:solidFill>
                <a:schemeClr val="tx1"/>
              </a:solidFill>
              <a:sym typeface="+mn-ea"/>
            </a:endParaRPr>
          </a:p>
          <a:p>
            <a:pPr algn="l"/>
            <a:r>
              <a:rPr lang="zh-CN" altLang="en-US" sz="1200">
                <a:solidFill>
                  <a:schemeClr val="tx1"/>
                </a:solidFill>
                <a:sym typeface="+mn-ea"/>
              </a:rPr>
              <a:t>        // 通过反射创建实例</a:t>
            </a:r>
            <a:endParaRPr lang="zh-CN" altLang="en-US" sz="1200">
              <a:solidFill>
                <a:schemeClr val="tx1"/>
              </a:solidFill>
              <a:sym typeface="+mn-ea"/>
            </a:endParaRPr>
          </a:p>
          <a:p>
            <a:pPr algn="l"/>
            <a:r>
              <a:rPr lang="zh-CN" altLang="en-US" sz="1200">
                <a:solidFill>
                  <a:schemeClr val="tx1"/>
                </a:solidFill>
                <a:sym typeface="+mn-ea"/>
              </a:rPr>
              <a:t>        Class&lt;?&gt; clazz = Class.forName("com.linkknown.reflect.Student");</a:t>
            </a:r>
            <a:endParaRPr lang="zh-CN" altLang="en-US" sz="1200">
              <a:solidFill>
                <a:schemeClr val="tx1"/>
              </a:solidFill>
              <a:sym typeface="+mn-ea"/>
            </a:endParaRPr>
          </a:p>
          <a:p>
            <a:pPr algn="l"/>
            <a:r>
              <a:rPr lang="zh-CN" altLang="en-US" sz="1200">
                <a:solidFill>
                  <a:schemeClr val="tx1"/>
                </a:solidFill>
                <a:sym typeface="+mn-ea"/>
              </a:rPr>
              <a:t>        Object instance = clazz.getConstructor().newInstance();</a:t>
            </a:r>
            <a:endParaRPr lang="zh-CN" altLang="en-US" sz="1200">
              <a:solidFill>
                <a:schemeClr val="tx1"/>
              </a:solidFill>
              <a:sym typeface="+mn-ea"/>
            </a:endParaRPr>
          </a:p>
          <a:p>
            <a:pPr algn="l"/>
            <a:r>
              <a:rPr lang="zh-CN" altLang="en-US" sz="1200">
                <a:solidFill>
                  <a:schemeClr val="tx1"/>
                </a:solidFill>
                <a:sym typeface="+mn-ea"/>
              </a:rPr>
              <a:t>        Field nameField = clazz.getDeclaredField("name");</a:t>
            </a:r>
            <a:endParaRPr lang="zh-CN" altLang="en-US" sz="1200">
              <a:solidFill>
                <a:schemeClr val="tx1"/>
              </a:solidFill>
              <a:sym typeface="+mn-ea"/>
            </a:endParaRPr>
          </a:p>
          <a:p>
            <a:pPr algn="l"/>
            <a:r>
              <a:rPr lang="zh-CN" altLang="en-US" sz="1200">
                <a:solidFill>
                  <a:schemeClr val="tx1"/>
                </a:solidFill>
                <a:sym typeface="+mn-ea"/>
              </a:rPr>
              <a:t>        nameField.setAccessible(true);</a:t>
            </a:r>
            <a:endParaRPr lang="zh-CN" altLang="en-US" sz="1200">
              <a:solidFill>
                <a:schemeClr val="tx1"/>
              </a:solidFill>
              <a:sym typeface="+mn-ea"/>
            </a:endParaRPr>
          </a:p>
          <a:p>
            <a:pPr algn="l"/>
            <a:r>
              <a:rPr lang="zh-CN" altLang="en-US" sz="1200">
                <a:solidFill>
                  <a:schemeClr val="tx1"/>
                </a:solidFill>
                <a:sym typeface="+mn-ea"/>
              </a:rPr>
              <a:t>        nameField.set(instance, "zhangsan");</a:t>
            </a:r>
            <a:endParaRPr lang="zh-CN" altLang="en-US" sz="1200">
              <a:solidFill>
                <a:schemeClr val="tx1"/>
              </a:solidFill>
              <a:sym typeface="+mn-ea"/>
            </a:endParaRPr>
          </a:p>
          <a:p>
            <a:pPr algn="l"/>
            <a:r>
              <a:rPr lang="zh-CN" altLang="en-US" sz="1200">
                <a:solidFill>
                  <a:schemeClr val="tx1"/>
                </a:solidFill>
                <a:sym typeface="+mn-ea"/>
              </a:rPr>
              <a:t>//        Field ageField = clazz.getDeclaredField("age");</a:t>
            </a:r>
            <a:endParaRPr lang="zh-CN" altLang="en-US" sz="1200">
              <a:solidFill>
                <a:schemeClr val="tx1"/>
              </a:solidFill>
              <a:sym typeface="+mn-ea"/>
            </a:endParaRPr>
          </a:p>
          <a:p>
            <a:pPr algn="l"/>
            <a:r>
              <a:rPr lang="zh-CN" altLang="en-US" sz="1200">
                <a:solidFill>
                  <a:schemeClr val="tx1"/>
                </a:solidFill>
                <a:sym typeface="+mn-ea"/>
              </a:rPr>
              <a:t>//        ageField.setAccessible(true);</a:t>
            </a:r>
            <a:endParaRPr lang="zh-CN" altLang="en-US" sz="1200">
              <a:solidFill>
                <a:schemeClr val="tx1"/>
              </a:solidFill>
              <a:sym typeface="+mn-ea"/>
            </a:endParaRPr>
          </a:p>
          <a:p>
            <a:pPr algn="l"/>
            <a:r>
              <a:rPr lang="zh-CN" altLang="en-US" sz="1200">
                <a:solidFill>
                  <a:schemeClr val="tx1"/>
                </a:solidFill>
                <a:sym typeface="+mn-ea"/>
              </a:rPr>
              <a:t>//        ageField.set(instance, 20);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Method ageMethod = clazz.getDeclaredMethod("setAge", int.class);</a:t>
            </a:r>
            <a:endParaRPr lang="zh-CN" altLang="en-US" sz="1200">
              <a:solidFill>
                <a:schemeClr val="tx1"/>
              </a:solidFill>
              <a:sym typeface="+mn-ea"/>
            </a:endParaRPr>
          </a:p>
          <a:p>
            <a:pPr algn="l"/>
            <a:r>
              <a:rPr lang="zh-CN" altLang="en-US" sz="1200">
                <a:solidFill>
                  <a:schemeClr val="tx1"/>
                </a:solidFill>
                <a:sym typeface="+mn-ea"/>
              </a:rPr>
              <a:t>        ageMethod.invoke(instance, 20);</a:t>
            </a:r>
            <a:endParaRPr lang="zh-CN" altLang="en-US" sz="1200">
              <a:solidFill>
                <a:schemeClr val="tx1"/>
              </a:solidFill>
              <a:sym typeface="+mn-ea"/>
            </a:endParaRPr>
          </a:p>
          <a:p>
            <a:pPr algn="l"/>
            <a:r>
              <a:rPr lang="zh-CN" altLang="en-US" sz="1200">
                <a:solidFill>
                  <a:schemeClr val="tx1"/>
                </a:solidFill>
                <a:sym typeface="+mn-ea"/>
              </a:rPr>
              <a:t>        System.out.println(instance);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5636895" y="398399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反射创建实例</a:t>
            </a:r>
            <a:endParaRPr lang="zh-CN"/>
          </a:p>
        </p:txBody>
      </p:sp>
      <p:sp>
        <p:nvSpPr>
          <p:cNvPr id="7" name="矩形 6"/>
          <p:cNvSpPr/>
          <p:nvPr/>
        </p:nvSpPr>
        <p:spPr>
          <a:xfrm>
            <a:off x="7816215" y="2151380"/>
            <a:ext cx="4203065" cy="45427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Student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String name;</a:t>
            </a:r>
            <a:endParaRPr lang="zh-CN" altLang="en-US" sz="1200">
              <a:solidFill>
                <a:schemeClr val="tx1"/>
              </a:solidFill>
              <a:sym typeface="+mn-ea"/>
            </a:endParaRPr>
          </a:p>
          <a:p>
            <a:pPr algn="l"/>
            <a:r>
              <a:rPr lang="zh-CN" altLang="en-US" sz="1200">
                <a:solidFill>
                  <a:schemeClr val="tx1"/>
                </a:solidFill>
                <a:sym typeface="+mn-ea"/>
              </a:rPr>
              <a:t>    private int age;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String getName() {</a:t>
            </a:r>
            <a:endParaRPr lang="zh-CN" altLang="en-US" sz="1200">
              <a:solidFill>
                <a:schemeClr val="tx1"/>
              </a:solidFill>
              <a:sym typeface="+mn-ea"/>
            </a:endParaRPr>
          </a:p>
          <a:p>
            <a:pPr algn="l"/>
            <a:r>
              <a:rPr lang="zh-CN" altLang="en-US" sz="1200">
                <a:solidFill>
                  <a:schemeClr val="tx1"/>
                </a:solidFill>
                <a:sym typeface="+mn-ea"/>
              </a:rPr>
              <a:t>        return 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setName(String name) {</a:t>
            </a:r>
            <a:endParaRPr lang="zh-CN" altLang="en-US" sz="1200">
              <a:solidFill>
                <a:schemeClr val="tx1"/>
              </a:solidFill>
              <a:sym typeface="+mn-ea"/>
            </a:endParaRPr>
          </a:p>
          <a:p>
            <a:pPr algn="l"/>
            <a:r>
              <a:rPr lang="zh-CN" altLang="en-US" sz="1200">
                <a:solidFill>
                  <a:schemeClr val="tx1"/>
                </a:solidFill>
                <a:sym typeface="+mn-ea"/>
              </a:rPr>
              <a:t>        this.name = 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int getAge() {</a:t>
            </a:r>
            <a:endParaRPr lang="zh-CN" altLang="en-US" sz="1200">
              <a:solidFill>
                <a:schemeClr val="tx1"/>
              </a:solidFill>
              <a:sym typeface="+mn-ea"/>
            </a:endParaRPr>
          </a:p>
          <a:p>
            <a:pPr algn="l"/>
            <a:r>
              <a:rPr lang="zh-CN" altLang="en-US" sz="1200">
                <a:solidFill>
                  <a:schemeClr val="tx1"/>
                </a:solidFill>
                <a:sym typeface="+mn-ea"/>
              </a:rPr>
              <a:t>        return age;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setAge(int age) {</a:t>
            </a:r>
            <a:endParaRPr lang="zh-CN" altLang="en-US" sz="1200">
              <a:solidFill>
                <a:schemeClr val="tx1"/>
              </a:solidFill>
              <a:sym typeface="+mn-ea"/>
            </a:endParaRPr>
          </a:p>
          <a:p>
            <a:pPr algn="l"/>
            <a:r>
              <a:rPr lang="zh-CN" altLang="en-US" sz="1200">
                <a:solidFill>
                  <a:schemeClr val="tx1"/>
                </a:solidFill>
                <a:sym typeface="+mn-ea"/>
              </a:rPr>
              <a:t>        this.age = age;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String toString() {</a:t>
            </a:r>
            <a:endParaRPr lang="zh-CN" altLang="en-US" sz="1200">
              <a:solidFill>
                <a:schemeClr val="tx1"/>
              </a:solidFill>
              <a:sym typeface="+mn-ea"/>
            </a:endParaRPr>
          </a:p>
          <a:p>
            <a:pPr algn="l"/>
            <a:r>
              <a:rPr lang="zh-CN" altLang="en-US" sz="1200">
                <a:solidFill>
                  <a:schemeClr val="tx1"/>
                </a:solidFill>
                <a:sym typeface="+mn-ea"/>
              </a:rPr>
              <a:t>        return "Student [name=" + name + ", age=" + age +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latin typeface="+mn-ea"/>
                <a:cs typeface="+mn-ea"/>
                <a:sym typeface="+mn-ea"/>
              </a:rPr>
              <a:t>AOP</a:t>
            </a:r>
            <a:r>
              <a:rPr lang="zh-CN" altLang="en-US" sz="3200">
                <a:latin typeface="+mn-ea"/>
                <a:cs typeface="+mn-ea"/>
                <a:sym typeface="+mn-ea"/>
              </a:rPr>
              <a:t>切面编程</a:t>
            </a:r>
            <a:endParaRPr lang="zh-CN" sz="3200">
              <a:latin typeface="+mn-ea"/>
              <a:cs typeface="+mn-ea"/>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626745" y="4606290"/>
            <a:ext cx="10227310" cy="5835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代理模式是常用的Java设计模式。代理类主要负责为委托类预处理消息、过滤信息、把消息转发给委托类，以及事后处理信息等。</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8" name="矩形 7"/>
          <p:cNvSpPr/>
          <p:nvPr/>
        </p:nvSpPr>
        <p:spPr>
          <a:xfrm>
            <a:off x="2188845" y="1070610"/>
            <a:ext cx="8665210" cy="107759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宋体" panose="02010600030101010101" pitchFamily="2" charset="-122"/>
                <a:sym typeface="+mn-ea"/>
              </a:rPr>
              <a:t>主要用于日志记录、性能统计、安全控制、事务处理、异常处理等方面。它的主要意图就要将日志记录，性能统计，安全控制、事务处理、异常处理等等</a:t>
            </a:r>
            <a:r>
              <a:rPr lang="zh-CN" altLang="en-US" sz="1200" b="1">
                <a:solidFill>
                  <a:srgbClr val="FF0000"/>
                </a:solidFill>
                <a:latin typeface="+mn-ea"/>
                <a:cs typeface="宋体" panose="02010600030101010101" pitchFamily="2" charset="-122"/>
                <a:sym typeface="+mn-ea"/>
              </a:rPr>
              <a:t>代码从业务逻辑代码中清楚地划分出来</a:t>
            </a:r>
            <a:r>
              <a:rPr lang="zh-CN" altLang="en-US" sz="1200">
                <a:solidFill>
                  <a:schemeClr val="tx1"/>
                </a:solidFill>
                <a:latin typeface="+mn-ea"/>
                <a:cs typeface="宋体" panose="02010600030101010101" pitchFamily="2" charset="-122"/>
                <a:sym typeface="+mn-ea"/>
              </a:rPr>
              <a:t>。通过对这些行为的分离，我们希望可以将它们独立地配置到业务逻辑方法中，而要改变这些行为的时候也不需要影响到业务逻辑方法代码。</a:t>
            </a:r>
            <a:endParaRPr lang="zh-CN" altLang="en-US" sz="1200" dirty="0" smtClean="0">
              <a:solidFill>
                <a:schemeClr val="tx1"/>
              </a:solidFill>
              <a:latin typeface="+mn-ea"/>
              <a:cs typeface="宋体" panose="02010600030101010101" pitchFamily="2" charset="-122"/>
              <a:sym typeface="+mn-ea"/>
            </a:endParaRPr>
          </a:p>
        </p:txBody>
      </p:sp>
      <p:sp>
        <p:nvSpPr>
          <p:cNvPr id="9" name="矩形 8"/>
          <p:cNvSpPr/>
          <p:nvPr/>
        </p:nvSpPr>
        <p:spPr>
          <a:xfrm>
            <a:off x="627380" y="1070610"/>
            <a:ext cx="141287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bg1"/>
                </a:solidFill>
                <a:latin typeface="+mn-ea"/>
                <a:cs typeface="+mn-ea"/>
                <a:sym typeface="+mn-ea"/>
              </a:rPr>
              <a:t>AOP</a:t>
            </a:r>
            <a:endParaRPr lang="en-US" altLang="zh-CN" sz="1400">
              <a:solidFill>
                <a:schemeClr val="bg1"/>
              </a:solidFill>
              <a:latin typeface="+mn-ea"/>
              <a:cs typeface="+mn-ea"/>
              <a:sym typeface="+mn-ea"/>
            </a:endParaRPr>
          </a:p>
        </p:txBody>
      </p:sp>
      <p:sp>
        <p:nvSpPr>
          <p:cNvPr id="12" name="矩形 11"/>
          <p:cNvSpPr/>
          <p:nvPr/>
        </p:nvSpPr>
        <p:spPr>
          <a:xfrm>
            <a:off x="2321560" y="899795"/>
            <a:ext cx="4182745" cy="36639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latin typeface="+mn-ea"/>
                <a:cs typeface="+mn-ea"/>
                <a:sym typeface="+mn-ea"/>
              </a:rPr>
              <a:t>AOP(Aspect Oriented Programing)，即面向切面编程</a:t>
            </a:r>
            <a:endParaRPr lang="zh-CN" altLang="en-US" sz="1200">
              <a:solidFill>
                <a:schemeClr val="bg1"/>
              </a:solidFill>
              <a:latin typeface="+mn-ea"/>
              <a:cs typeface="+mn-ea"/>
              <a:sym typeface="+mn-ea"/>
            </a:endParaRPr>
          </a:p>
        </p:txBody>
      </p:sp>
      <p:sp>
        <p:nvSpPr>
          <p:cNvPr id="3" name="矩形 2"/>
          <p:cNvSpPr/>
          <p:nvPr/>
        </p:nvSpPr>
        <p:spPr>
          <a:xfrm>
            <a:off x="2155825" y="3201035"/>
            <a:ext cx="8665210" cy="107759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动态代理类不仅简化了编程工作，而且提高了软件系统的扩展性和可维护性。我们可以通过实现java.lang.reflect.</a:t>
            </a:r>
            <a:r>
              <a:rPr lang="zh-CN" altLang="en-US" sz="1200" b="1">
                <a:solidFill>
                  <a:srgbClr val="FF0000"/>
                </a:solidFill>
                <a:latin typeface="+mn-ea"/>
                <a:cs typeface="+mn-ea"/>
                <a:sym typeface="+mn-ea"/>
              </a:rPr>
              <a:t>InvocationHandler</a:t>
            </a:r>
            <a:r>
              <a:rPr lang="zh-CN" altLang="en-US" sz="1200">
                <a:solidFill>
                  <a:schemeClr val="tx1"/>
                </a:solidFill>
                <a:latin typeface="+mn-ea"/>
                <a:cs typeface="+mn-ea"/>
                <a:sym typeface="+mn-ea"/>
              </a:rPr>
              <a:t>接口提供一个执行处理器，然后通过java.lang.reflect.Proxy得到一个代理对象，通过这个代理对象来执行业务逻辑方法,在业务逻辑方法被调用的同时，自动调用会执行处理器。</a:t>
            </a:r>
            <a:endParaRPr lang="zh-CN" altLang="en-US" sz="1200" dirty="0" smtClean="0">
              <a:solidFill>
                <a:schemeClr val="tx1"/>
              </a:solidFill>
              <a:latin typeface="+mn-ea"/>
              <a:cs typeface="+mn-ea"/>
              <a:sym typeface="+mn-ea"/>
            </a:endParaRPr>
          </a:p>
        </p:txBody>
      </p:sp>
      <p:sp>
        <p:nvSpPr>
          <p:cNvPr id="4" name="矩形 3"/>
          <p:cNvSpPr/>
          <p:nvPr/>
        </p:nvSpPr>
        <p:spPr>
          <a:xfrm>
            <a:off x="627380" y="3201035"/>
            <a:ext cx="141287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bg1"/>
                </a:solidFill>
                <a:latin typeface="+mn-ea"/>
                <a:cs typeface="+mn-ea"/>
                <a:sym typeface="+mn-ea"/>
              </a:rPr>
              <a:t>动态代理</a:t>
            </a:r>
            <a:endParaRPr lang="zh-CN" altLang="en-US" sz="1400">
              <a:solidFill>
                <a:schemeClr val="bg1"/>
              </a:solidFill>
              <a:latin typeface="+mn-ea"/>
              <a:cs typeface="+mn-ea"/>
              <a:sym typeface="+mn-ea"/>
            </a:endParaRPr>
          </a:p>
        </p:txBody>
      </p:sp>
      <p:sp>
        <p:nvSpPr>
          <p:cNvPr id="5" name="上箭头 4"/>
          <p:cNvSpPr/>
          <p:nvPr/>
        </p:nvSpPr>
        <p:spPr>
          <a:xfrm>
            <a:off x="1160780" y="1766570"/>
            <a:ext cx="346075" cy="12566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1506855" y="2439035"/>
            <a:ext cx="2998470" cy="366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latin typeface="+mn-ea"/>
                <a:cs typeface="+mn-ea"/>
                <a:sym typeface="+mn-ea"/>
              </a:rPr>
              <a:t>实现 </a:t>
            </a:r>
            <a:r>
              <a:rPr lang="en-US" altLang="zh-CN" sz="1200">
                <a:latin typeface="+mn-ea"/>
                <a:cs typeface="+mn-ea"/>
                <a:sym typeface="+mn-ea"/>
              </a:rPr>
              <a:t>AOP </a:t>
            </a:r>
            <a:r>
              <a:rPr lang="zh-CN" altLang="en-US" sz="1200">
                <a:latin typeface="+mn-ea"/>
                <a:cs typeface="+mn-ea"/>
                <a:sym typeface="+mn-ea"/>
              </a:rPr>
              <a:t>切面编程的途径 </a:t>
            </a:r>
            <a:r>
              <a:rPr lang="en-US" altLang="zh-CN" sz="1200">
                <a:latin typeface="+mn-ea"/>
                <a:cs typeface="+mn-ea"/>
                <a:sym typeface="+mn-ea"/>
              </a:rPr>
              <a:t>=&gt; </a:t>
            </a:r>
            <a:r>
              <a:rPr lang="zh-CN" altLang="en-US" sz="1200">
                <a:latin typeface="+mn-ea"/>
                <a:cs typeface="+mn-ea"/>
                <a:sym typeface="+mn-ea"/>
              </a:rPr>
              <a:t>动态代理</a:t>
            </a:r>
            <a:endParaRPr lang="zh-CN" altLang="en-US" sz="1200">
              <a:solidFill>
                <a:schemeClr val="bg1"/>
              </a:solidFill>
              <a:latin typeface="+mn-ea"/>
              <a:cs typeface="+mn-ea"/>
              <a:sym typeface="+mn-ea"/>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流程图: 过程 4"/>
          <p:cNvSpPr/>
          <p:nvPr/>
        </p:nvSpPr>
        <p:spPr>
          <a:xfrm>
            <a:off x="2735580" y="716915"/>
            <a:ext cx="4021455" cy="1153795"/>
          </a:xfrm>
          <a:prstGeom prst="flowChartProcess">
            <a:avLst/>
          </a:prstGeom>
          <a:noFill/>
          <a:ln w="38100">
            <a:solidFill>
              <a:srgbClr val="FFC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流程图: 过程 5"/>
          <p:cNvSpPr/>
          <p:nvPr/>
        </p:nvSpPr>
        <p:spPr>
          <a:xfrm>
            <a:off x="266700" y="2498725"/>
            <a:ext cx="4021455" cy="1153795"/>
          </a:xfrm>
          <a:prstGeom prst="flowChartProcess">
            <a:avLst/>
          </a:prstGeom>
          <a:noFill/>
          <a:ln w="38100">
            <a:solidFill>
              <a:srgbClr val="FFC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流程图: 过程 6"/>
          <p:cNvSpPr/>
          <p:nvPr/>
        </p:nvSpPr>
        <p:spPr>
          <a:xfrm>
            <a:off x="5511800" y="2498725"/>
            <a:ext cx="6002020" cy="2586990"/>
          </a:xfrm>
          <a:prstGeom prst="flowChartProcess">
            <a:avLst/>
          </a:prstGeom>
          <a:noFill/>
          <a:ln w="38100">
            <a:solidFill>
              <a:srgbClr val="FFC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2795270" y="786130"/>
            <a:ext cx="1304290" cy="368300"/>
          </a:xfrm>
          <a:prstGeom prst="rect">
            <a:avLst/>
          </a:prstGeom>
          <a:noFill/>
        </p:spPr>
        <p:txBody>
          <a:bodyPr wrap="square" rtlCol="0">
            <a:spAutoFit/>
          </a:bodyPr>
          <a:p>
            <a:r>
              <a:rPr lang="zh-CN" altLang="en-US" b="1">
                <a:solidFill>
                  <a:schemeClr val="accent1"/>
                </a:solidFill>
              </a:rPr>
              <a:t>接口</a:t>
            </a:r>
            <a:endParaRPr lang="zh-CN" altLang="en-US" b="1">
              <a:solidFill>
                <a:schemeClr val="accent1"/>
              </a:solidFill>
            </a:endParaRPr>
          </a:p>
        </p:txBody>
      </p:sp>
      <p:sp>
        <p:nvSpPr>
          <p:cNvPr id="9" name="文本框 8"/>
          <p:cNvSpPr txBox="1"/>
          <p:nvPr/>
        </p:nvSpPr>
        <p:spPr>
          <a:xfrm>
            <a:off x="386715" y="2597785"/>
            <a:ext cx="1094740" cy="368300"/>
          </a:xfrm>
          <a:prstGeom prst="rect">
            <a:avLst/>
          </a:prstGeom>
          <a:noFill/>
        </p:spPr>
        <p:txBody>
          <a:bodyPr wrap="square" rtlCol="0">
            <a:spAutoFit/>
          </a:bodyPr>
          <a:p>
            <a:r>
              <a:rPr lang="zh-CN" altLang="en-US" b="1">
                <a:solidFill>
                  <a:schemeClr val="accent1"/>
                </a:solidFill>
              </a:rPr>
              <a:t>实现类</a:t>
            </a:r>
            <a:r>
              <a:rPr lang="en-US" altLang="zh-CN" b="1">
                <a:solidFill>
                  <a:schemeClr val="accent1"/>
                </a:solidFill>
              </a:rPr>
              <a:t>1</a:t>
            </a:r>
            <a:endParaRPr lang="en-US" altLang="zh-CN" b="1">
              <a:solidFill>
                <a:schemeClr val="accent1"/>
              </a:solidFill>
            </a:endParaRPr>
          </a:p>
        </p:txBody>
      </p:sp>
      <p:sp>
        <p:nvSpPr>
          <p:cNvPr id="10" name="文本框 9"/>
          <p:cNvSpPr txBox="1"/>
          <p:nvPr/>
        </p:nvSpPr>
        <p:spPr>
          <a:xfrm>
            <a:off x="5662295" y="2617470"/>
            <a:ext cx="3712210" cy="368300"/>
          </a:xfrm>
          <a:prstGeom prst="rect">
            <a:avLst/>
          </a:prstGeom>
          <a:noFill/>
        </p:spPr>
        <p:txBody>
          <a:bodyPr wrap="square" rtlCol="0">
            <a:spAutoFit/>
          </a:bodyPr>
          <a:p>
            <a:r>
              <a:rPr lang="zh-CN" altLang="en-US" b="1">
                <a:solidFill>
                  <a:schemeClr val="accent1"/>
                </a:solidFill>
              </a:rPr>
              <a:t>实现类</a:t>
            </a:r>
            <a:r>
              <a:rPr lang="en-US" altLang="zh-CN" b="1">
                <a:solidFill>
                  <a:schemeClr val="accent1"/>
                </a:solidFill>
              </a:rPr>
              <a:t>2 = </a:t>
            </a:r>
            <a:r>
              <a:rPr lang="zh-CN" altLang="en-US" b="1">
                <a:solidFill>
                  <a:schemeClr val="accent1"/>
                </a:solidFill>
              </a:rPr>
              <a:t>实现类</a:t>
            </a:r>
            <a:r>
              <a:rPr lang="en-US" altLang="zh-CN" b="1">
                <a:solidFill>
                  <a:schemeClr val="accent1"/>
                </a:solidFill>
              </a:rPr>
              <a:t>1</a:t>
            </a:r>
            <a:r>
              <a:rPr lang="en-US" altLang="zh-CN" b="1">
                <a:solidFill>
                  <a:schemeClr val="accent1"/>
                </a:solidFill>
              </a:rPr>
              <a:t>$</a:t>
            </a:r>
            <a:r>
              <a:rPr lang="zh-CN" altLang="en-US" b="1">
                <a:solidFill>
                  <a:schemeClr val="accent1"/>
                </a:solidFill>
              </a:rPr>
              <a:t>代理类</a:t>
            </a:r>
            <a:endParaRPr lang="zh-CN" altLang="en-US" b="1">
              <a:solidFill>
                <a:schemeClr val="accent1"/>
              </a:solidFill>
            </a:endParaRPr>
          </a:p>
        </p:txBody>
      </p:sp>
      <p:sp>
        <p:nvSpPr>
          <p:cNvPr id="11" name="文本框 10"/>
          <p:cNvSpPr txBox="1"/>
          <p:nvPr/>
        </p:nvSpPr>
        <p:spPr>
          <a:xfrm>
            <a:off x="4098925" y="866140"/>
            <a:ext cx="2160270" cy="368300"/>
          </a:xfrm>
          <a:prstGeom prst="rect">
            <a:avLst/>
          </a:prstGeom>
          <a:noFill/>
        </p:spPr>
        <p:txBody>
          <a:bodyPr wrap="square" rtlCol="0">
            <a:spAutoFit/>
          </a:bodyPr>
          <a:p>
            <a:r>
              <a:rPr lang="en-US" altLang="zh-CN" b="1">
                <a:solidFill>
                  <a:schemeClr val="accent1"/>
                </a:solidFill>
              </a:rPr>
              <a:t>methodA</a:t>
            </a:r>
            <a:endParaRPr lang="en-US" altLang="zh-CN" b="1">
              <a:solidFill>
                <a:schemeClr val="accent1"/>
              </a:solidFill>
            </a:endParaRPr>
          </a:p>
        </p:txBody>
      </p:sp>
      <p:sp>
        <p:nvSpPr>
          <p:cNvPr id="12" name="文本框 11"/>
          <p:cNvSpPr txBox="1"/>
          <p:nvPr/>
        </p:nvSpPr>
        <p:spPr>
          <a:xfrm>
            <a:off x="4098925" y="1154430"/>
            <a:ext cx="2160270" cy="368300"/>
          </a:xfrm>
          <a:prstGeom prst="rect">
            <a:avLst/>
          </a:prstGeom>
          <a:noFill/>
        </p:spPr>
        <p:txBody>
          <a:bodyPr wrap="square" rtlCol="0">
            <a:spAutoFit/>
          </a:bodyPr>
          <a:p>
            <a:r>
              <a:rPr lang="en-US" altLang="zh-CN" b="1">
                <a:solidFill>
                  <a:schemeClr val="accent1"/>
                </a:solidFill>
              </a:rPr>
              <a:t>methodB</a:t>
            </a:r>
            <a:endParaRPr lang="en-US" altLang="zh-CN" b="1">
              <a:solidFill>
                <a:schemeClr val="accent1"/>
              </a:solidFill>
            </a:endParaRPr>
          </a:p>
        </p:txBody>
      </p:sp>
      <p:sp>
        <p:nvSpPr>
          <p:cNvPr id="13" name="文本框 12"/>
          <p:cNvSpPr txBox="1"/>
          <p:nvPr/>
        </p:nvSpPr>
        <p:spPr>
          <a:xfrm>
            <a:off x="4098925" y="1426210"/>
            <a:ext cx="2160270" cy="368300"/>
          </a:xfrm>
          <a:prstGeom prst="rect">
            <a:avLst/>
          </a:prstGeom>
          <a:noFill/>
        </p:spPr>
        <p:txBody>
          <a:bodyPr wrap="square" rtlCol="0">
            <a:spAutoFit/>
          </a:bodyPr>
          <a:p>
            <a:r>
              <a:rPr lang="en-US" altLang="zh-CN" b="1">
                <a:solidFill>
                  <a:schemeClr val="accent1"/>
                </a:solidFill>
              </a:rPr>
              <a:t>methodC</a:t>
            </a:r>
            <a:endParaRPr lang="en-US" altLang="zh-CN" b="1">
              <a:solidFill>
                <a:schemeClr val="accent1"/>
              </a:solidFill>
            </a:endParaRPr>
          </a:p>
        </p:txBody>
      </p:sp>
      <p:sp>
        <p:nvSpPr>
          <p:cNvPr id="14" name="文本框 13"/>
          <p:cNvSpPr txBox="1"/>
          <p:nvPr/>
        </p:nvSpPr>
        <p:spPr>
          <a:xfrm>
            <a:off x="1757680" y="2607310"/>
            <a:ext cx="2160270" cy="368300"/>
          </a:xfrm>
          <a:prstGeom prst="rect">
            <a:avLst/>
          </a:prstGeom>
          <a:noFill/>
        </p:spPr>
        <p:txBody>
          <a:bodyPr wrap="square" rtlCol="0">
            <a:spAutoFit/>
          </a:bodyPr>
          <a:p>
            <a:r>
              <a:rPr lang="en-US" altLang="zh-CN" b="1">
                <a:solidFill>
                  <a:schemeClr val="accent1"/>
                </a:solidFill>
              </a:rPr>
              <a:t>methodA</a:t>
            </a:r>
            <a:endParaRPr lang="en-US" altLang="zh-CN" b="1">
              <a:solidFill>
                <a:schemeClr val="accent1"/>
              </a:solidFill>
            </a:endParaRPr>
          </a:p>
        </p:txBody>
      </p:sp>
      <p:sp>
        <p:nvSpPr>
          <p:cNvPr id="15" name="文本框 14"/>
          <p:cNvSpPr txBox="1"/>
          <p:nvPr/>
        </p:nvSpPr>
        <p:spPr>
          <a:xfrm>
            <a:off x="1757680" y="2895600"/>
            <a:ext cx="2160270" cy="368300"/>
          </a:xfrm>
          <a:prstGeom prst="rect">
            <a:avLst/>
          </a:prstGeom>
          <a:noFill/>
        </p:spPr>
        <p:txBody>
          <a:bodyPr wrap="square" rtlCol="0">
            <a:spAutoFit/>
          </a:bodyPr>
          <a:p>
            <a:r>
              <a:rPr lang="en-US" altLang="zh-CN" b="1">
                <a:solidFill>
                  <a:schemeClr val="accent1"/>
                </a:solidFill>
              </a:rPr>
              <a:t>methodB</a:t>
            </a:r>
            <a:endParaRPr lang="en-US" altLang="zh-CN" b="1">
              <a:solidFill>
                <a:schemeClr val="accent1"/>
              </a:solidFill>
            </a:endParaRPr>
          </a:p>
        </p:txBody>
      </p:sp>
      <p:sp>
        <p:nvSpPr>
          <p:cNvPr id="16" name="文本框 15"/>
          <p:cNvSpPr txBox="1"/>
          <p:nvPr/>
        </p:nvSpPr>
        <p:spPr>
          <a:xfrm>
            <a:off x="1757680" y="3167380"/>
            <a:ext cx="2160270" cy="368300"/>
          </a:xfrm>
          <a:prstGeom prst="rect">
            <a:avLst/>
          </a:prstGeom>
          <a:noFill/>
        </p:spPr>
        <p:txBody>
          <a:bodyPr wrap="square" rtlCol="0">
            <a:spAutoFit/>
          </a:bodyPr>
          <a:p>
            <a:r>
              <a:rPr lang="en-US" altLang="zh-CN" b="1">
                <a:solidFill>
                  <a:schemeClr val="accent1"/>
                </a:solidFill>
              </a:rPr>
              <a:t>methodC</a:t>
            </a:r>
            <a:endParaRPr lang="en-US" altLang="zh-CN" b="1">
              <a:solidFill>
                <a:schemeClr val="accent1"/>
              </a:solidFill>
            </a:endParaRPr>
          </a:p>
        </p:txBody>
      </p:sp>
      <p:cxnSp>
        <p:nvCxnSpPr>
          <p:cNvPr id="17" name="直接箭头连接符 16"/>
          <p:cNvCxnSpPr>
            <a:stCxn id="6" idx="0"/>
            <a:endCxn id="5" idx="2"/>
          </p:cNvCxnSpPr>
          <p:nvPr/>
        </p:nvCxnSpPr>
        <p:spPr>
          <a:xfrm flipV="1">
            <a:off x="2277745" y="1861185"/>
            <a:ext cx="2468880" cy="62801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671185" y="3681095"/>
            <a:ext cx="1691005" cy="368300"/>
          </a:xfrm>
          <a:prstGeom prst="rect">
            <a:avLst/>
          </a:prstGeom>
          <a:noFill/>
        </p:spPr>
        <p:txBody>
          <a:bodyPr wrap="square" rtlCol="0">
            <a:spAutoFit/>
          </a:bodyPr>
          <a:p>
            <a:r>
              <a:rPr lang="zh-CN" altLang="en-US" b="1">
                <a:solidFill>
                  <a:srgbClr val="FFC000"/>
                </a:solidFill>
              </a:rPr>
              <a:t>实现类</a:t>
            </a:r>
            <a:r>
              <a:rPr lang="en-US" altLang="zh-CN" b="1">
                <a:solidFill>
                  <a:srgbClr val="FFC000"/>
                </a:solidFill>
              </a:rPr>
              <a:t>1</a:t>
            </a:r>
            <a:r>
              <a:rPr lang="zh-CN" altLang="en-US" b="1">
                <a:solidFill>
                  <a:srgbClr val="FFC000"/>
                </a:solidFill>
              </a:rPr>
              <a:t>实例</a:t>
            </a:r>
            <a:endParaRPr lang="zh-CN" altLang="en-US" b="1">
              <a:solidFill>
                <a:srgbClr val="FFC000"/>
              </a:solidFill>
            </a:endParaRPr>
          </a:p>
        </p:txBody>
      </p:sp>
      <p:sp>
        <p:nvSpPr>
          <p:cNvPr id="22" name="文本框 21"/>
          <p:cNvSpPr txBox="1"/>
          <p:nvPr/>
        </p:nvSpPr>
        <p:spPr>
          <a:xfrm>
            <a:off x="7362190" y="3620135"/>
            <a:ext cx="4152265" cy="368300"/>
          </a:xfrm>
          <a:prstGeom prst="rect">
            <a:avLst/>
          </a:prstGeom>
          <a:noFill/>
        </p:spPr>
        <p:txBody>
          <a:bodyPr wrap="square" rtlCol="0">
            <a:spAutoFit/>
          </a:bodyPr>
          <a:p>
            <a:r>
              <a:rPr lang="en-US" altLang="zh-CN" b="1">
                <a:solidFill>
                  <a:schemeClr val="accent1"/>
                </a:solidFill>
              </a:rPr>
              <a:t>methodA  =  </a:t>
            </a:r>
            <a:r>
              <a:rPr lang="zh-CN" altLang="en-US" b="1">
                <a:solidFill>
                  <a:schemeClr val="accent1"/>
                </a:solidFill>
              </a:rPr>
              <a:t>实现类</a:t>
            </a:r>
            <a:r>
              <a:rPr lang="en-US" altLang="zh-CN" b="1">
                <a:solidFill>
                  <a:schemeClr val="accent1"/>
                </a:solidFill>
              </a:rPr>
              <a:t>1 </a:t>
            </a:r>
            <a:r>
              <a:rPr lang="zh-CN" altLang="en-US" b="1">
                <a:solidFill>
                  <a:schemeClr val="accent1"/>
                </a:solidFill>
              </a:rPr>
              <a:t>实例</a:t>
            </a:r>
            <a:r>
              <a:rPr lang="en-US" altLang="zh-CN" b="1">
                <a:solidFill>
                  <a:schemeClr val="accent1"/>
                </a:solidFill>
              </a:rPr>
              <a:t>.methodA</a:t>
            </a:r>
            <a:endParaRPr lang="en-US" altLang="zh-CN" b="1">
              <a:solidFill>
                <a:schemeClr val="accent1"/>
              </a:solidFill>
            </a:endParaRPr>
          </a:p>
        </p:txBody>
      </p:sp>
      <p:cxnSp>
        <p:nvCxnSpPr>
          <p:cNvPr id="28" name="直接箭头连接符 27"/>
          <p:cNvCxnSpPr>
            <a:stCxn id="7" idx="0"/>
            <a:endCxn id="5" idx="2"/>
          </p:cNvCxnSpPr>
          <p:nvPr/>
        </p:nvCxnSpPr>
        <p:spPr>
          <a:xfrm flipH="1" flipV="1">
            <a:off x="4746625" y="1861185"/>
            <a:ext cx="3766185" cy="62801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361555" y="3970655"/>
            <a:ext cx="4152265" cy="368300"/>
          </a:xfrm>
          <a:prstGeom prst="rect">
            <a:avLst/>
          </a:prstGeom>
          <a:noFill/>
        </p:spPr>
        <p:txBody>
          <a:bodyPr wrap="square" rtlCol="0">
            <a:spAutoFit/>
          </a:bodyPr>
          <a:p>
            <a:r>
              <a:rPr lang="en-US" altLang="zh-CN" b="1">
                <a:solidFill>
                  <a:schemeClr val="accent1"/>
                </a:solidFill>
              </a:rPr>
              <a:t>methodB  =  </a:t>
            </a:r>
            <a:r>
              <a:rPr lang="zh-CN" altLang="en-US" b="1">
                <a:solidFill>
                  <a:schemeClr val="accent1"/>
                </a:solidFill>
              </a:rPr>
              <a:t>实现类</a:t>
            </a:r>
            <a:r>
              <a:rPr lang="en-US" altLang="zh-CN" b="1">
                <a:solidFill>
                  <a:schemeClr val="accent1"/>
                </a:solidFill>
              </a:rPr>
              <a:t>1 </a:t>
            </a:r>
            <a:r>
              <a:rPr lang="zh-CN" altLang="en-US" b="1">
                <a:solidFill>
                  <a:schemeClr val="accent1"/>
                </a:solidFill>
              </a:rPr>
              <a:t>实例</a:t>
            </a:r>
            <a:r>
              <a:rPr lang="en-US" altLang="zh-CN" b="1">
                <a:solidFill>
                  <a:schemeClr val="accent1"/>
                </a:solidFill>
              </a:rPr>
              <a:t>.methodB</a:t>
            </a:r>
            <a:endParaRPr lang="en-US" altLang="zh-CN" b="1">
              <a:solidFill>
                <a:schemeClr val="accent1"/>
              </a:solidFill>
            </a:endParaRPr>
          </a:p>
        </p:txBody>
      </p:sp>
      <p:sp>
        <p:nvSpPr>
          <p:cNvPr id="30" name="文本框 29"/>
          <p:cNvSpPr txBox="1"/>
          <p:nvPr/>
        </p:nvSpPr>
        <p:spPr>
          <a:xfrm>
            <a:off x="7361555" y="4311650"/>
            <a:ext cx="4152265" cy="368300"/>
          </a:xfrm>
          <a:prstGeom prst="rect">
            <a:avLst/>
          </a:prstGeom>
          <a:noFill/>
        </p:spPr>
        <p:txBody>
          <a:bodyPr wrap="square" rtlCol="0">
            <a:spAutoFit/>
          </a:bodyPr>
          <a:p>
            <a:r>
              <a:rPr lang="en-US" altLang="zh-CN" b="1">
                <a:solidFill>
                  <a:schemeClr val="accent1"/>
                </a:solidFill>
              </a:rPr>
              <a:t>methodC  =  </a:t>
            </a:r>
            <a:r>
              <a:rPr lang="zh-CN" altLang="en-US" b="1">
                <a:solidFill>
                  <a:schemeClr val="accent1"/>
                </a:solidFill>
              </a:rPr>
              <a:t>实现类</a:t>
            </a:r>
            <a:r>
              <a:rPr lang="en-US" altLang="zh-CN" b="1">
                <a:solidFill>
                  <a:schemeClr val="accent1"/>
                </a:solidFill>
              </a:rPr>
              <a:t>1 </a:t>
            </a:r>
            <a:r>
              <a:rPr lang="zh-CN" altLang="en-US" b="1">
                <a:solidFill>
                  <a:schemeClr val="accent1"/>
                </a:solidFill>
              </a:rPr>
              <a:t>实例</a:t>
            </a:r>
            <a:r>
              <a:rPr lang="en-US" altLang="zh-CN" b="1">
                <a:solidFill>
                  <a:schemeClr val="accent1"/>
                </a:solidFill>
              </a:rPr>
              <a:t>.methodC</a:t>
            </a:r>
            <a:endParaRPr lang="en-US" altLang="zh-CN" b="1">
              <a:solidFill>
                <a:schemeClr val="accent1"/>
              </a:solidFill>
            </a:endParaRPr>
          </a:p>
        </p:txBody>
      </p:sp>
      <p:pic>
        <p:nvPicPr>
          <p:cNvPr id="31" name="图片 30"/>
          <p:cNvPicPr>
            <a:picLocks noChangeAspect="1"/>
          </p:cNvPicPr>
          <p:nvPr/>
        </p:nvPicPr>
        <p:blipFill>
          <a:blip r:embed="rId2"/>
          <a:stretch>
            <a:fillRect/>
          </a:stretch>
        </p:blipFill>
        <p:spPr>
          <a:xfrm>
            <a:off x="4895850" y="5327015"/>
            <a:ext cx="7188200" cy="1365250"/>
          </a:xfrm>
          <a:prstGeom prst="rect">
            <a:avLst/>
          </a:prstGeom>
        </p:spPr>
      </p:pic>
      <p:sp>
        <p:nvSpPr>
          <p:cNvPr id="32" name="椭圆形标注 31"/>
          <p:cNvSpPr/>
          <p:nvPr/>
        </p:nvSpPr>
        <p:spPr>
          <a:xfrm>
            <a:off x="7114540" y="3251835"/>
            <a:ext cx="4354830" cy="1903730"/>
          </a:xfrm>
          <a:prstGeom prst="wedgeEllipseCallout">
            <a:avLst/>
          </a:prstGeom>
          <a:noFill/>
          <a:ln w="38100">
            <a:solidFill>
              <a:srgbClr val="C74F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141605" y="80645"/>
            <a:ext cx="4276090" cy="668464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 模拟考试行为</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public class KaoShi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String name;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KaoShi(String name)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this.name = 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giveTestPaper() {</a:t>
            </a:r>
            <a:endParaRPr lang="zh-CN" altLang="en-US" sz="1200">
              <a:solidFill>
                <a:schemeClr val="tx1"/>
              </a:solidFill>
              <a:sym typeface="+mn-ea"/>
            </a:endParaRPr>
          </a:p>
          <a:p>
            <a:pPr algn="l"/>
            <a:r>
              <a:rPr lang="zh-CN" altLang="en-US" sz="1200">
                <a:solidFill>
                  <a:schemeClr val="tx1"/>
                </a:solidFill>
                <a:sym typeface="+mn-ea"/>
              </a:rPr>
              <a:t>        System.out.println(name + " before giveTestPaper");</a:t>
            </a:r>
            <a:endParaRPr lang="zh-CN" altLang="en-US" sz="1200">
              <a:solidFill>
                <a:schemeClr val="tx1"/>
              </a:solidFill>
              <a:sym typeface="+mn-ea"/>
            </a:endParaRPr>
          </a:p>
          <a:p>
            <a:pPr algn="l"/>
            <a:r>
              <a:rPr lang="zh-CN" altLang="en-US" sz="1200">
                <a:solidFill>
                  <a:schemeClr val="tx1"/>
                </a:solidFill>
                <a:sym typeface="+mn-ea"/>
              </a:rPr>
              <a:t>        System.out.println("发试卷啦~");</a:t>
            </a:r>
            <a:endParaRPr lang="zh-CN" altLang="en-US" sz="1200">
              <a:solidFill>
                <a:schemeClr val="tx1"/>
              </a:solidFill>
              <a:sym typeface="+mn-ea"/>
            </a:endParaRPr>
          </a:p>
          <a:p>
            <a:pPr algn="l"/>
            <a:r>
              <a:rPr lang="zh-CN" altLang="en-US" sz="1200">
                <a:solidFill>
                  <a:schemeClr val="tx1"/>
                </a:solidFill>
                <a:sym typeface="+mn-ea"/>
              </a:rPr>
              <a:t>        System.out.println(name + " after giveTestPaper");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writeTestPaper() {</a:t>
            </a:r>
            <a:endParaRPr lang="zh-CN" altLang="en-US" sz="1200">
              <a:solidFill>
                <a:schemeClr val="tx1"/>
              </a:solidFill>
              <a:sym typeface="+mn-ea"/>
            </a:endParaRPr>
          </a:p>
          <a:p>
            <a:pPr algn="l"/>
            <a:r>
              <a:rPr lang="zh-CN" altLang="en-US" sz="1200">
                <a:solidFill>
                  <a:schemeClr val="tx1"/>
                </a:solidFill>
                <a:sym typeface="+mn-ea"/>
              </a:rPr>
              <a:t>        System.out.println(name + " before writeTestPaper");</a:t>
            </a:r>
            <a:endParaRPr lang="zh-CN" altLang="en-US" sz="1200">
              <a:solidFill>
                <a:schemeClr val="tx1"/>
              </a:solidFill>
              <a:sym typeface="+mn-ea"/>
            </a:endParaRPr>
          </a:p>
          <a:p>
            <a:pPr algn="l"/>
            <a:r>
              <a:rPr lang="zh-CN" altLang="en-US" sz="1200">
                <a:solidFill>
                  <a:schemeClr val="tx1"/>
                </a:solidFill>
                <a:sym typeface="+mn-ea"/>
              </a:rPr>
              <a:t>        System.out.println("写试卷啦~");</a:t>
            </a:r>
            <a:endParaRPr lang="zh-CN" altLang="en-US" sz="1200">
              <a:solidFill>
                <a:schemeClr val="tx1"/>
              </a:solidFill>
              <a:sym typeface="+mn-ea"/>
            </a:endParaRPr>
          </a:p>
          <a:p>
            <a:pPr algn="l"/>
            <a:r>
              <a:rPr lang="zh-CN" altLang="en-US" sz="1200">
                <a:solidFill>
                  <a:schemeClr val="tx1"/>
                </a:solidFill>
                <a:sym typeface="+mn-ea"/>
              </a:rPr>
              <a:t>        System.out.println(name + " after writeTestPaper");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submitTestPaper() {</a:t>
            </a:r>
            <a:endParaRPr lang="zh-CN" altLang="en-US" sz="1200">
              <a:solidFill>
                <a:schemeClr val="tx1"/>
              </a:solidFill>
              <a:sym typeface="+mn-ea"/>
            </a:endParaRPr>
          </a:p>
          <a:p>
            <a:pPr algn="l"/>
            <a:r>
              <a:rPr lang="zh-CN" altLang="en-US" sz="1200">
                <a:solidFill>
                  <a:schemeClr val="tx1"/>
                </a:solidFill>
                <a:sym typeface="+mn-ea"/>
              </a:rPr>
              <a:t>        System.out.println(name + " before submitTestPaper");</a:t>
            </a:r>
            <a:endParaRPr lang="zh-CN" altLang="en-US" sz="1200">
              <a:solidFill>
                <a:schemeClr val="tx1"/>
              </a:solidFill>
              <a:sym typeface="+mn-ea"/>
            </a:endParaRPr>
          </a:p>
          <a:p>
            <a:pPr algn="l"/>
            <a:r>
              <a:rPr lang="zh-CN" altLang="en-US" sz="1200">
                <a:solidFill>
                  <a:schemeClr val="tx1"/>
                </a:solidFill>
                <a:sym typeface="+mn-ea"/>
              </a:rPr>
              <a:t>        System.out.println("收试卷啦~");</a:t>
            </a:r>
            <a:endParaRPr lang="zh-CN" altLang="en-US" sz="1200">
              <a:solidFill>
                <a:schemeClr val="tx1"/>
              </a:solidFill>
              <a:sym typeface="+mn-ea"/>
            </a:endParaRPr>
          </a:p>
          <a:p>
            <a:pPr algn="l"/>
            <a:r>
              <a:rPr lang="zh-CN" altLang="en-US" sz="1200">
                <a:solidFill>
                  <a:schemeClr val="tx1"/>
                </a:solidFill>
                <a:sym typeface="+mn-ea"/>
              </a:rPr>
              <a:t>        System.out.println(name + " after submitTestPaper");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start() {</a:t>
            </a:r>
            <a:endParaRPr lang="zh-CN" altLang="en-US" sz="1200">
              <a:solidFill>
                <a:schemeClr val="tx1"/>
              </a:solidFill>
              <a:sym typeface="+mn-ea"/>
            </a:endParaRPr>
          </a:p>
          <a:p>
            <a:pPr algn="l"/>
            <a:r>
              <a:rPr lang="zh-CN" altLang="en-US" sz="1200">
                <a:solidFill>
                  <a:schemeClr val="tx1"/>
                </a:solidFill>
                <a:sym typeface="+mn-ea"/>
              </a:rPr>
              <a:t>        this.giveTestPaper();</a:t>
            </a:r>
            <a:endParaRPr lang="zh-CN" altLang="en-US" sz="1200">
              <a:solidFill>
                <a:schemeClr val="tx1"/>
              </a:solidFill>
              <a:sym typeface="+mn-ea"/>
            </a:endParaRPr>
          </a:p>
          <a:p>
            <a:pPr algn="l"/>
            <a:r>
              <a:rPr lang="zh-CN" altLang="en-US" sz="1200">
                <a:solidFill>
                  <a:schemeClr val="tx1"/>
                </a:solidFill>
                <a:sym typeface="+mn-ea"/>
              </a:rPr>
              <a:t>        this.writeTestPaper();</a:t>
            </a:r>
            <a:endParaRPr lang="zh-CN" altLang="en-US" sz="1200">
              <a:solidFill>
                <a:schemeClr val="tx1"/>
              </a:solidFill>
              <a:sym typeface="+mn-ea"/>
            </a:endParaRPr>
          </a:p>
          <a:p>
            <a:pPr algn="l"/>
            <a:r>
              <a:rPr lang="zh-CN" altLang="en-US" sz="1200">
                <a:solidFill>
                  <a:schemeClr val="tx1"/>
                </a:solidFill>
                <a:sym typeface="+mn-ea"/>
              </a:rPr>
              <a:t>        this.submitTestPaper();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5" name="矩形 4"/>
          <p:cNvSpPr/>
          <p:nvPr/>
        </p:nvSpPr>
        <p:spPr>
          <a:xfrm>
            <a:off x="4567555" y="2727325"/>
            <a:ext cx="267779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模拟考试行为</a:t>
            </a:r>
            <a:r>
              <a:rPr lang="en-US" altLang="zh-CN"/>
              <a:t>-</a:t>
            </a:r>
            <a:r>
              <a:rPr lang="zh-CN" altLang="en-US"/>
              <a:t>硬编码</a:t>
            </a:r>
            <a:endParaRPr lang="zh-CN" altLang="en-US"/>
          </a:p>
        </p:txBody>
      </p:sp>
      <p:sp>
        <p:nvSpPr>
          <p:cNvPr id="2" name="矩形 1"/>
          <p:cNvSpPr/>
          <p:nvPr/>
        </p:nvSpPr>
        <p:spPr>
          <a:xfrm>
            <a:off x="4567555" y="709295"/>
            <a:ext cx="4276090" cy="186626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不使用切面编程</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testAop1 () {</a:t>
            </a:r>
            <a:endParaRPr lang="zh-CN" altLang="en-US" sz="1200">
              <a:solidFill>
                <a:schemeClr val="tx1"/>
              </a:solidFill>
              <a:sym typeface="+mn-ea"/>
            </a:endParaRPr>
          </a:p>
          <a:p>
            <a:pPr algn="l"/>
            <a:r>
              <a:rPr lang="zh-CN" altLang="en-US" sz="1200">
                <a:solidFill>
                  <a:schemeClr val="tx1"/>
                </a:solidFill>
                <a:sym typeface="+mn-ea"/>
              </a:rPr>
              <a:t>        KaoShi kaoshi = new KaoShi("zhangsan");</a:t>
            </a:r>
            <a:endParaRPr lang="zh-CN" altLang="en-US" sz="1200">
              <a:solidFill>
                <a:schemeClr val="tx1"/>
              </a:solidFill>
              <a:sym typeface="+mn-ea"/>
            </a:endParaRPr>
          </a:p>
          <a:p>
            <a:pPr algn="l"/>
            <a:r>
              <a:rPr lang="zh-CN" altLang="en-US" sz="1200">
                <a:solidFill>
                  <a:schemeClr val="tx1"/>
                </a:solidFill>
                <a:sym typeface="+mn-ea"/>
              </a:rPr>
              <a:t>        kaoshi.start();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460375" y="3791585"/>
            <a:ext cx="267779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模拟考试行为</a:t>
            </a:r>
            <a:r>
              <a:rPr lang="en-US" altLang="zh-CN"/>
              <a:t>-</a:t>
            </a:r>
            <a:r>
              <a:rPr lang="zh-CN" altLang="en-US"/>
              <a:t>动态代理</a:t>
            </a:r>
            <a:endParaRPr lang="zh-CN" altLang="en-US"/>
          </a:p>
        </p:txBody>
      </p:sp>
      <p:sp>
        <p:nvSpPr>
          <p:cNvPr id="2" name="矩形 1"/>
          <p:cNvSpPr/>
          <p:nvPr/>
        </p:nvSpPr>
        <p:spPr>
          <a:xfrm>
            <a:off x="460375" y="4343400"/>
            <a:ext cx="11051540" cy="23399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使用切片编程</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testAop2 () {</a:t>
            </a:r>
            <a:endParaRPr lang="zh-CN" altLang="en-US" sz="1200">
              <a:solidFill>
                <a:schemeClr val="tx1"/>
              </a:solidFill>
              <a:sym typeface="+mn-ea"/>
            </a:endParaRPr>
          </a:p>
          <a:p>
            <a:pPr algn="l"/>
            <a:r>
              <a:rPr lang="zh-CN" altLang="en-US" sz="1200">
                <a:solidFill>
                  <a:schemeClr val="tx1"/>
                </a:solidFill>
                <a:sym typeface="+mn-ea"/>
              </a:rPr>
              <a:t>        KaoShi2 kaoshi = new KaoShi2("zhangsan");</a:t>
            </a:r>
            <a:endParaRPr lang="zh-CN" altLang="en-US" sz="1200">
              <a:solidFill>
                <a:schemeClr val="tx1"/>
              </a:solidFill>
              <a:sym typeface="+mn-ea"/>
            </a:endParaRPr>
          </a:p>
          <a:p>
            <a:pPr algn="l"/>
            <a:r>
              <a:rPr lang="zh-CN" altLang="en-US" sz="1200">
                <a:solidFill>
                  <a:schemeClr val="tx1"/>
                </a:solidFill>
                <a:sym typeface="+mn-ea"/>
              </a:rPr>
              <a:t>        InvocationHandler handler = new LogInterceptor(kaoshi);</a:t>
            </a:r>
            <a:endParaRPr lang="zh-CN" altLang="en-US" sz="1200">
              <a:solidFill>
                <a:schemeClr val="tx1"/>
              </a:solidFill>
              <a:sym typeface="+mn-ea"/>
            </a:endParaRPr>
          </a:p>
          <a:p>
            <a:pPr algn="l"/>
            <a:r>
              <a:rPr lang="zh-CN" altLang="en-US" sz="1200">
                <a:solidFill>
                  <a:schemeClr val="tx1"/>
                </a:solidFill>
                <a:sym typeface="+mn-ea"/>
              </a:rPr>
              <a:t>        // newProxyInstance 必须传代理的父接口</a:t>
            </a:r>
            <a:endParaRPr lang="zh-CN" altLang="en-US" sz="1200">
              <a:solidFill>
                <a:schemeClr val="tx1"/>
              </a:solidFill>
              <a:sym typeface="+mn-ea"/>
            </a:endParaRPr>
          </a:p>
          <a:p>
            <a:pPr algn="l"/>
            <a:r>
              <a:rPr lang="zh-CN" altLang="en-US" sz="1200">
                <a:solidFill>
                  <a:schemeClr val="tx1"/>
                </a:solidFill>
                <a:sym typeface="+mn-ea"/>
              </a:rPr>
              <a:t>        // 生成的代理类是父接口的一个子类（动态生成的，和被代理类是兄弟类，此处不能用 KaoShi2 接收）</a:t>
            </a:r>
            <a:endParaRPr lang="zh-CN" altLang="en-US" sz="1200">
              <a:solidFill>
                <a:schemeClr val="tx1"/>
              </a:solidFill>
              <a:sym typeface="+mn-ea"/>
            </a:endParaRPr>
          </a:p>
          <a:p>
            <a:pPr algn="l"/>
            <a:r>
              <a:rPr lang="zh-CN" altLang="en-US" sz="1200">
                <a:solidFill>
                  <a:schemeClr val="tx1"/>
                </a:solidFill>
                <a:sym typeface="+mn-ea"/>
              </a:rPr>
              <a:t>        KaoshiInterface kaoshiInterface = (KaoshiInterface) Proxy.newProxyInstance(KaoShi2.class.getClassLoader(), new Class[] {KaoshiInterface.class}, handler);</a:t>
            </a:r>
            <a:endParaRPr lang="zh-CN" altLang="en-US" sz="1200">
              <a:solidFill>
                <a:schemeClr val="tx1"/>
              </a:solidFill>
              <a:sym typeface="+mn-ea"/>
            </a:endParaRPr>
          </a:p>
          <a:p>
            <a:pPr algn="l"/>
            <a:r>
              <a:rPr lang="zh-CN" altLang="en-US" sz="1200">
                <a:solidFill>
                  <a:schemeClr val="tx1"/>
                </a:solidFill>
                <a:sym typeface="+mn-ea"/>
              </a:rPr>
              <a:t>        kaoshiInterface.start();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7235825" y="71120"/>
            <a:ext cx="4276090" cy="566483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 模拟考试行为</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public class KaoShi2 implements KaoshiInterface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String name;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KaoShi2(String name)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this.name = 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giveTestPaper() {</a:t>
            </a:r>
            <a:endParaRPr lang="zh-CN" altLang="en-US" sz="1200">
              <a:solidFill>
                <a:schemeClr val="tx1"/>
              </a:solidFill>
              <a:sym typeface="+mn-ea"/>
            </a:endParaRPr>
          </a:p>
          <a:p>
            <a:pPr algn="l"/>
            <a:r>
              <a:rPr lang="zh-CN" altLang="en-US" sz="1200">
                <a:solidFill>
                  <a:schemeClr val="tx1"/>
                </a:solidFill>
                <a:sym typeface="+mn-ea"/>
              </a:rPr>
              <a:t>        System.out.println("发试卷啦~");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writeTestPaper() {</a:t>
            </a:r>
            <a:endParaRPr lang="zh-CN" altLang="en-US" sz="1200">
              <a:solidFill>
                <a:schemeClr val="tx1"/>
              </a:solidFill>
              <a:sym typeface="+mn-ea"/>
            </a:endParaRPr>
          </a:p>
          <a:p>
            <a:pPr algn="l"/>
            <a:r>
              <a:rPr lang="zh-CN" altLang="en-US" sz="1200">
                <a:solidFill>
                  <a:schemeClr val="tx1"/>
                </a:solidFill>
                <a:sym typeface="+mn-ea"/>
              </a:rPr>
              <a:t>        System.out.println("写试卷啦~");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submitTestPaper() {</a:t>
            </a:r>
            <a:endParaRPr lang="zh-CN" altLang="en-US" sz="1200">
              <a:solidFill>
                <a:schemeClr val="tx1"/>
              </a:solidFill>
              <a:sym typeface="+mn-ea"/>
            </a:endParaRPr>
          </a:p>
          <a:p>
            <a:pPr algn="l"/>
            <a:r>
              <a:rPr lang="zh-CN" altLang="en-US" sz="1200">
                <a:solidFill>
                  <a:schemeClr val="tx1"/>
                </a:solidFill>
                <a:sym typeface="+mn-ea"/>
              </a:rPr>
              <a:t>        System.out.println("收试卷啦~");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start() {</a:t>
            </a:r>
            <a:endParaRPr lang="zh-CN" altLang="en-US" sz="1200">
              <a:solidFill>
                <a:schemeClr val="tx1"/>
              </a:solidFill>
              <a:sym typeface="+mn-ea"/>
            </a:endParaRPr>
          </a:p>
          <a:p>
            <a:pPr algn="l"/>
            <a:r>
              <a:rPr lang="zh-CN" altLang="en-US" sz="1200">
                <a:solidFill>
                  <a:schemeClr val="tx1"/>
                </a:solidFill>
                <a:sym typeface="+mn-ea"/>
              </a:rPr>
              <a:t>        this.giveTestPaper();</a:t>
            </a:r>
            <a:endParaRPr lang="zh-CN" altLang="en-US" sz="1200">
              <a:solidFill>
                <a:schemeClr val="tx1"/>
              </a:solidFill>
              <a:sym typeface="+mn-ea"/>
            </a:endParaRPr>
          </a:p>
          <a:p>
            <a:pPr algn="l"/>
            <a:r>
              <a:rPr lang="zh-CN" altLang="en-US" sz="1200">
                <a:solidFill>
                  <a:schemeClr val="tx1"/>
                </a:solidFill>
                <a:sym typeface="+mn-ea"/>
              </a:rPr>
              <a:t>        this.writeTestPaper();</a:t>
            </a:r>
            <a:endParaRPr lang="zh-CN" altLang="en-US" sz="1200">
              <a:solidFill>
                <a:schemeClr val="tx1"/>
              </a:solidFill>
              <a:sym typeface="+mn-ea"/>
            </a:endParaRPr>
          </a:p>
          <a:p>
            <a:pPr algn="l"/>
            <a:r>
              <a:rPr lang="zh-CN" altLang="en-US" sz="1200">
                <a:solidFill>
                  <a:schemeClr val="tx1"/>
                </a:solidFill>
                <a:sym typeface="+mn-ea"/>
              </a:rPr>
              <a:t>        this.submitTestPaper();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6" name="矩形 5"/>
          <p:cNvSpPr/>
          <p:nvPr/>
        </p:nvSpPr>
        <p:spPr>
          <a:xfrm>
            <a:off x="460375" y="71120"/>
            <a:ext cx="6487160" cy="36258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LogInterceptor implements InvocationHandler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r>
              <a:rPr lang="en-US" altLang="zh-CN" sz="1200">
                <a:solidFill>
                  <a:schemeClr val="tx1"/>
                </a:solidFill>
                <a:sym typeface="+mn-ea"/>
              </a:rPr>
              <a:t>/ </a:t>
            </a:r>
            <a:r>
              <a:rPr lang="zh-CN" altLang="en-US" sz="1200">
                <a:solidFill>
                  <a:schemeClr val="tx1"/>
                </a:solidFill>
                <a:sym typeface="+mn-ea"/>
              </a:rPr>
              <a:t>被代理的对象</a:t>
            </a:r>
            <a:endParaRPr lang="en-US" altLang="zh-CN" sz="1200">
              <a:solidFill>
                <a:schemeClr val="tx1"/>
              </a:solidFill>
              <a:sym typeface="+mn-ea"/>
            </a:endParaRPr>
          </a:p>
          <a:p>
            <a:pPr algn="l"/>
            <a:r>
              <a:rPr lang="zh-CN" altLang="en-US" sz="1200">
                <a:solidFill>
                  <a:schemeClr val="tx1"/>
                </a:solidFill>
                <a:sym typeface="+mn-ea"/>
              </a:rPr>
              <a:t>    private Object delegate;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LogInterceptor(Object delegate)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this.delegate = delegate;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Object invoke(Object proxy, Method method, Object[] args) throws Throwable {</a:t>
            </a:r>
            <a:endParaRPr lang="zh-CN" altLang="en-US" sz="1200">
              <a:solidFill>
                <a:schemeClr val="tx1"/>
              </a:solidFill>
              <a:sym typeface="+mn-ea"/>
            </a:endParaRPr>
          </a:p>
          <a:p>
            <a:pPr algn="l"/>
            <a:r>
              <a:rPr lang="zh-CN" altLang="en-US" sz="1200">
                <a:solidFill>
                  <a:schemeClr val="tx1"/>
                </a:solidFill>
                <a:sym typeface="+mn-ea"/>
              </a:rPr>
              <a:t>        System.out.println("before invoke method: " + method.getName());</a:t>
            </a:r>
            <a:endParaRPr lang="zh-CN" altLang="en-US" sz="1200">
              <a:solidFill>
                <a:schemeClr val="tx1"/>
              </a:solidFill>
              <a:sym typeface="+mn-ea"/>
            </a:endParaRPr>
          </a:p>
          <a:p>
            <a:pPr algn="l"/>
            <a:r>
              <a:rPr lang="zh-CN" altLang="en-US" sz="1200">
                <a:solidFill>
                  <a:schemeClr val="tx1"/>
                </a:solidFill>
                <a:sym typeface="+mn-ea"/>
              </a:rPr>
              <a:t>        Object result = method.invoke(this.delegate, args);</a:t>
            </a:r>
            <a:endParaRPr lang="zh-CN" altLang="en-US" sz="1200">
              <a:solidFill>
                <a:schemeClr val="tx1"/>
              </a:solidFill>
              <a:sym typeface="+mn-ea"/>
            </a:endParaRPr>
          </a:p>
          <a:p>
            <a:pPr algn="l"/>
            <a:r>
              <a:rPr lang="zh-CN" altLang="en-US" sz="1200">
                <a:solidFill>
                  <a:schemeClr val="tx1"/>
                </a:solidFill>
                <a:sym typeface="+mn-ea"/>
              </a:rPr>
              <a:t>        System.out.println("after invoke method: " + method.getName());</a:t>
            </a:r>
            <a:endParaRPr lang="zh-CN" altLang="en-US" sz="1200">
              <a:solidFill>
                <a:schemeClr val="tx1"/>
              </a:solidFill>
              <a:sym typeface="+mn-ea"/>
            </a:endParaRPr>
          </a:p>
          <a:p>
            <a:pPr algn="l"/>
            <a:r>
              <a:rPr lang="zh-CN" altLang="en-US" sz="1200">
                <a:solidFill>
                  <a:schemeClr val="tx1"/>
                </a:solidFill>
                <a:sym typeface="+mn-ea"/>
              </a:rPr>
              <a:t>        return result;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7" name="矩形 6"/>
          <p:cNvSpPr/>
          <p:nvPr/>
        </p:nvSpPr>
        <p:spPr>
          <a:xfrm>
            <a:off x="4458335" y="3230880"/>
            <a:ext cx="2489200" cy="196850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interface KaoshiInterface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void giveTestPaper();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void writeTestPaper();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void submitTestPaper();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void start();</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3611245" y="3855085"/>
            <a:ext cx="333375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模拟考试行为</a:t>
            </a:r>
            <a:r>
              <a:rPr lang="en-US" altLang="zh-CN"/>
              <a:t>-</a:t>
            </a:r>
            <a:r>
              <a:rPr lang="zh-CN" altLang="en-US"/>
              <a:t>动态代理改进</a:t>
            </a:r>
            <a:endParaRPr lang="zh-CN" altLang="en-US"/>
          </a:p>
        </p:txBody>
      </p:sp>
      <p:sp>
        <p:nvSpPr>
          <p:cNvPr id="2" name="矩形 1"/>
          <p:cNvSpPr/>
          <p:nvPr/>
        </p:nvSpPr>
        <p:spPr>
          <a:xfrm>
            <a:off x="460375" y="4514850"/>
            <a:ext cx="11051540" cy="22040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使用切片编程</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testAop3 () {</a:t>
            </a:r>
            <a:endParaRPr lang="zh-CN" altLang="en-US" sz="1200">
              <a:solidFill>
                <a:schemeClr val="tx1"/>
              </a:solidFill>
              <a:sym typeface="+mn-ea"/>
            </a:endParaRPr>
          </a:p>
          <a:p>
            <a:pPr algn="l"/>
            <a:r>
              <a:rPr lang="zh-CN" altLang="en-US" sz="1200">
                <a:solidFill>
                  <a:schemeClr val="tx1"/>
                </a:solidFill>
                <a:sym typeface="+mn-ea"/>
              </a:rPr>
              <a:t>        KaoShi3 kaoshi = new KaoShi3("zhangsan");</a:t>
            </a:r>
            <a:endParaRPr lang="zh-CN" altLang="en-US" sz="1200">
              <a:solidFill>
                <a:schemeClr val="tx1"/>
              </a:solidFill>
              <a:sym typeface="+mn-ea"/>
            </a:endParaRPr>
          </a:p>
          <a:p>
            <a:pPr algn="l"/>
            <a:r>
              <a:rPr lang="zh-CN" altLang="en-US" sz="1200">
                <a:solidFill>
                  <a:schemeClr val="tx1"/>
                </a:solidFill>
                <a:sym typeface="+mn-ea"/>
              </a:rPr>
              <a:t>        InvocationHandler handler = new LogInterceptor(kaoshi);</a:t>
            </a:r>
            <a:endParaRPr lang="zh-CN" altLang="en-US" sz="1200">
              <a:solidFill>
                <a:schemeClr val="tx1"/>
              </a:solidFill>
              <a:sym typeface="+mn-ea"/>
            </a:endParaRPr>
          </a:p>
          <a:p>
            <a:pPr algn="l"/>
            <a:r>
              <a:rPr lang="zh-CN" altLang="en-US" sz="1200">
                <a:solidFill>
                  <a:schemeClr val="tx1"/>
                </a:solidFill>
                <a:sym typeface="+mn-ea"/>
              </a:rPr>
              <a:t>        KaoshiInterface kaoshiInterface = (KaoshiInterface) Proxy.newProxyInstance(KaoShi2.class.getClassLoader(), new Class[] {KaoshiInterface.class}, handler);</a:t>
            </a:r>
            <a:endParaRPr lang="zh-CN" altLang="en-US" sz="1200">
              <a:solidFill>
                <a:schemeClr val="tx1"/>
              </a:solidFill>
              <a:sym typeface="+mn-ea"/>
            </a:endParaRPr>
          </a:p>
          <a:p>
            <a:pPr algn="l"/>
            <a:r>
              <a:rPr lang="zh-CN" altLang="en-US" sz="1200">
                <a:solidFill>
                  <a:schemeClr val="tx1"/>
                </a:solidFill>
                <a:sym typeface="+mn-ea"/>
              </a:rPr>
              <a:t>        KaoShi3.start(kaoshiInterface);</a:t>
            </a:r>
            <a:endParaRPr lang="zh-CN" altLang="en-US" sz="1200">
              <a:solidFill>
                <a:schemeClr val="tx1"/>
              </a:solidFill>
              <a:sym typeface="+mn-ea"/>
            </a:endParaRPr>
          </a:p>
          <a:p>
            <a:pPr algn="l"/>
            <a:r>
              <a:rPr lang="zh-CN" altLang="en-US" sz="1200">
                <a:solidFill>
                  <a:schemeClr val="tx1"/>
                </a:solidFill>
                <a:sym typeface="+mn-ea"/>
              </a:rPr>
              <a:t>//        KaoShi3.start(kaoshi);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7235825" y="44450"/>
            <a:ext cx="4276090" cy="57372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 模拟考试行为</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public class KaoShi3 implements KaoshiInterface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String name;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KaoShi3(String name)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this.name = 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giveTestPaper() {</a:t>
            </a:r>
            <a:endParaRPr lang="zh-CN" altLang="en-US" sz="1200">
              <a:solidFill>
                <a:schemeClr val="tx1"/>
              </a:solidFill>
              <a:sym typeface="+mn-ea"/>
            </a:endParaRPr>
          </a:p>
          <a:p>
            <a:pPr algn="l"/>
            <a:r>
              <a:rPr lang="zh-CN" altLang="en-US" sz="1200">
                <a:solidFill>
                  <a:schemeClr val="tx1"/>
                </a:solidFill>
                <a:sym typeface="+mn-ea"/>
              </a:rPr>
              <a:t>        System.out.println("发试卷啦~");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writeTestPaper() {</a:t>
            </a:r>
            <a:endParaRPr lang="zh-CN" altLang="en-US" sz="1200">
              <a:solidFill>
                <a:schemeClr val="tx1"/>
              </a:solidFill>
              <a:sym typeface="+mn-ea"/>
            </a:endParaRPr>
          </a:p>
          <a:p>
            <a:pPr algn="l"/>
            <a:r>
              <a:rPr lang="zh-CN" altLang="en-US" sz="1200">
                <a:solidFill>
                  <a:schemeClr val="tx1"/>
                </a:solidFill>
                <a:sym typeface="+mn-ea"/>
              </a:rPr>
              <a:t>        System.out.println("写试卷啦~");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submitTestPaper() {</a:t>
            </a:r>
            <a:endParaRPr lang="zh-CN" altLang="en-US" sz="1200">
              <a:solidFill>
                <a:schemeClr val="tx1"/>
              </a:solidFill>
              <a:sym typeface="+mn-ea"/>
            </a:endParaRPr>
          </a:p>
          <a:p>
            <a:pPr algn="l"/>
            <a:r>
              <a:rPr lang="zh-CN" altLang="en-US" sz="1200">
                <a:solidFill>
                  <a:schemeClr val="tx1"/>
                </a:solidFill>
                <a:sym typeface="+mn-ea"/>
              </a:rPr>
              <a:t>        System.out.println("收试卷啦~");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static void start(KaoshiInterface kaoshi) {</a:t>
            </a:r>
            <a:endParaRPr lang="zh-CN" altLang="en-US" sz="1200">
              <a:solidFill>
                <a:schemeClr val="tx1"/>
              </a:solidFill>
              <a:sym typeface="+mn-ea"/>
            </a:endParaRPr>
          </a:p>
          <a:p>
            <a:pPr algn="l"/>
            <a:r>
              <a:rPr lang="zh-CN" altLang="en-US" sz="1200">
                <a:solidFill>
                  <a:schemeClr val="tx1"/>
                </a:solidFill>
                <a:sym typeface="+mn-ea"/>
              </a:rPr>
              <a:t>        // 使用动态代理类,而不是代理前的类</a:t>
            </a:r>
            <a:endParaRPr lang="zh-CN" altLang="en-US" sz="1200">
              <a:solidFill>
                <a:schemeClr val="tx1"/>
              </a:solidFill>
              <a:sym typeface="+mn-ea"/>
            </a:endParaRPr>
          </a:p>
          <a:p>
            <a:pPr algn="l"/>
            <a:r>
              <a:rPr lang="zh-CN" altLang="en-US" sz="1200">
                <a:solidFill>
                  <a:schemeClr val="tx1"/>
                </a:solidFill>
                <a:sym typeface="+mn-ea"/>
              </a:rPr>
              <a:t>        kaoshi.giveTestPaper();</a:t>
            </a:r>
            <a:endParaRPr lang="zh-CN" altLang="en-US" sz="1200">
              <a:solidFill>
                <a:schemeClr val="tx1"/>
              </a:solidFill>
              <a:sym typeface="+mn-ea"/>
            </a:endParaRPr>
          </a:p>
          <a:p>
            <a:pPr algn="l"/>
            <a:r>
              <a:rPr lang="zh-CN" altLang="en-US" sz="1200">
                <a:solidFill>
                  <a:schemeClr val="tx1"/>
                </a:solidFill>
                <a:sym typeface="+mn-ea"/>
              </a:rPr>
              <a:t>        kaoshi.writeTestPaper();</a:t>
            </a:r>
            <a:endParaRPr lang="zh-CN" altLang="en-US" sz="1200">
              <a:solidFill>
                <a:schemeClr val="tx1"/>
              </a:solidFill>
              <a:sym typeface="+mn-ea"/>
            </a:endParaRPr>
          </a:p>
          <a:p>
            <a:pPr algn="l"/>
            <a:r>
              <a:rPr lang="zh-CN" altLang="en-US" sz="1200">
                <a:solidFill>
                  <a:schemeClr val="tx1"/>
                </a:solidFill>
                <a:sym typeface="+mn-ea"/>
              </a:rPr>
              <a:t>        kaoshi.submitTestPaper();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360045" y="925195"/>
            <a:ext cx="11134090" cy="15398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testAop4 () {</a:t>
            </a:r>
            <a:endParaRPr lang="zh-CN" altLang="en-US" sz="1200">
              <a:solidFill>
                <a:schemeClr val="tx1"/>
              </a:solidFill>
              <a:sym typeface="+mn-ea"/>
            </a:endParaRPr>
          </a:p>
          <a:p>
            <a:pPr algn="l"/>
            <a:r>
              <a:rPr lang="zh-CN" altLang="en-US" sz="1200">
                <a:solidFill>
                  <a:schemeClr val="tx1"/>
                </a:solidFill>
                <a:sym typeface="+mn-ea"/>
              </a:rPr>
              <a:t>        String str = new String("helloworld");</a:t>
            </a:r>
            <a:endParaRPr lang="zh-CN" altLang="en-US" sz="1200">
              <a:solidFill>
                <a:schemeClr val="tx1"/>
              </a:solidFill>
              <a:sym typeface="+mn-ea"/>
            </a:endParaRPr>
          </a:p>
          <a:p>
            <a:pPr algn="l"/>
            <a:r>
              <a:rPr lang="zh-CN" altLang="en-US" sz="1200">
                <a:solidFill>
                  <a:schemeClr val="tx1"/>
                </a:solidFill>
                <a:sym typeface="+mn-ea"/>
              </a:rPr>
              <a:t>        InvocationHandler handler = new LogInterceptor(str);</a:t>
            </a:r>
            <a:endParaRPr lang="zh-CN" altLang="en-US" sz="1200">
              <a:solidFill>
                <a:schemeClr val="tx1"/>
              </a:solidFill>
              <a:sym typeface="+mn-ea"/>
            </a:endParaRPr>
          </a:p>
          <a:p>
            <a:pPr algn="l"/>
            <a:r>
              <a:rPr lang="zh-CN" altLang="en-US" sz="1200">
                <a:solidFill>
                  <a:schemeClr val="tx1"/>
                </a:solidFill>
                <a:sym typeface="+mn-ea"/>
              </a:rPr>
              <a:t>        CharSequence proxyInstance = (CharSequence) Proxy.newProxyInstance(KaoShi2.class.getClassLoader(), new Class[] {CharSequence.class}, handler);</a:t>
            </a:r>
            <a:endParaRPr lang="zh-CN" altLang="en-US" sz="1200">
              <a:solidFill>
                <a:schemeClr val="tx1"/>
              </a:solidFill>
              <a:sym typeface="+mn-ea"/>
            </a:endParaRPr>
          </a:p>
          <a:p>
            <a:pPr algn="l"/>
            <a:r>
              <a:rPr lang="zh-CN" altLang="en-US" sz="1200">
                <a:solidFill>
                  <a:schemeClr val="tx1"/>
                </a:solidFill>
                <a:sym typeface="+mn-ea"/>
              </a:rPr>
              <a:t>        System.out.println(proxyInstance.toString());</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p:txBody>
      </p:sp>
      <p:sp>
        <p:nvSpPr>
          <p:cNvPr id="6" name="矩形 5"/>
          <p:cNvSpPr/>
          <p:nvPr/>
        </p:nvSpPr>
        <p:spPr>
          <a:xfrm>
            <a:off x="9940290" y="1040765"/>
            <a:ext cx="142176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复用</a:t>
            </a:r>
            <a:endParaRPr lang="zh-CN"/>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Java 类加载器</a:t>
            </a:r>
            <a:endParaRPr lang="zh-CN" sz="320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2560" y="812165"/>
            <a:ext cx="11867515" cy="230695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类加载器是 Java 语言的一个创新，也是 Java 语言流行的重要原因之一。它使得 Java 类可以被动态加载到 Java 虚拟机中并执行。</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类加载器基本概念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顾名思义，类加载器（class loader）用来加载 Java 类到 Java 虚拟机中。一般来说，Java 虚拟机使用 Java 类的方式如下：Java 源程序（.java 文件）在经过 Java 编译器编译之后就被转换成 Java 字节代码（.class 文件）。类加载器负责读取 Java 字节代码，并转换成 java.lang.Class 类的一个实例。每个这样的实例用来表示一个 Java 类。通过此实例的 newInstance() 方法就可以创建出该类的一个对象。实际的情况可能更加复杂，比如 Java 字节代码可能是通过工具动态生成的，也可能是通过网络下载的。</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3312160" y="4062095"/>
            <a:ext cx="8430895" cy="71247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rgbClr val="FF0000"/>
                </a:solidFill>
                <a:latin typeface="+mn-ea"/>
                <a:cs typeface="+mn-ea"/>
                <a:sym typeface="+mn-ea"/>
              </a:rPr>
              <a:t>引导（</a:t>
            </a:r>
            <a:r>
              <a:rPr lang="zh-CN" altLang="en-US" sz="1200">
                <a:solidFill>
                  <a:srgbClr val="FF0000"/>
                </a:solidFill>
                <a:latin typeface="+mn-ea"/>
                <a:cs typeface="+mn-ea"/>
                <a:sym typeface="+mn-ea"/>
              </a:rPr>
              <a:t>启动</a:t>
            </a:r>
            <a:r>
              <a:rPr lang="zh-CN" altLang="en-US" sz="1200">
                <a:solidFill>
                  <a:srgbClr val="FF0000"/>
                </a:solidFill>
                <a:latin typeface="+mn-ea"/>
                <a:cs typeface="+mn-ea"/>
                <a:sym typeface="+mn-ea"/>
              </a:rPr>
              <a:t>）类加载器（bootstrap class loader）</a:t>
            </a:r>
            <a:r>
              <a:rPr lang="zh-CN" altLang="en-US" sz="1200">
                <a:solidFill>
                  <a:schemeClr val="tx1"/>
                </a:solidFill>
                <a:latin typeface="+mn-ea"/>
                <a:cs typeface="+mn-ea"/>
                <a:sym typeface="+mn-ea"/>
              </a:rPr>
              <a:t>：它用来加载 Java 的核心库，是用原生代码来实现的，并不继承自 java.lang.ClassLoader 。</a:t>
            </a:r>
            <a:endParaRPr lang="zh-CN" altLang="en-US" sz="1200">
              <a:solidFill>
                <a:schemeClr val="tx1"/>
              </a:solidFill>
              <a:latin typeface="+mn-ea"/>
              <a:cs typeface="+mn-ea"/>
              <a:sym typeface="+mn-ea"/>
            </a:endParaRPr>
          </a:p>
        </p:txBody>
      </p:sp>
      <p:sp>
        <p:nvSpPr>
          <p:cNvPr id="3" name="矩形 2"/>
          <p:cNvSpPr/>
          <p:nvPr/>
        </p:nvSpPr>
        <p:spPr>
          <a:xfrm>
            <a:off x="3312160" y="4945380"/>
            <a:ext cx="8430895" cy="72263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rgbClr val="FF0000"/>
                </a:solidFill>
                <a:latin typeface="+mn-ea"/>
                <a:cs typeface="+mn-ea"/>
                <a:sym typeface="+mn-ea"/>
              </a:rPr>
              <a:t>扩展类加载器（extensions class loader）</a:t>
            </a:r>
            <a:r>
              <a:rPr lang="zh-CN" altLang="en-US" sz="1200">
                <a:solidFill>
                  <a:schemeClr val="tx1"/>
                </a:solidFill>
                <a:latin typeface="+mn-ea"/>
                <a:cs typeface="+mn-ea"/>
                <a:sym typeface="+mn-ea"/>
              </a:rPr>
              <a:t>：它用来加载 Java 的扩展库。Java 虚拟机的实现会提供一个扩展库目录。该类加载器在此目录里面查找并加载 Java 类。</a:t>
            </a:r>
            <a:endParaRPr lang="zh-CN" altLang="en-US" sz="1200">
              <a:solidFill>
                <a:schemeClr val="tx1"/>
              </a:solidFill>
              <a:latin typeface="+mn-ea"/>
              <a:cs typeface="+mn-ea"/>
              <a:sym typeface="+mn-ea"/>
            </a:endParaRPr>
          </a:p>
        </p:txBody>
      </p:sp>
      <p:sp>
        <p:nvSpPr>
          <p:cNvPr id="5" name="矩形 4"/>
          <p:cNvSpPr/>
          <p:nvPr/>
        </p:nvSpPr>
        <p:spPr>
          <a:xfrm>
            <a:off x="3312160" y="5838825"/>
            <a:ext cx="8430895" cy="63055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rgbClr val="FF0000"/>
                </a:solidFill>
                <a:latin typeface="+mn-ea"/>
                <a:cs typeface="+mn-ea"/>
                <a:sym typeface="+mn-ea"/>
              </a:rPr>
              <a:t>系统（应用）类加载器（system</a:t>
            </a:r>
            <a:r>
              <a:rPr lang="en-US" altLang="zh-CN" sz="1200">
                <a:solidFill>
                  <a:srgbClr val="FF0000"/>
                </a:solidFill>
                <a:latin typeface="+mn-ea"/>
                <a:cs typeface="+mn-ea"/>
                <a:sym typeface="+mn-ea"/>
              </a:rPr>
              <a:t>\application</a:t>
            </a:r>
            <a:r>
              <a:rPr lang="zh-CN" altLang="en-US" sz="1200">
                <a:solidFill>
                  <a:srgbClr val="FF0000"/>
                </a:solidFill>
                <a:latin typeface="+mn-ea"/>
                <a:cs typeface="+mn-ea"/>
                <a:sym typeface="+mn-ea"/>
              </a:rPr>
              <a:t> class loader）</a:t>
            </a:r>
            <a:r>
              <a:rPr lang="zh-CN" altLang="en-US" sz="1200">
                <a:solidFill>
                  <a:schemeClr val="tx1"/>
                </a:solidFill>
                <a:latin typeface="+mn-ea"/>
                <a:cs typeface="+mn-ea"/>
                <a:sym typeface="+mn-ea"/>
              </a:rPr>
              <a:t>：它根据 Java 应用的类路径（CLASSPATH）来加载 Java 类。一般来说，Java 应用的类都是由它来完成加载的。可以通过 ClassLoader.getSystemClassLoader() 来获取它。</a:t>
            </a:r>
            <a:endParaRPr lang="zh-CN" altLang="en-US" sz="1200">
              <a:solidFill>
                <a:schemeClr val="tx1"/>
              </a:solidFill>
              <a:latin typeface="+mn-ea"/>
              <a:cs typeface="+mn-ea"/>
              <a:sym typeface="+mn-ea"/>
            </a:endParaRPr>
          </a:p>
        </p:txBody>
      </p:sp>
      <p:sp>
        <p:nvSpPr>
          <p:cNvPr id="6" name="矩形 5"/>
          <p:cNvSpPr/>
          <p:nvPr/>
        </p:nvSpPr>
        <p:spPr>
          <a:xfrm>
            <a:off x="1127760" y="5838825"/>
            <a:ext cx="1481455" cy="48450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solidFill>
                  <a:srgbClr val="FF0000"/>
                </a:solidFill>
                <a:latin typeface="+mn-ea"/>
                <a:cs typeface="+mn-ea"/>
                <a:sym typeface="+mn-ea"/>
              </a:rPr>
              <a:t>自定义类加载器</a:t>
            </a:r>
            <a:endParaRPr lang="zh-CN" sz="1200">
              <a:solidFill>
                <a:schemeClr val="tx1"/>
              </a:solidFill>
              <a:latin typeface="+mn-ea"/>
              <a:cs typeface="+mn-ea"/>
              <a:sym typeface="+mn-ea"/>
            </a:endParaRPr>
          </a:p>
        </p:txBody>
      </p:sp>
      <p:sp>
        <p:nvSpPr>
          <p:cNvPr id="10" name="左大括号 9"/>
          <p:cNvSpPr/>
          <p:nvPr/>
        </p:nvSpPr>
        <p:spPr>
          <a:xfrm>
            <a:off x="2808605" y="4061460"/>
            <a:ext cx="317500" cy="2407920"/>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7" name="矩形 6"/>
          <p:cNvSpPr/>
          <p:nvPr/>
        </p:nvSpPr>
        <p:spPr>
          <a:xfrm>
            <a:off x="337185" y="5036820"/>
            <a:ext cx="227203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mn-ea"/>
                <a:cs typeface="+mn-ea"/>
                <a:sym typeface="+mn-ea"/>
              </a:rPr>
              <a:t>java 系统提供的类加载器</a:t>
            </a:r>
            <a:endParaRPr lang="zh-CN" altLang="en-US" sz="1400" b="1">
              <a:solidFill>
                <a:schemeClr val="bg1"/>
              </a:solidFill>
              <a:latin typeface="+mn-ea"/>
              <a:cs typeface="+mn-ea"/>
              <a:sym typeface="+mn-ea"/>
            </a:endParaRPr>
          </a:p>
        </p:txBody>
      </p:sp>
      <p:sp>
        <p:nvSpPr>
          <p:cNvPr id="8" name="矩形 7"/>
          <p:cNvSpPr/>
          <p:nvPr/>
        </p:nvSpPr>
        <p:spPr>
          <a:xfrm>
            <a:off x="2808605" y="3282950"/>
            <a:ext cx="1590675" cy="474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err="1" smtClean="0"/>
              <a:t>.class </a:t>
            </a:r>
            <a:r>
              <a:rPr lang="zh-CN" altLang="en-US" dirty="0" err="1" smtClean="0"/>
              <a:t>文件</a:t>
            </a:r>
            <a:endParaRPr lang="zh-CN" altLang="en-US" dirty="0" err="1" smtClean="0"/>
          </a:p>
        </p:txBody>
      </p:sp>
      <p:sp>
        <p:nvSpPr>
          <p:cNvPr id="25" name="矩形 24"/>
          <p:cNvSpPr/>
          <p:nvPr/>
        </p:nvSpPr>
        <p:spPr>
          <a:xfrm>
            <a:off x="5829300" y="3293745"/>
            <a:ext cx="3191510" cy="474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err="1" smtClean="0"/>
              <a:t>方法区 </a:t>
            </a:r>
            <a:r>
              <a:rPr lang="en-US" altLang="zh-CN" dirty="0" err="1" smtClean="0"/>
              <a:t>Class </a:t>
            </a:r>
            <a:r>
              <a:rPr lang="zh-CN" altLang="en-US" dirty="0" err="1" smtClean="0"/>
              <a:t>类实例（对象）</a:t>
            </a:r>
            <a:endParaRPr lang="zh-CN" altLang="en-US" dirty="0" err="1" smtClean="0"/>
          </a:p>
        </p:txBody>
      </p:sp>
      <p:cxnSp>
        <p:nvCxnSpPr>
          <p:cNvPr id="28" name="直接箭头连接符 27"/>
          <p:cNvCxnSpPr>
            <a:stCxn id="8" idx="3"/>
            <a:endCxn id="25" idx="1"/>
          </p:cNvCxnSpPr>
          <p:nvPr/>
        </p:nvCxnSpPr>
        <p:spPr>
          <a:xfrm>
            <a:off x="4399280" y="3520440"/>
            <a:ext cx="1430020" cy="10795"/>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4651375" y="3119120"/>
            <a:ext cx="926465" cy="36639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solidFill>
                  <a:schemeClr val="bg1"/>
                </a:solidFill>
                <a:latin typeface="+mn-ea"/>
                <a:cs typeface="+mn-ea"/>
                <a:sym typeface="+mn-ea"/>
              </a:rPr>
              <a:t>类加载器</a:t>
            </a:r>
            <a:endParaRPr lang="zh-CN" sz="1200">
              <a:solidFill>
                <a:schemeClr val="bg1"/>
              </a:solidFill>
              <a:latin typeface="+mn-ea"/>
              <a:cs typeface="+mn-ea"/>
              <a:sym typeface="+mn-ea"/>
            </a:endParaRPr>
          </a:p>
        </p:txBody>
      </p:sp>
      <p:sp>
        <p:nvSpPr>
          <p:cNvPr id="11" name="矩形 10"/>
          <p:cNvSpPr/>
          <p:nvPr/>
        </p:nvSpPr>
        <p:spPr>
          <a:xfrm>
            <a:off x="337185" y="3282950"/>
            <a:ext cx="227203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mn-ea"/>
                <a:cs typeface="+mn-ea"/>
                <a:sym typeface="+mn-ea"/>
              </a:rPr>
              <a:t>类加载器的作用</a:t>
            </a:r>
            <a:endParaRPr lang="zh-CN" altLang="en-US" sz="1400" b="1">
              <a:solidFill>
                <a:schemeClr val="bg1"/>
              </a:solidFill>
              <a:latin typeface="+mn-ea"/>
              <a:cs typeface="+mn-ea"/>
              <a:sym typeface="+mn-ea"/>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3284855" y="956310"/>
            <a:ext cx="8430895" cy="71247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200">
                <a:solidFill>
                  <a:schemeClr val="tx1"/>
                </a:solidFill>
                <a:latin typeface="+mn-ea"/>
                <a:cs typeface="+mn-ea"/>
                <a:sym typeface="+mn-ea"/>
              </a:rPr>
              <a:t>1</a:t>
            </a:r>
            <a:r>
              <a:rPr lang="zh-CN" altLang="en-US" sz="1200">
                <a:solidFill>
                  <a:schemeClr val="tx1"/>
                </a:solidFill>
                <a:latin typeface="+mn-ea"/>
                <a:cs typeface="+mn-ea"/>
                <a:sym typeface="+mn-ea"/>
              </a:rPr>
              <a:t>、加载：类加载过程的一个阶段：通过一个类的完全限定查找此类字节码文件，并利用字节码文件创建一个Class对象</a:t>
            </a:r>
            <a:endParaRPr lang="zh-CN" altLang="en-US" sz="1200">
              <a:solidFill>
                <a:schemeClr val="tx1"/>
              </a:solidFill>
              <a:latin typeface="+mn-ea"/>
              <a:cs typeface="+mn-ea"/>
              <a:sym typeface="+mn-ea"/>
            </a:endParaRPr>
          </a:p>
        </p:txBody>
      </p:sp>
      <p:sp>
        <p:nvSpPr>
          <p:cNvPr id="3" name="矩形 2"/>
          <p:cNvSpPr/>
          <p:nvPr/>
        </p:nvSpPr>
        <p:spPr>
          <a:xfrm>
            <a:off x="3284855" y="1839595"/>
            <a:ext cx="8430895" cy="72263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200">
                <a:solidFill>
                  <a:schemeClr val="tx1"/>
                </a:solidFill>
                <a:latin typeface="+mn-ea"/>
                <a:cs typeface="+mn-ea"/>
                <a:sym typeface="+mn-ea"/>
              </a:rPr>
              <a:t>2</a:t>
            </a:r>
            <a:r>
              <a:rPr lang="zh-CN" altLang="en-US" sz="1200">
                <a:solidFill>
                  <a:schemeClr val="tx1"/>
                </a:solidFill>
                <a:latin typeface="+mn-ea"/>
                <a:cs typeface="+mn-ea"/>
                <a:sym typeface="+mn-ea"/>
              </a:rPr>
              <a:t>、</a:t>
            </a:r>
            <a:r>
              <a:rPr lang="zh-CN" altLang="en-US" sz="1200">
                <a:solidFill>
                  <a:schemeClr val="tx1"/>
                </a:solidFill>
                <a:latin typeface="+mn-ea"/>
                <a:cs typeface="+mn-ea"/>
                <a:sym typeface="+mn-ea"/>
              </a:rPr>
              <a:t>验证：目的在于确保Class文件的字节流中包含信息符合当前虚拟机要求，不会危害虚拟机自身安全。主要包括四种验证，文件格式验证，元数据验证，字节码验证，符号引用验证。</a:t>
            </a:r>
            <a:endParaRPr lang="zh-CN" altLang="en-US" sz="1200">
              <a:solidFill>
                <a:schemeClr val="tx1"/>
              </a:solidFill>
              <a:latin typeface="+mn-ea"/>
              <a:cs typeface="+mn-ea"/>
              <a:sym typeface="+mn-ea"/>
            </a:endParaRPr>
          </a:p>
        </p:txBody>
      </p:sp>
      <p:sp>
        <p:nvSpPr>
          <p:cNvPr id="5" name="矩形 4"/>
          <p:cNvSpPr/>
          <p:nvPr/>
        </p:nvSpPr>
        <p:spPr>
          <a:xfrm>
            <a:off x="3284855" y="2733040"/>
            <a:ext cx="8430895" cy="8045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200">
                <a:solidFill>
                  <a:schemeClr val="tx1"/>
                </a:solidFill>
                <a:latin typeface="+mn-ea"/>
                <a:cs typeface="+mn-ea"/>
                <a:sym typeface="+mn-ea"/>
              </a:rPr>
              <a:t>3</a:t>
            </a:r>
            <a:r>
              <a:rPr lang="zh-CN" altLang="en-US" sz="1200">
                <a:solidFill>
                  <a:schemeClr val="tx1"/>
                </a:solidFill>
                <a:latin typeface="+mn-ea"/>
                <a:cs typeface="+mn-ea"/>
                <a:sym typeface="+mn-ea"/>
              </a:rPr>
              <a:t>、</a:t>
            </a:r>
            <a:r>
              <a:rPr lang="zh-CN" altLang="en-US" sz="1200">
                <a:solidFill>
                  <a:schemeClr val="tx1"/>
                </a:solidFill>
                <a:latin typeface="+mn-ea"/>
                <a:cs typeface="+mn-ea"/>
                <a:sym typeface="+mn-ea"/>
              </a:rPr>
              <a:t>准备：为类变量(即static修饰的字段变量)分配内存并且设置该类变量的初始值即0(如static int i=5;这里只将i初始化为0，至于5的值将在初始化时赋值)，这里不包含用final修饰的static，因为final在编译的时候就会分配了，注意这里不会为实例变量分配初始化，类变量会分配在方法区中，而实例变量是会随着对象一起分配到Java堆中。</a:t>
            </a:r>
            <a:endParaRPr lang="zh-CN" altLang="en-US" sz="1200">
              <a:solidFill>
                <a:schemeClr val="tx1"/>
              </a:solidFill>
              <a:latin typeface="+mn-ea"/>
              <a:cs typeface="+mn-ea"/>
              <a:sym typeface="+mn-ea"/>
            </a:endParaRPr>
          </a:p>
        </p:txBody>
      </p:sp>
      <p:sp>
        <p:nvSpPr>
          <p:cNvPr id="10" name="左大括号 9"/>
          <p:cNvSpPr/>
          <p:nvPr/>
        </p:nvSpPr>
        <p:spPr>
          <a:xfrm>
            <a:off x="2781300" y="955675"/>
            <a:ext cx="317500" cy="4556760"/>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7" name="矩形 6"/>
          <p:cNvSpPr/>
          <p:nvPr/>
        </p:nvSpPr>
        <p:spPr>
          <a:xfrm>
            <a:off x="373380" y="3006090"/>
            <a:ext cx="227203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mn-ea"/>
                <a:cs typeface="宋体" panose="02010600030101010101" pitchFamily="2" charset="-122"/>
                <a:sym typeface="+mn-ea"/>
              </a:rPr>
              <a:t>类加载的五个过程</a:t>
            </a:r>
            <a:endParaRPr lang="zh-CN" altLang="en-US" sz="1400" b="1">
              <a:solidFill>
                <a:schemeClr val="bg1"/>
              </a:solidFill>
              <a:latin typeface="+mn-ea"/>
              <a:cs typeface="+mn-ea"/>
              <a:sym typeface="+mn-ea"/>
            </a:endParaRPr>
          </a:p>
        </p:txBody>
      </p:sp>
      <p:sp>
        <p:nvSpPr>
          <p:cNvPr id="8" name="矩形 7"/>
          <p:cNvSpPr/>
          <p:nvPr/>
        </p:nvSpPr>
        <p:spPr>
          <a:xfrm>
            <a:off x="3284855" y="3707765"/>
            <a:ext cx="8430895" cy="85788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200">
                <a:solidFill>
                  <a:schemeClr val="tx1"/>
                </a:solidFill>
                <a:latin typeface="+mn-ea"/>
                <a:cs typeface="+mn-ea"/>
                <a:sym typeface="+mn-ea"/>
              </a:rPr>
              <a:t>4</a:t>
            </a:r>
            <a:r>
              <a:rPr lang="zh-CN" altLang="en-US" sz="1200">
                <a:solidFill>
                  <a:schemeClr val="tx1"/>
                </a:solidFill>
                <a:latin typeface="+mn-ea"/>
                <a:cs typeface="+mn-ea"/>
                <a:sym typeface="+mn-ea"/>
              </a:rPr>
              <a:t>、</a:t>
            </a:r>
            <a:r>
              <a:rPr lang="zh-CN" altLang="en-US" sz="1200">
                <a:solidFill>
                  <a:schemeClr val="tx1"/>
                </a:solidFill>
                <a:latin typeface="+mn-ea"/>
                <a:cs typeface="+mn-ea"/>
                <a:sym typeface="+mn-ea"/>
              </a:rPr>
              <a:t>解析：主要将常量池中的符号引用替换为直接引用的过程。符号引用就是一组符号来描述目标，可以是任何字面量，而直接引用就是直接指向目标的指针、相对偏移量或一个间接定位到目标的句柄。有类或接口的解析，字段解析，类方法解析，接口方法解析(这里涉及到字节码变量的引用，如需更详细了解，可参考《深入Java虚拟机》)。</a:t>
            </a:r>
            <a:endParaRPr lang="zh-CN" altLang="en-US" sz="1200">
              <a:solidFill>
                <a:schemeClr val="tx1"/>
              </a:solidFill>
              <a:latin typeface="+mn-ea"/>
              <a:cs typeface="+mn-ea"/>
              <a:sym typeface="+mn-ea"/>
            </a:endParaRPr>
          </a:p>
        </p:txBody>
      </p:sp>
      <p:sp>
        <p:nvSpPr>
          <p:cNvPr id="9" name="矩形 8"/>
          <p:cNvSpPr/>
          <p:nvPr/>
        </p:nvSpPr>
        <p:spPr>
          <a:xfrm>
            <a:off x="3284855" y="4773295"/>
            <a:ext cx="8430895" cy="73914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200">
                <a:solidFill>
                  <a:schemeClr val="tx1"/>
                </a:solidFill>
                <a:latin typeface="+mn-ea"/>
                <a:cs typeface="+mn-ea"/>
                <a:sym typeface="+mn-ea"/>
              </a:rPr>
              <a:t>5</a:t>
            </a:r>
            <a:r>
              <a:rPr lang="zh-CN" altLang="en-US" sz="1200">
                <a:solidFill>
                  <a:schemeClr val="tx1"/>
                </a:solidFill>
                <a:latin typeface="+mn-ea"/>
                <a:cs typeface="+mn-ea"/>
                <a:sym typeface="+mn-ea"/>
              </a:rPr>
              <a:t>、</a:t>
            </a:r>
            <a:r>
              <a:rPr lang="zh-CN" altLang="en-US" sz="1200">
                <a:solidFill>
                  <a:schemeClr val="tx1"/>
                </a:solidFill>
                <a:latin typeface="+mn-ea"/>
                <a:cs typeface="+mn-ea"/>
                <a:sym typeface="+mn-ea"/>
              </a:rPr>
              <a:t>初始化：类加载最后阶段，若该类具有超类，则对其进行初始化，执行静态初始化器和静态初始化成员变量(如前面只初始化了默认值的static变量将会在这个阶段赋值，成员变量也将被初始化)。</a:t>
            </a:r>
            <a:endParaRPr lang="zh-CN" altLang="en-US" sz="1200">
              <a:solidFill>
                <a:schemeClr val="tx1"/>
              </a:solidFill>
              <a:latin typeface="+mn-ea"/>
              <a:cs typeface="+mn-ea"/>
              <a:sym typeface="+mn-ea"/>
            </a:endParaRPr>
          </a:p>
        </p:txBody>
      </p:sp>
      <p:sp>
        <p:nvSpPr>
          <p:cNvPr id="48" name="矩形 47"/>
          <p:cNvSpPr/>
          <p:nvPr/>
        </p:nvSpPr>
        <p:spPr>
          <a:xfrm>
            <a:off x="3284855" y="5725795"/>
            <a:ext cx="8430895" cy="83058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latin typeface="+mn-ea"/>
                <a:cs typeface="+mn-ea"/>
                <a:sym typeface="+mn-ea"/>
              </a:rPr>
              <a:t>这便是类加载的5个过程，而类加载器的任务是根据一个类的全限定名来读取此类的二进制字节流到JVM中，然后转换为一个与目标类对应的java.lang.Class对象实例。</a:t>
            </a:r>
            <a:endParaRPr lang="zh-CN" sz="1200">
              <a:solidFill>
                <a:schemeClr val="bg1"/>
              </a:solidFill>
              <a:latin typeface="+mn-ea"/>
              <a:cs typeface="+mn-ea"/>
              <a:sym typeface="+mn-ea"/>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5" name="图片 4"/>
          <p:cNvPicPr>
            <a:picLocks noChangeAspect="1"/>
          </p:cNvPicPr>
          <p:nvPr/>
        </p:nvPicPr>
        <p:blipFill>
          <a:blip r:embed="rId2"/>
          <a:stretch>
            <a:fillRect/>
          </a:stretch>
        </p:blipFill>
        <p:spPr>
          <a:xfrm>
            <a:off x="177165" y="811530"/>
            <a:ext cx="4766310" cy="4916170"/>
          </a:xfrm>
          <a:prstGeom prst="rect">
            <a:avLst/>
          </a:prstGeom>
        </p:spPr>
      </p:pic>
      <p:sp>
        <p:nvSpPr>
          <p:cNvPr id="23" name="矩形 22"/>
          <p:cNvSpPr/>
          <p:nvPr/>
        </p:nvSpPr>
        <p:spPr>
          <a:xfrm>
            <a:off x="5572125" y="811530"/>
            <a:ext cx="5918200" cy="5245735"/>
          </a:xfrm>
          <a:prstGeom prst="rect">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启动（Bootstrap）类加载器</a:t>
            </a:r>
            <a:endPar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启动类加载器主要加载的是JVM自身需要的类，这个类加载使用C++语言实现的，是虚拟机自身的一部分，它负责将 &lt;JAVA_HOME&gt;/lib路径下的核心类库或-Xbootclasspath参数指定的路径下的jar包加载到内存中，注意必由于虚拟机是按照文件名识别加载jar包的，如rt.jar，如果文件名不被虚拟机识别，即使把jar包丢到lib目录下也是没有作用的(出于安全考虑，Bootstrap启动类加载器只加载包名为java、javax、sun等开头的类)。</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FontTx/>
            </a:pPr>
            <a:r>
              <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扩展（Extension）类加载器</a:t>
            </a:r>
            <a:endPar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扩展类加载器是指Sun公司(已被Oracle收购)实现的sun.misc.Launcher$ExtClassLoader类，由Java语言实现的，是Launcher的静态内部类，它负责加载&lt;JAVA_HOME&gt;/lib/ext目录下或者由系统变量-Djava.ext.dir指定位路径中的类库，开发者可以直接使用标准扩展类加载器。</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FontTx/>
            </a:pPr>
            <a:r>
              <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系统（System）类加载器</a:t>
            </a:r>
            <a:endPar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也称应用程序加载器是指 Sun公司实现的sun.misc.Launcher$AppClassLoader。它负责加载系统类路径java -classpath或-D java.class.path 指定路径下的类库，也就是我们经常用到的classpath路径，开发者可以直接使用系统类加载器，一般情况下该类加载是程序中默认的类加载器，通过ClassLoader#getSystemClassLoader()方法可以获取到该类加载器。</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cxnSp>
        <p:nvCxnSpPr>
          <p:cNvPr id="22" name="直接箭头连接符 21"/>
          <p:cNvCxnSpPr/>
          <p:nvPr/>
        </p:nvCxnSpPr>
        <p:spPr>
          <a:xfrm flipH="1">
            <a:off x="1677670" y="1675130"/>
            <a:ext cx="3934460" cy="73025"/>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 name="直接箭头连接符 1"/>
          <p:cNvCxnSpPr/>
          <p:nvPr/>
        </p:nvCxnSpPr>
        <p:spPr>
          <a:xfrm flipH="1" flipV="1">
            <a:off x="2734310" y="2276475"/>
            <a:ext cx="2968625" cy="636905"/>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2861945" y="3727450"/>
            <a:ext cx="2375535" cy="2952750"/>
          </a:xfrm>
          <a:prstGeom prst="rect">
            <a:avLst/>
          </a:prstGeom>
        </p:spPr>
      </p:pic>
      <p:cxnSp>
        <p:nvCxnSpPr>
          <p:cNvPr id="4" name="直接箭头连接符 3"/>
          <p:cNvCxnSpPr/>
          <p:nvPr/>
        </p:nvCxnSpPr>
        <p:spPr>
          <a:xfrm flipH="1">
            <a:off x="3581400" y="4498340"/>
            <a:ext cx="2112645" cy="15494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矩形 5"/>
          <p:cNvSpPr/>
          <p:nvPr/>
        </p:nvSpPr>
        <p:spPr>
          <a:xfrm>
            <a:off x="305435" y="991870"/>
            <a:ext cx="10233025" cy="30822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AppClassLoader的父加载器为ExtClassLoader，</a:t>
            </a:r>
            <a:endParaRPr lang="zh-CN" altLang="en-US" sz="1200">
              <a:solidFill>
                <a:schemeClr val="tx1"/>
              </a:solidFill>
              <a:sym typeface="+mn-ea"/>
            </a:endParaRPr>
          </a:p>
          <a:p>
            <a:pPr algn="l"/>
            <a:r>
              <a:rPr lang="zh-CN" altLang="en-US" sz="1200">
                <a:solidFill>
                  <a:schemeClr val="tx1"/>
                </a:solidFill>
                <a:sym typeface="+mn-ea"/>
              </a:rPr>
              <a:t>     * ExtClassLoader的父加载器为null(BoopStrap ClassLoder不在其中，因为它是由C/C++编写的，它本身是虚拟机的一部分，并不是一个java类。)，</a:t>
            </a:r>
            <a:endParaRPr lang="zh-CN" altLang="en-US" sz="1200">
              <a:solidFill>
                <a:schemeClr val="tx1"/>
              </a:solidFill>
              <a:sym typeface="+mn-ea"/>
            </a:endParaRPr>
          </a:p>
          <a:p>
            <a:pPr algn="l"/>
            <a:r>
              <a:rPr lang="zh-CN" altLang="en-US" sz="1200">
                <a:solidFill>
                  <a:schemeClr val="tx1"/>
                </a:solidFill>
                <a:sym typeface="+mn-ea"/>
              </a:rPr>
              <a:t>     * BoopStrap ClassLoader为顶级加载器。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testClassLoader() {</a:t>
            </a:r>
            <a:endParaRPr lang="zh-CN" altLang="en-US" sz="1200">
              <a:solidFill>
                <a:schemeClr val="tx1"/>
              </a:solidFill>
              <a:sym typeface="+mn-ea"/>
            </a:endParaRPr>
          </a:p>
          <a:p>
            <a:pPr algn="l"/>
            <a:r>
              <a:rPr lang="zh-CN" altLang="en-US" sz="1200">
                <a:solidFill>
                  <a:schemeClr val="tx1"/>
                </a:solidFill>
                <a:sym typeface="+mn-ea"/>
              </a:rPr>
              <a:t>        // sun.misc.Launcher$AppClassLoader@2503dbd3</a:t>
            </a:r>
            <a:endParaRPr lang="zh-CN" altLang="en-US" sz="1200">
              <a:solidFill>
                <a:schemeClr val="tx1"/>
              </a:solidFill>
              <a:sym typeface="+mn-ea"/>
            </a:endParaRPr>
          </a:p>
          <a:p>
            <a:pPr algn="l"/>
            <a:r>
              <a:rPr lang="zh-CN" altLang="en-US" sz="1200">
                <a:solidFill>
                  <a:schemeClr val="tx1"/>
                </a:solidFill>
                <a:sym typeface="+mn-ea"/>
              </a:rPr>
              <a:t>        // sun.misc.Launcher$ExtClassLoader@593634ad</a:t>
            </a:r>
            <a:endParaRPr lang="zh-CN" altLang="en-US" sz="1200">
              <a:solidFill>
                <a:schemeClr val="tx1"/>
              </a:solidFill>
              <a:sym typeface="+mn-ea"/>
            </a:endParaRPr>
          </a:p>
          <a:p>
            <a:pPr algn="l"/>
            <a:r>
              <a:rPr lang="zh-CN" altLang="en-US" sz="1200">
                <a:solidFill>
                  <a:schemeClr val="tx1"/>
                </a:solidFill>
                <a:sym typeface="+mn-ea"/>
              </a:rPr>
              <a:t>        System.out.println(ClassLoaderTest.class.getClassLoader().toString());</a:t>
            </a:r>
            <a:endParaRPr lang="zh-CN" altLang="en-US" sz="1200">
              <a:solidFill>
                <a:schemeClr val="tx1"/>
              </a:solidFill>
              <a:sym typeface="+mn-ea"/>
            </a:endParaRPr>
          </a:p>
          <a:p>
            <a:pPr algn="l"/>
            <a:r>
              <a:rPr lang="zh-CN" altLang="en-US" sz="1200">
                <a:solidFill>
                  <a:schemeClr val="tx1"/>
                </a:solidFill>
                <a:sym typeface="+mn-ea"/>
              </a:rPr>
              <a:t>        System.out.println(ClassLoaderTest.class.getClassLoader().getParent().toString());</a:t>
            </a:r>
            <a:endParaRPr lang="zh-CN" altLang="en-US" sz="1200">
              <a:solidFill>
                <a:schemeClr val="tx1"/>
              </a:solidFill>
              <a:sym typeface="+mn-ea"/>
            </a:endParaRPr>
          </a:p>
          <a:p>
            <a:pPr algn="l"/>
            <a:r>
              <a:rPr lang="zh-CN" altLang="en-US" sz="1200">
                <a:solidFill>
                  <a:schemeClr val="tx1"/>
                </a:solidFill>
                <a:sym typeface="+mn-ea"/>
              </a:rPr>
              <a:t>        System.out.println(ClassLoaderTest.class.getClassLoader().getParent().getParent());        // null</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判断是否是同一个类加载器</a:t>
            </a:r>
            <a:endParaRPr lang="zh-CN" altLang="en-US" sz="1200">
              <a:solidFill>
                <a:schemeClr val="tx1"/>
              </a:solidFill>
              <a:sym typeface="+mn-ea"/>
            </a:endParaRPr>
          </a:p>
          <a:p>
            <a:pPr algn="l"/>
            <a:r>
              <a:rPr lang="zh-CN" altLang="en-US" sz="1200">
                <a:solidFill>
                  <a:schemeClr val="tx1"/>
                </a:solidFill>
                <a:sym typeface="+mn-ea"/>
              </a:rPr>
              <a:t>        System.out.println(String.class.getClassLoader() == Serializable.class.getClassLoader());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8188325" y="338328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类加载器父子关系</a:t>
            </a:r>
            <a:endParaRPr lang="zh-CN"/>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矩形 5"/>
          <p:cNvSpPr/>
          <p:nvPr/>
        </p:nvSpPr>
        <p:spPr>
          <a:xfrm>
            <a:off x="305435" y="991870"/>
            <a:ext cx="10233025" cy="495808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使用类加载器读取配置文件</a:t>
            </a:r>
            <a:endParaRPr lang="zh-CN" altLang="en-US" sz="1200">
              <a:solidFill>
                <a:schemeClr val="tx1"/>
              </a:solidFill>
              <a:sym typeface="+mn-ea"/>
            </a:endParaRPr>
          </a:p>
          <a:p>
            <a:pPr algn="l"/>
            <a:r>
              <a:rPr lang="zh-CN" altLang="en-US" sz="1200">
                <a:solidFill>
                  <a:schemeClr val="tx1"/>
                </a:solidFill>
                <a:sym typeface="+mn-ea"/>
              </a:rPr>
              <a:t>     * @throws IOException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testReadProperties () throws IOException {</a:t>
            </a:r>
            <a:endParaRPr lang="zh-CN" altLang="en-US" sz="1200">
              <a:solidFill>
                <a:schemeClr val="tx1"/>
              </a:solidFill>
              <a:sym typeface="+mn-ea"/>
            </a:endParaRPr>
          </a:p>
          <a:p>
            <a:pPr algn="l"/>
            <a:r>
              <a:rPr lang="zh-CN" altLang="en-US" sz="1200">
                <a:solidFill>
                  <a:schemeClr val="tx1"/>
                </a:solidFill>
                <a:sym typeface="+mn-ea"/>
              </a:rPr>
              <a:t>        InputStream inputStream = ClassLoaderTest.class.getClassLoader().getResourceAsStream("com/linkknown/reflect/account.properties");</a:t>
            </a:r>
            <a:endParaRPr lang="zh-CN" altLang="en-US" sz="1200">
              <a:solidFill>
                <a:schemeClr val="tx1"/>
              </a:solidFill>
              <a:sym typeface="+mn-ea"/>
            </a:endParaRPr>
          </a:p>
          <a:p>
            <a:pPr algn="l"/>
            <a:r>
              <a:rPr lang="zh-CN" altLang="en-US" sz="1200">
                <a:solidFill>
                  <a:schemeClr val="tx1"/>
                </a:solidFill>
                <a:sym typeface="+mn-ea"/>
              </a:rPr>
              <a:t>        Properties properties = new Properties();</a:t>
            </a:r>
            <a:endParaRPr lang="zh-CN" altLang="en-US" sz="1200">
              <a:solidFill>
                <a:schemeClr val="tx1"/>
              </a:solidFill>
              <a:sym typeface="+mn-ea"/>
            </a:endParaRPr>
          </a:p>
          <a:p>
            <a:pPr algn="l"/>
            <a:r>
              <a:rPr lang="zh-CN" altLang="en-US" sz="1200">
                <a:solidFill>
                  <a:schemeClr val="tx1"/>
                </a:solidFill>
                <a:sym typeface="+mn-ea"/>
              </a:rPr>
              <a:t>        properties.load(inputStream);</a:t>
            </a:r>
            <a:endParaRPr lang="zh-CN" altLang="en-US" sz="1200">
              <a:solidFill>
                <a:schemeClr val="tx1"/>
              </a:solidFill>
              <a:sym typeface="+mn-ea"/>
            </a:endParaRPr>
          </a:p>
          <a:p>
            <a:pPr algn="l"/>
            <a:r>
              <a:rPr lang="zh-CN" altLang="en-US" sz="1200">
                <a:solidFill>
                  <a:schemeClr val="tx1"/>
                </a:solidFill>
                <a:sym typeface="+mn-ea"/>
              </a:rPr>
              <a:t>        String userName = properties.getProperty("userName");</a:t>
            </a:r>
            <a:endParaRPr lang="zh-CN" altLang="en-US" sz="1200">
              <a:solidFill>
                <a:schemeClr val="tx1"/>
              </a:solidFill>
              <a:sym typeface="+mn-ea"/>
            </a:endParaRPr>
          </a:p>
          <a:p>
            <a:pPr algn="l"/>
            <a:r>
              <a:rPr lang="zh-CN" altLang="en-US" sz="1200">
                <a:solidFill>
                  <a:schemeClr val="tx1"/>
                </a:solidFill>
                <a:sym typeface="+mn-ea"/>
              </a:rPr>
              <a:t>        String password = properties.getProperty("password");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System.out.println(userName);</a:t>
            </a:r>
            <a:endParaRPr lang="zh-CN" altLang="en-US" sz="1200">
              <a:solidFill>
                <a:schemeClr val="tx1"/>
              </a:solidFill>
              <a:sym typeface="+mn-ea"/>
            </a:endParaRPr>
          </a:p>
          <a:p>
            <a:pPr algn="l"/>
            <a:r>
              <a:rPr lang="zh-CN" altLang="en-US" sz="1200">
                <a:solidFill>
                  <a:schemeClr val="tx1"/>
                </a:solidFill>
                <a:sym typeface="+mn-ea"/>
              </a:rPr>
              <a:t>        System.out.println(password);</a:t>
            </a:r>
            <a:endParaRPr lang="zh-CN" altLang="en-US" sz="1200">
              <a:solidFill>
                <a:schemeClr val="tx1"/>
              </a:solidFill>
              <a:sym typeface="+mn-ea"/>
            </a:endParaRPr>
          </a:p>
          <a:p>
            <a:pPr algn="l"/>
            <a:r>
              <a:rPr lang="zh-CN" altLang="en-US" sz="1200">
                <a:solidFill>
                  <a:schemeClr val="tx1"/>
                </a:solidFill>
                <a:sym typeface="+mn-ea"/>
              </a:rPr>
              <a:t>        inputStream.close();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Java如何获取当前类路径</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testClassRoot () {</a:t>
            </a:r>
            <a:endParaRPr lang="zh-CN" altLang="en-US" sz="1200">
              <a:solidFill>
                <a:schemeClr val="tx1"/>
              </a:solidFill>
              <a:sym typeface="+mn-ea"/>
            </a:endParaRPr>
          </a:p>
          <a:p>
            <a:pPr algn="l"/>
            <a:r>
              <a:rPr lang="zh-CN" altLang="en-US" sz="1200">
                <a:solidFill>
                  <a:schemeClr val="tx1"/>
                </a:solidFill>
                <a:sym typeface="+mn-ea"/>
              </a:rPr>
              <a:t>        System.out.println(ClassLoaderTest.class.getResource(""));        // 得到的是当前类ClassLoaderTest.class文件的URI目录。不包括自己！</a:t>
            </a:r>
            <a:endParaRPr lang="zh-CN" altLang="en-US" sz="1200">
              <a:solidFill>
                <a:schemeClr val="tx1"/>
              </a:solidFill>
              <a:sym typeface="+mn-ea"/>
            </a:endParaRPr>
          </a:p>
          <a:p>
            <a:pPr algn="l"/>
            <a:r>
              <a:rPr lang="zh-CN" altLang="en-US" sz="1200">
                <a:solidFill>
                  <a:schemeClr val="tx1"/>
                </a:solidFill>
                <a:sym typeface="+mn-ea"/>
              </a:rPr>
              <a:t>        System.out.println(ClassLoaderTest.class.getResource("/"));        // 得到的是当前的classpath的绝对URI路径</a:t>
            </a:r>
            <a:endParaRPr lang="zh-CN" altLang="en-US" sz="1200">
              <a:solidFill>
                <a:schemeClr val="tx1"/>
              </a:solidFill>
              <a:sym typeface="+mn-ea"/>
            </a:endParaRPr>
          </a:p>
          <a:p>
            <a:pPr algn="l"/>
            <a:r>
              <a:rPr lang="zh-CN" altLang="en-US" sz="1200">
                <a:solidFill>
                  <a:schemeClr val="tx1"/>
                </a:solidFill>
                <a:sym typeface="+mn-ea"/>
              </a:rPr>
              <a:t>        System.out.println(ClassLoaderTest.class.getResource("/com/linkknown/reflect/account.properties"));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7606665" y="1242695"/>
            <a:ext cx="265874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类加载器读取配置文件</a:t>
            </a:r>
            <a:endParaRPr lang="zh-CN"/>
          </a:p>
        </p:txBody>
      </p:sp>
      <p:pic>
        <p:nvPicPr>
          <p:cNvPr id="2" name="图片 1"/>
          <p:cNvPicPr>
            <a:picLocks noChangeAspect="1"/>
          </p:cNvPicPr>
          <p:nvPr/>
        </p:nvPicPr>
        <p:blipFill>
          <a:blip r:embed="rId2"/>
          <a:stretch>
            <a:fillRect/>
          </a:stretch>
        </p:blipFill>
        <p:spPr>
          <a:xfrm>
            <a:off x="5227955" y="1162685"/>
            <a:ext cx="1882140" cy="61722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b="1">
                <a:latin typeface="宋体" panose="02010600030101010101" pitchFamily="2" charset="-122"/>
                <a:ea typeface="宋体" panose="02010600030101010101" pitchFamily="2" charset="-122"/>
                <a:sym typeface="+mn-ea"/>
              </a:rPr>
              <a:t>双亲委派模型</a:t>
            </a:r>
            <a:endParaRPr lang="zh-CN" sz="3200" b="1"/>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PLACING_PICTURE_USER_VIEWPORT" val="{&quot;height&quot;:6600,&quot;width&quot;:10308}"/>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15750</Words>
  <Application>WPS 演示</Application>
  <PresentationFormat>宽屏</PresentationFormat>
  <Paragraphs>606</Paragraphs>
  <Slides>28</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宋体</vt:lpstr>
      <vt:lpstr>Wingdings</vt:lpstr>
      <vt:lpstr>微软雅黑</vt:lpstr>
      <vt:lpstr>Consolas</vt:lpstr>
      <vt:lpstr>新宋体</vt:lpstr>
      <vt:lpstr>Arial Unicode MS</vt:lpstr>
      <vt:lpstr>Calibri</vt:lpstr>
      <vt:lpstr>华文新魏</vt:lpstr>
      <vt:lpstr>Times New Roman</vt:lpstr>
      <vt:lpstr>Arial Unicode MS</vt:lpstr>
      <vt:lpstr>仿宋</vt:lpstr>
      <vt:lpstr>1_Office 主题​​</vt:lpstr>
      <vt:lpstr>Java反射简介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830</cp:revision>
  <dcterms:created xsi:type="dcterms:W3CDTF">2019-06-19T02:08:00Z</dcterms:created>
  <dcterms:modified xsi:type="dcterms:W3CDTF">2020-12-08T07:41:37Z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