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660" r:id="rId3"/>
    <p:sldId id="678" r:id="rId4"/>
    <p:sldId id="717" r:id="rId5"/>
    <p:sldId id="716" r:id="rId6"/>
    <p:sldId id="718" r:id="rId7"/>
    <p:sldId id="719" r:id="rId8"/>
    <p:sldId id="720" r:id="rId9"/>
    <p:sldId id="689" r:id="rId10"/>
    <p:sldId id="721" r:id="rId11"/>
    <p:sldId id="691" r:id="rId12"/>
    <p:sldId id="722" r:id="rId14"/>
    <p:sldId id="723" r:id="rId15"/>
    <p:sldId id="724" r:id="rId16"/>
    <p:sldId id="692" r:id="rId17"/>
    <p:sldId id="725" r:id="rId18"/>
    <p:sldId id="726" r:id="rId19"/>
    <p:sldId id="727" r:id="rId20"/>
    <p:sldId id="728" r:id="rId21"/>
    <p:sldId id="693" r:id="rId22"/>
    <p:sldId id="694" r:id="rId23"/>
    <p:sldId id="729" r:id="rId24"/>
    <p:sldId id="695" r:id="rId25"/>
    <p:sldId id="730" r:id="rId26"/>
    <p:sldId id="697" r:id="rId27"/>
    <p:sldId id="731" r:id="rId28"/>
    <p:sldId id="732" r:id="rId29"/>
    <p:sldId id="698" r:id="rId30"/>
    <p:sldId id="713" r:id="rId31"/>
    <p:sldId id="662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6A44E"/>
    <a:srgbClr val="F9680D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03"/>
        <p:guide pos="39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5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6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泛型简介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8290" y="3879850"/>
            <a:ext cx="107334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泛型的使用方式，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可以在类、接口、方法中使用，分别简称之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泛型类、泛型接口、泛型方法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 泛型类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class A&lt;T&gt; 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 泛型接口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public class ArrayList&lt;E&gt; implements List&lt;E&gt;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 泛型方法 public static &lt;T&gt; void fun(T a)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④ 可变参数与范型方法 public static &lt;T&gt;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void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fun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(T... args)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8290" y="1187450"/>
            <a:ext cx="10733405" cy="227012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1、泛型的类型参数只能是类类型（包括自定义类），不能是简单类型（基本类型改用包装类型）。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2、同一种泛型可以对应多个版本（因为参数类型是不确定的），不同版本的泛型类实例是不兼容的。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3、泛型的类型参数可以有多个。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4、泛型的参数类型可以使用extends语句，例如&lt;T extends superclass&gt;。习惯上成为“有界类型”。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5、泛型的参数类型还可以是通配符类型。例如Class&lt;?&gt; classType = Class.forName(Java.lang.String);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5285" y="963930"/>
            <a:ext cx="270573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+mn-ea"/>
                <a:cs typeface="宋体" panose="02010600030101010101" pitchFamily="2" charset="-122"/>
                <a:sym typeface="+mn-ea"/>
              </a:rPr>
              <a:t>泛型使用规则和限制</a:t>
            </a:r>
            <a:endParaRPr lang="zh-CN">
              <a:latin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latin typeface="+mj-ea"/>
                <a:ea typeface="+mj-ea"/>
                <a:cs typeface="+mj-ea"/>
                <a:sym typeface="+mn-ea"/>
              </a:rPr>
              <a:t>泛型使用</a:t>
            </a:r>
            <a:endParaRPr lang="zh-CN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34620" y="90805"/>
            <a:ext cx="4014470" cy="36906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T 类型持有类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Holder&lt;T&gt;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T 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setObject(T 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this.t = 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printObject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System.out.println(t.toString());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writeToFile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System.out.println("将 " + t.toString() + " 写入文件");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8025" y="3573145"/>
            <a:ext cx="3441065" cy="316420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一个泛型类场景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testOne()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Holder&lt;String&gt; holder = new Holder&lt;&gt;();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holder.setObject("helloworld");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holder.printObject();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holder.writeToFile();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Holder&lt;Date&gt; holder2 = new Holder&lt;&gt;();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holder2.setObject(new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holder2.printObject();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holder2.writeToFile();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06570" y="90805"/>
            <a:ext cx="2831465" cy="348234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TwoHolder&lt;A, B&gt;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A first;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B second;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TwoHolder(A first, B second)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super();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this.first = first;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this.second = second;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boolean checkEq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first.equals(second);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06570" y="3699510"/>
            <a:ext cx="6464300" cy="237299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两个泛型类场景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testTwo()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TwoHolder&lt;String, String&gt; twoHolder = new TwoHolder&lt;String, String&gt;("hello", 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System.out.println(twoHolder.checkEq());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TwoHolder&lt;String, Integer&gt; twoHolder2 = new TwoHolder&lt;String, Integer&gt;("100", 100);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System.out.println(twoHolder2.checkEq());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86625" y="90805"/>
            <a:ext cx="4752975" cy="39281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MultiHolder&lt;A,B,C,D&gt;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A first;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B second;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C third;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D four;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MultiHolder(A first, B second, C third, D four)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super();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this.first = first;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this.second = second;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this.third = third;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this.four = four;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make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System.out.println("生产产品的步骤一：" + first.toString());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System.out.println("生产产品的步骤二：" + second.toString());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System.out.println("生产产品的步骤三：" + third.toString());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System.out.println("生产产品的步骤四：" + four.toString());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06570" y="6216015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泛型类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2240" y="831215"/>
            <a:ext cx="4014470" cy="36906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从一组 T 类型的元素中随机获取对象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@author Administrator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RandomList&lt;T&gt;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List&lt;T&gt; storage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Random random = new Random();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add(T item)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storage.add(item);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T select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storage.get(random.nextInt(storage.size()));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76725" y="831215"/>
            <a:ext cx="5271135" cy="25819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泛型类 从 RandomList 中随机获取元素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testGenericClass()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RandomList&lt;String&gt; randomList = new RandomList&lt;&gt;();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(String s : "hello world hello linkknown".split(" "))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randomList.add(s);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 = 0; i &lt; 100;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System.out.println(randomList.select());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76725" y="3546475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泛型类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1445" y="800735"/>
            <a:ext cx="118211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费波那契数列（意大利语：Successione di Fibonacci），又译为费波拿契数、斐波那契数列、费氏数列、黄金分割数列。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在数学上，费波那契数列是以递归的方法来定义：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用文字来说，就是费波那契数列由0和1开始，之后的费波那契系数就是由之前的两数相加而得出。首几个费波那契系数是：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0,1,1,2,3,5,8,13,21,34,55,89,144,233……（OEIS中的数列A000045）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特别指出：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0不是第一项，而是第零项。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305" y="1160145"/>
            <a:ext cx="2965450" cy="8115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4630" y="4509770"/>
            <a:ext cx="3077845" cy="221805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泛型接口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interface Generator&lt;T&gt;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按照一定规则生成下一个数据的函数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@return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T next();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56940" y="3209925"/>
            <a:ext cx="4516120" cy="35090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Fibonacci 数列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Fibonacci implements Generator&lt;Integer&gt;{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int count = 0;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int fib (int n)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(n &lt; 2)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return 1;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fib(n-2) + fib(n-1);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@Override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Integer next()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fib(count++);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64350" y="4020820"/>
            <a:ext cx="5252720" cy="26981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泛型接口 练习：Fibonacci数列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为什么要定义 Generator 生成器接口呢？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加强设计：支持其它数列，比如等比数列、等差数列...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testGenericInterface()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Fibonacci fibonacci = new Fibonacci();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把 Fibnaccio 数列当成普通数列来对待，至于底层实现，毫不关心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Generator&lt;Integer&gt; fibonacci = new Fibonacci();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 = 0; i &lt; 100;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System.out.print(fibonacci.next() + " 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69365" y="3855085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泛型接口</a:t>
            </a:r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478155" y="3200400"/>
            <a:ext cx="2814320" cy="456565"/>
          </a:xfrm>
          <a:prstGeom prst="rect">
            <a:avLst/>
          </a:prstGeom>
          <a:solidFill>
            <a:srgbClr val="36A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练习：</a:t>
            </a:r>
            <a:r>
              <a:rPr lang="zh-CN" altLang="en-US">
                <a:sym typeface="+mn-ea"/>
              </a:rPr>
              <a:t>Fibonacci数列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936105" y="730885"/>
            <a:ext cx="4014470" cy="35179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泛型方法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testGenericMethod() throws InstantiationException, IllegalAccessException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ClassUtil util = new ClassUtil();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util.getClasName(new Object());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util.getClasName(new String());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util.getClasName(new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ClassUtil.getClasName2(new Object());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ClassUtil.getClasName2(new String());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ClassUtil.getClasName2(new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System.out.println(util.getInstance(new Date()));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0655" y="730885"/>
            <a:ext cx="6645910" cy="41656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描述类信息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ClassUtil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泛型方法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&lt;T&gt; void getClasName (T 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System.out.println(t.getClass().getName());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泛型方法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&lt;T&gt; T getInstance (T t) throws InstantiationException, IllegalAccessException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(T) t.getClass().newInstance();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泛型方法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&lt;T&gt; void getClasName2 (T 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System.out.println(t.getClass().getName());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泛型方法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&lt;T&gt; T getInstance2 (T t) throws InstantiationException, IllegalAccessException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(T) t.getClass().newInstance();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36105" y="4439920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泛型方法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486910" y="903605"/>
            <a:ext cx="6090285" cy="23075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可变参数与泛型方法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testGenericArgs()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System.out.println(makeList("hello", "world", "hello", "linkknown"));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System.out.println(makeList(1, 2, 3, 4));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System.out.println(makeList(1, 2, "hello", "world"));        // ?? why 可以，后面讲解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755" y="903605"/>
            <a:ext cx="3686810" cy="16795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&lt;T&gt; List&lt;T&gt; makeList(T... args)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List&lt;T&gt;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(T item : args)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lst.add(item);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lst;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88465" y="2754630"/>
            <a:ext cx="25781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可变参数与范型方法</a:t>
            </a:r>
            <a:endParaRPr lang="zh-CN" altLang="en-US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9755" y="3444875"/>
            <a:ext cx="4315460" cy="24904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通配符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@param lst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void printCollectionForList (List&lt;?&gt; lst)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&lt;T&gt; void printCollectionForList2 (List&lt;T&gt; lst)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60315" y="3444875"/>
            <a:ext cx="4315460" cy="24904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通配符测试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通配符和 T 差不多，稍有区别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testQuestion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printCollectionForList(Arrays.asList(1, 2, 3, 4));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printCollectionForList(Arrays.asList("hello", "world"));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printCollectionForList2(Arrays.asList(1, 2, 3, 4));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printCollectionForList2(Arrays.asList("hello", "world"));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17115" y="6051550"/>
            <a:ext cx="25781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通配符泛型</a:t>
            </a:r>
            <a:endParaRPr lang="zh-CN" altLang="en-US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79755" y="903605"/>
            <a:ext cx="4478655" cy="33826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map key、value 互换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@param &lt;K&gt;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@param &lt;V&gt;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@param map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@return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&lt;K,V&gt; Map&lt;V,K&gt; changeMap (Map&lt;K, V&gt; map)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Map&lt;V, K&gt; _map = new HashMap&lt;V, K&gt;();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Iterator&lt;Entry&lt;K, V&gt;&gt; iterator = map.entrySet().iterator();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while (iterator.hasNext())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Map.Entry&lt;K, V&gt; entry = iterator.next();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_map.put(entry.getValue(), entry.getKey());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_map;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24780" y="903605"/>
            <a:ext cx="4224655" cy="40563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 Map 泛型 K，V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testGenericKV()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Map&lt;String, Integer&gt; map = new HashMap&lt;&gt;();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map.put("tom", 20);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map.put("bob", 22);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Map&lt;Integer, String&gt; resultMap = changeMap(map);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System.out.println(resultMap);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Map&lt;String, Date&gt; map2 = new HashMap&lt;&gt;();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map2.put("tom", 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map2.put("bob", 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System.out.println(map2);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Map&lt;Date, String&gt; resultMap2 = changeMap(map2);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System.out.println(resultMap2);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8135" y="4503420"/>
            <a:ext cx="347027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练习：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map key、value 互换</a:t>
            </a:r>
            <a:endParaRPr lang="zh-CN" altLang="en-US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泛型擦除</a:t>
            </a:r>
            <a:endParaRPr lang="zh-CN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8115" y="791210"/>
            <a:ext cx="118491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Java的泛型是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伪泛型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这是因为Java在编译期间，所有的泛型信息都会被擦掉，正确理解泛型概念的首要前提是理解类型擦除。Java的泛型基本上都是在编译器这个层次上实现的，在生成的字节码中是不包含泛型中的类型信息的，使用泛型的时候加上类型参数，在编译器编译的时候会去掉，这个过程成为类型擦除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泛型是 Java 1.5 版本才引进的概念，在这之前是没有泛型的概念的，但显然，泛型代码能够很好地和之前版本的代码很好地兼容。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这是因为，泛型信息只存在于代码编译阶段，在进入 JVM 之前，与泛型相关的信息会被擦除掉，专业术语叫做类型擦除。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流程图: 文档 1"/>
          <p:cNvSpPr/>
          <p:nvPr/>
        </p:nvSpPr>
        <p:spPr>
          <a:xfrm>
            <a:off x="634365" y="2987040"/>
            <a:ext cx="1283970" cy="88328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.java 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4" name="流程图: 文档 3"/>
          <p:cNvSpPr/>
          <p:nvPr/>
        </p:nvSpPr>
        <p:spPr>
          <a:xfrm>
            <a:off x="4037965" y="2987040"/>
            <a:ext cx="1675130" cy="88328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.class </a:t>
            </a:r>
            <a:r>
              <a:rPr lang="zh-CN" altLang="en-US"/>
              <a:t>文件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2" idx="3"/>
            <a:endCxn id="4" idx="1"/>
          </p:cNvCxnSpPr>
          <p:nvPr/>
        </p:nvCxnSpPr>
        <p:spPr>
          <a:xfrm>
            <a:off x="1918335" y="3429000"/>
            <a:ext cx="211963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310130" y="2987040"/>
            <a:ext cx="1336040" cy="393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latin typeface="+mn-ea"/>
                <a:cs typeface="+mn-ea"/>
                <a:sym typeface="+mn-ea"/>
              </a:rPr>
              <a:t>类型擦除</a:t>
            </a:r>
            <a:endParaRPr lang="zh-CN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54225" y="3502025"/>
            <a:ext cx="184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tx1"/>
                </a:solidFill>
              </a:rPr>
              <a:t>javac </a:t>
            </a:r>
            <a:r>
              <a:rPr lang="zh-CN" altLang="en-US">
                <a:solidFill>
                  <a:schemeClr val="tx1"/>
                </a:solidFill>
              </a:rPr>
              <a:t>编译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33165" y="2834005"/>
            <a:ext cx="2256790" cy="1190625"/>
          </a:xfrm>
          <a:prstGeom prst="rect">
            <a:avLst/>
          </a:prstGeom>
          <a:noFill/>
          <a:ln w="28575">
            <a:solidFill>
              <a:srgbClr val="F9680D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 dirty="0" smtClean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07510" y="4130675"/>
            <a:ext cx="1336040" cy="393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latin typeface="+mn-ea"/>
                <a:cs typeface="+mn-ea"/>
                <a:sym typeface="+mn-ea"/>
              </a:rPr>
              <a:t>伪泛型</a:t>
            </a:r>
            <a:endParaRPr lang="zh-CN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39160" y="4235450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泛型擦除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9160" y="4916170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泛型类型推断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439160" y="1730375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Java 泛型</a:t>
            </a:r>
            <a:endParaRPr lang="zh-CN" altLang="en-US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39160" y="2386330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泛型通配符</a:t>
            </a:r>
            <a:endParaRPr lang="zh-CN" altLang="en-US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39160" y="2937510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3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、</a:t>
            </a:r>
            <a:r>
              <a:rPr lang="zh-CN">
                <a:latin typeface="+mj-ea"/>
                <a:ea typeface="+mj-ea"/>
                <a:cs typeface="+mj-ea"/>
                <a:sym typeface="+mn-ea"/>
              </a:rPr>
              <a:t>泛型规则、限制</a:t>
            </a:r>
            <a:endParaRPr lang="zh-CN" altLang="en-US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439160" y="3579495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泛型使用</a:t>
            </a:r>
            <a:endParaRPr lang="zh-CN" altLang="en-US"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439160" y="5526405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泛型边界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07010" y="202565"/>
            <a:ext cx="6936740" cy="32099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验证泛型擦除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testGenericErase()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lst1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lst1.add("hello");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lst2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lst2.add(10);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泛型擦除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以为            List&lt;String&gt;.class == List&lt;Integer&gt;.class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实际上      List.class == List.class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System.out.println(lst1.getClass() == lst2.getClass());    // 返回 true 表示类型在编译期被擦除了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16470" y="3201035"/>
            <a:ext cx="21329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验证泛型擦除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7010" y="3529965"/>
            <a:ext cx="6936740" cy="317309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通过反射添加其它类型元素 验证泛型擦除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编译期进行泛型擦除,运行时只有 add (Object obj) 方法,没有 add (String str) 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testGenericErase2 () throws 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Method addMethod02 = lst.getClass().getMethod("add", Object.class);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addMethod02.invoke(lst, 10);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13805" y="767080"/>
            <a:ext cx="5360670" cy="7219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理解类型擦除有利于我们绕过开发当中可能遇到的雷区，同样理解类型擦除也能让我们绕过泛型本身的一些限制。</a:t>
            </a:r>
            <a:endParaRPr lang="zh-CN" altLang="en-US" sz="1200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13805" y="1732915"/>
            <a:ext cx="5360670" cy="7219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+mn-ea"/>
                <a:sym typeface="+mn-ea"/>
              </a:rPr>
              <a:t>在写代码时，无法把一个 </a:t>
            </a:r>
            <a:r>
              <a:rPr lang="zh-CN" altLang="en-US" sz="1200">
                <a:latin typeface="+mn-ea"/>
                <a:cs typeface="+mn-ea"/>
                <a:sym typeface="+mn-ea"/>
              </a:rPr>
              <a:t>Integer</a:t>
            </a:r>
            <a:r>
              <a:rPr lang="zh-CN" altLang="en-US" sz="1200">
                <a:latin typeface="+mn-ea"/>
                <a:cs typeface="+mn-ea"/>
                <a:sym typeface="+mn-ea"/>
              </a:rPr>
              <a:t> 类型的实例加到 ArrayList&lt;</a:t>
            </a:r>
            <a:r>
              <a:rPr lang="zh-CN" altLang="en-US" sz="1200">
                <a:latin typeface="+mn-ea"/>
                <a:cs typeface="+mn-ea"/>
                <a:sym typeface="+mn-ea"/>
              </a:rPr>
              <a:t>String</a:t>
            </a:r>
            <a:r>
              <a:rPr lang="zh-CN" altLang="en-US" sz="1200">
                <a:latin typeface="+mn-ea"/>
                <a:cs typeface="+mn-ea"/>
                <a:sym typeface="+mn-ea"/>
              </a:rPr>
              <a:t>&gt; 中，因为ArrayList&lt;</a:t>
            </a:r>
            <a:r>
              <a:rPr lang="zh-CN" altLang="en-US" sz="1200">
                <a:latin typeface="+mn-ea"/>
                <a:cs typeface="+mn-ea"/>
                <a:sym typeface="+mn-ea"/>
              </a:rPr>
              <a:t>String</a:t>
            </a:r>
            <a:r>
              <a:rPr lang="zh-CN" altLang="en-US" sz="1200">
                <a:latin typeface="+mn-ea"/>
                <a:cs typeface="+mn-ea"/>
                <a:sym typeface="+mn-ea"/>
              </a:rPr>
              <a:t>&gt; 和 ArrayList&lt;</a:t>
            </a:r>
            <a:r>
              <a:rPr lang="zh-CN" altLang="en-US" sz="1200">
                <a:latin typeface="+mn-ea"/>
                <a:cs typeface="+mn-ea"/>
                <a:sym typeface="+mn-ea"/>
              </a:rPr>
              <a:t>Integer</a:t>
            </a:r>
            <a:r>
              <a:rPr lang="zh-CN" altLang="en-US" sz="1200">
                <a:latin typeface="+mn-ea"/>
                <a:cs typeface="+mn-ea"/>
                <a:sym typeface="+mn-ea"/>
              </a:rPr>
              <a:t>&gt; 在编译的时候是完全不同的类型，但是运行结果却是true。这就Java泛型的类型擦除造成的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泛型类型推断</a:t>
            </a:r>
            <a:endParaRPr lang="zh-CN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52730" y="2441575"/>
            <a:ext cx="6936740" cy="10896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这是一个泛型方法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&lt;T&gt; T getRandom (T... args)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args[new Random().nextInt(args.length)];                // 0 ~ args.length - 1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88530" y="3074670"/>
            <a:ext cx="21329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泛型类型推断</a:t>
            </a:r>
            <a:endParaRPr lang="zh-CN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0450" y="3673475"/>
            <a:ext cx="9175750" cy="22987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泛型类型推断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testGenericTypeInfer()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Integer result1 = getRandom(1, 2);             // 这两个参数都是Integer，所以T为Integer类型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random2 = getRandom("hello", "world", "hello", "world");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Boolean random3 = getRandom(true, false, false, true);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Number random4 = getRandom(1, 1.2); // 这两个参数一个是Integer，一个风格是 double，所以取同一父类的最小级，为Number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Object random5 = getRandom(1, "hello"); // 这两个参数一个是Integer，一个风格是double，所以取同一父类的最小级，为Object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0845" y="907415"/>
            <a:ext cx="11095990" cy="1229360"/>
          </a:xfrm>
          <a:prstGeom prst="rect">
            <a:avLst/>
          </a:prstGeom>
          <a:noFill/>
          <a:ln w="28575">
            <a:solidFill>
              <a:srgbClr val="36A44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在调用泛型方法时，可以指定泛型，也可以不指定泛型。</a:t>
            </a:r>
            <a:endParaRPr lang="en-US" altLang="zh-CN" sz="1200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endParaRPr lang="en-US" altLang="zh-CN" sz="1200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&gt;&gt; 在不指定泛型的情况下，泛型变量的类型为该方法中的几种类型的同一父类的最小级，直到Object</a:t>
            </a:r>
            <a:endParaRPr lang="en-US" altLang="zh-CN" sz="1200" dirty="0" smtClean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en-US" altLang="zh-CN" sz="1200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&gt;&gt; 在指定泛型的情况下，该方法的几种类型必须是该泛型的实例的类型或者其子类</a:t>
            </a:r>
            <a:endParaRPr lang="en-US" altLang="zh-CN" sz="1200" dirty="0" smtClean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泛型边界</a:t>
            </a:r>
            <a:endParaRPr lang="zh-CN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3330575" y="841375"/>
            <a:ext cx="8301990" cy="9499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用&lt;? extends 父类型&gt;标识上边界通配符，用于表示实例化时可以确定父类型的未知类型。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上边界类型通配符（&lt;? extends 父类型&gt;）：因为可以确定父类型，所以可以以父类型去获取数据（向上转型）。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6390" y="2185035"/>
            <a:ext cx="23869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+mn-ea"/>
                <a:cs typeface="宋体" panose="02010600030101010101" pitchFamily="2" charset="-122"/>
                <a:sym typeface="+mn-ea"/>
              </a:rPr>
              <a:t>有界泛型（</a:t>
            </a:r>
            <a:r>
              <a:rPr lang="zh-CN" altLang="en-US">
                <a:latin typeface="+mn-ea"/>
                <a:cs typeface="宋体" panose="02010600030101010101" pitchFamily="2" charset="-122"/>
                <a:sym typeface="+mn-ea"/>
              </a:rPr>
              <a:t>泛型边界</a:t>
            </a:r>
            <a:r>
              <a:rPr lang="zh-CN" altLang="en-US">
                <a:latin typeface="+mn-ea"/>
                <a:cs typeface="宋体" panose="02010600030101010101" pitchFamily="2" charset="-122"/>
                <a:sym typeface="+mn-ea"/>
              </a:rPr>
              <a:t>）</a:t>
            </a:r>
            <a:endParaRPr lang="zh-CN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8990" y="1979295"/>
            <a:ext cx="8282940" cy="9499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用&lt;? super 子类型&gt;标识下边界通配符，用于表示实例化时可以确定子类型的未知类型。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下边界类型通配符（&lt;? super 子类型&gt;）：因为可以确定最小类型，所以可以以最小类型去写入数据（向上转型）。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30575" y="3035935"/>
            <a:ext cx="8301355" cy="9499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无边界类型通配符（&lt;?&gt;） 等同于 上边界通配符&lt;? extends Object&gt;，所以可以以Object类去获取数据，但意义不大。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54920" y="702310"/>
            <a:ext cx="1336040" cy="393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latin typeface="+mn-ea"/>
                <a:cs typeface="+mn-ea"/>
                <a:sym typeface="+mn-ea"/>
              </a:rPr>
              <a:t>不能写入数据</a:t>
            </a:r>
            <a:endParaRPr lang="zh-CN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154920" y="1860550"/>
            <a:ext cx="1336040" cy="393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latin typeface="+mn-ea"/>
                <a:cs typeface="+mn-ea"/>
                <a:sym typeface="+mn-ea"/>
              </a:rPr>
              <a:t>不能获取数据</a:t>
            </a:r>
            <a:endParaRPr lang="zh-CN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2894330" y="841375"/>
            <a:ext cx="317500" cy="314452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61925" y="812165"/>
            <a:ext cx="6266815" cy="31000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void printArr (Number[] numbers)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numbers[numbers.length - 1] = 1.0;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System.out.println(Arrays.toString(numbers));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public final class Integer extends Number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数组的协变性：Integer 扩展了 Number，那么不仅 Integer 是 Number，而且 Integer[]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也是 Number[]，在要求 Number[] 的地方完全可以传递或者赋予 Integer[]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testPrintArr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printArr(new Integer[] {1,2,3,4,5});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47180" y="812165"/>
            <a:ext cx="21329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数组协变问题</a:t>
            </a:r>
            <a:endParaRPr lang="zh-CN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84245" y="1106805"/>
            <a:ext cx="2814320" cy="456565"/>
          </a:xfrm>
          <a:prstGeom prst="rect">
            <a:avLst/>
          </a:prstGeom>
          <a:solidFill>
            <a:srgbClr val="36A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运行时会产生 </a:t>
            </a:r>
            <a:r>
              <a:rPr lang="en-US" altLang="zh-CN"/>
              <a:t>bug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61925" y="4090670"/>
            <a:ext cx="3613150" cy="13423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void printList (List&lt;Number&gt; lst)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lst.add(10.0);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14775" y="4090670"/>
            <a:ext cx="4168140" cy="26797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testPrintList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printList(lst);                        // ??????? why 不支持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List&lt;Number&gt; lst2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lst2.add(1);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lst2.add(2);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printList(lst2);                    // why 支持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35950" y="4090670"/>
            <a:ext cx="252412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集合避免了协变问题</a:t>
            </a:r>
            <a:endParaRPr lang="zh-CN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895" y="1939290"/>
            <a:ext cx="5666105" cy="20491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61925" y="812165"/>
            <a:ext cx="4773295" cy="490410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测试泛型上界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上界&lt;? extends Animal&gt;规定：只能取(get)，不能添加(add)。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@param lst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void printList2 (List&lt;? extends Number&gt; lst)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lst.add(10.0);                    // ??? why 不支持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testPrintList2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printList2(lst);                        // ??????? why 支持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                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List&lt;Number&gt; lst2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printList2(lst2);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5415" y="5183505"/>
            <a:ext cx="21329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泛型上界</a:t>
            </a:r>
            <a:endParaRPr lang="zh-CN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67175" y="2153920"/>
            <a:ext cx="4325620" cy="456565"/>
          </a:xfrm>
          <a:prstGeom prst="rect">
            <a:avLst/>
          </a:prstGeom>
          <a:solidFill>
            <a:srgbClr val="36A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泛型上界不能添加，避免了协变问题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椭圆 6"/>
          <p:cNvSpPr/>
          <p:nvPr/>
        </p:nvSpPr>
        <p:spPr>
          <a:xfrm>
            <a:off x="6053455" y="1525905"/>
            <a:ext cx="2149475" cy="2030730"/>
          </a:xfrm>
          <a:prstGeom prst="ellipse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360" y="1652270"/>
            <a:ext cx="754380" cy="6686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360" y="2416175"/>
            <a:ext cx="754380" cy="6686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5" y="2291715"/>
            <a:ext cx="754380" cy="668655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2599690" y="2411095"/>
            <a:ext cx="2149475" cy="2030730"/>
          </a:xfrm>
          <a:prstGeom prst="ellipse">
            <a:avLst/>
          </a:prstGeom>
          <a:noFill/>
          <a:ln w="3810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95" y="2651760"/>
            <a:ext cx="754380" cy="66865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975" y="3484245"/>
            <a:ext cx="762000" cy="6743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600" y="3027680"/>
            <a:ext cx="716915" cy="791210"/>
          </a:xfrm>
          <a:prstGeom prst="rect">
            <a:avLst/>
          </a:prstGeom>
        </p:spPr>
      </p:pic>
      <p:sp>
        <p:nvSpPr>
          <p:cNvPr id="18" name="右箭头 17"/>
          <p:cNvSpPr/>
          <p:nvPr/>
        </p:nvSpPr>
        <p:spPr>
          <a:xfrm>
            <a:off x="1583055" y="2889885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5" y="3124200"/>
            <a:ext cx="762000" cy="67437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3917950"/>
            <a:ext cx="716915" cy="791210"/>
          </a:xfrm>
          <a:prstGeom prst="rect">
            <a:avLst/>
          </a:prstGeom>
        </p:spPr>
      </p:pic>
      <p:sp>
        <p:nvSpPr>
          <p:cNvPr id="23" name="椭圆 22"/>
          <p:cNvSpPr/>
          <p:nvPr/>
        </p:nvSpPr>
        <p:spPr>
          <a:xfrm>
            <a:off x="6053455" y="3697605"/>
            <a:ext cx="2149475" cy="2030730"/>
          </a:xfrm>
          <a:prstGeom prst="ellipse">
            <a:avLst/>
          </a:prstGeom>
          <a:noFill/>
          <a:ln w="38100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360" y="3938270"/>
            <a:ext cx="754380" cy="66865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740" y="4770755"/>
            <a:ext cx="762000" cy="67437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365" y="4314190"/>
            <a:ext cx="716915" cy="791210"/>
          </a:xfrm>
          <a:prstGeom prst="rect">
            <a:avLst/>
          </a:prstGeom>
        </p:spPr>
      </p:pic>
      <p:sp>
        <p:nvSpPr>
          <p:cNvPr id="29" name="右箭头 28"/>
          <p:cNvSpPr/>
          <p:nvPr/>
        </p:nvSpPr>
        <p:spPr>
          <a:xfrm>
            <a:off x="1593215" y="367665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等于号 29"/>
          <p:cNvSpPr/>
          <p:nvPr/>
        </p:nvSpPr>
        <p:spPr>
          <a:xfrm>
            <a:off x="5163820" y="2467610"/>
            <a:ext cx="826135" cy="48768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等于号 30"/>
          <p:cNvSpPr/>
          <p:nvPr/>
        </p:nvSpPr>
        <p:spPr>
          <a:xfrm>
            <a:off x="5179695" y="4034790"/>
            <a:ext cx="826135" cy="48768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8779510" y="214122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8799830" y="4154805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110" y="4770755"/>
            <a:ext cx="762000" cy="67437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2195" y="3731260"/>
            <a:ext cx="716915" cy="791210"/>
          </a:xfrm>
          <a:prstGeom prst="rect">
            <a:avLst/>
          </a:prstGeom>
        </p:spPr>
      </p:pic>
      <p:sp>
        <p:nvSpPr>
          <p:cNvPr id="89" name="文本框 88"/>
          <p:cNvSpPr txBox="1"/>
          <p:nvPr/>
        </p:nvSpPr>
        <p:spPr>
          <a:xfrm>
            <a:off x="2882900" y="192087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Plate&lt;Fruit&gt;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252210" y="5911850"/>
            <a:ext cx="5165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Plate&lt;Fruit&gt; plate = new Plate&lt;Fruit&gt;()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252210" y="1054735"/>
            <a:ext cx="5165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Plate&lt;Fruit&gt; plate = new Plate&lt;Apple&gt;()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2357755" y="3612515"/>
            <a:ext cx="9331960" cy="29845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右箭头 92"/>
          <p:cNvSpPr/>
          <p:nvPr/>
        </p:nvSpPr>
        <p:spPr>
          <a:xfrm rot="10800000">
            <a:off x="8779510" y="495173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右箭头 93"/>
          <p:cNvSpPr/>
          <p:nvPr/>
        </p:nvSpPr>
        <p:spPr>
          <a:xfrm rot="10800000">
            <a:off x="8779510" y="278130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5" name="图片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785" y="2280920"/>
            <a:ext cx="762000" cy="674370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245" y="2712720"/>
            <a:ext cx="754380" cy="668655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555" y="1920875"/>
            <a:ext cx="754380" cy="668655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365" y="2112645"/>
            <a:ext cx="754380" cy="668655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950" y="4378960"/>
            <a:ext cx="754380" cy="668655"/>
          </a:xfrm>
          <a:prstGeom prst="rect">
            <a:avLst/>
          </a:prstGeom>
        </p:spPr>
      </p:pic>
      <p:sp>
        <p:nvSpPr>
          <p:cNvPr id="100" name="乘号 99"/>
          <p:cNvSpPr/>
          <p:nvPr/>
        </p:nvSpPr>
        <p:spPr>
          <a:xfrm>
            <a:off x="11395075" y="2696845"/>
            <a:ext cx="408305" cy="448310"/>
          </a:xfrm>
          <a:prstGeom prst="mathMultiply">
            <a:avLst/>
          </a:prstGeom>
          <a:solidFill>
            <a:srgbClr val="FF0000"/>
          </a:solidFill>
          <a:ln>
            <a:solidFill>
              <a:srgbClr val="F968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90875" y="1054735"/>
            <a:ext cx="2957830" cy="393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装苹果的盘子不能当成装水果的盘子</a:t>
            </a:r>
            <a:endParaRPr lang="zh-CN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95625" y="5828665"/>
            <a:ext cx="2957830" cy="393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装水果的盘子可以当成装水果的盘子</a:t>
            </a:r>
            <a:endParaRPr lang="zh-CN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椭圆 6"/>
          <p:cNvSpPr/>
          <p:nvPr/>
        </p:nvSpPr>
        <p:spPr>
          <a:xfrm>
            <a:off x="6053455" y="1449705"/>
            <a:ext cx="2149475" cy="2030730"/>
          </a:xfrm>
          <a:prstGeom prst="ellipse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360" y="1576070"/>
            <a:ext cx="754380" cy="6686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360" y="2339975"/>
            <a:ext cx="754380" cy="6686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795" y="2016125"/>
            <a:ext cx="754380" cy="668655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2599690" y="2411095"/>
            <a:ext cx="2149475" cy="2030730"/>
          </a:xfrm>
          <a:prstGeom prst="ellipse">
            <a:avLst/>
          </a:prstGeom>
          <a:noFill/>
          <a:ln w="3810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95" y="2651760"/>
            <a:ext cx="754380" cy="66865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975" y="3484245"/>
            <a:ext cx="762000" cy="6743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600" y="3027680"/>
            <a:ext cx="716915" cy="791210"/>
          </a:xfrm>
          <a:prstGeom prst="rect">
            <a:avLst/>
          </a:prstGeom>
        </p:spPr>
      </p:pic>
      <p:sp>
        <p:nvSpPr>
          <p:cNvPr id="30" name="等于号 29"/>
          <p:cNvSpPr/>
          <p:nvPr/>
        </p:nvSpPr>
        <p:spPr>
          <a:xfrm>
            <a:off x="5163820" y="2391410"/>
            <a:ext cx="826135" cy="48768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8779510" y="206502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2505710" y="1920875"/>
            <a:ext cx="2546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Plate&lt;? extend Fruit&gt;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252210" y="1007110"/>
            <a:ext cx="577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36A44E"/>
                </a:solidFill>
              </a:rPr>
              <a:t>Plate&lt;? extend Fruit&gt; plate = new Plate&lt;Apple&gt;()</a:t>
            </a:r>
            <a:endParaRPr lang="en-US" altLang="zh-CN" b="1">
              <a:solidFill>
                <a:srgbClr val="36A44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0" y="1848485"/>
            <a:ext cx="754380" cy="6686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0" y="2867025"/>
            <a:ext cx="754380" cy="66865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 rot="10800000">
            <a:off x="8733155" y="283591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5" y="2254250"/>
            <a:ext cx="754380" cy="66865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 rot="10800000">
            <a:off x="1596390" y="234950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043930" y="3878580"/>
            <a:ext cx="2149475" cy="2030730"/>
          </a:xfrm>
          <a:prstGeom prst="ellipse">
            <a:avLst/>
          </a:prstGeom>
          <a:noFill/>
          <a:ln w="38100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835" y="4119245"/>
            <a:ext cx="754380" cy="6686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215" y="4951730"/>
            <a:ext cx="762000" cy="6743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840" y="4495165"/>
            <a:ext cx="716915" cy="791210"/>
          </a:xfrm>
          <a:prstGeom prst="rect">
            <a:avLst/>
          </a:prstGeom>
        </p:spPr>
      </p:pic>
      <p:sp>
        <p:nvSpPr>
          <p:cNvPr id="20" name="等于号 19"/>
          <p:cNvSpPr/>
          <p:nvPr/>
        </p:nvSpPr>
        <p:spPr>
          <a:xfrm>
            <a:off x="5170170" y="4215765"/>
            <a:ext cx="826135" cy="48768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8790305" y="433578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5" y="4556760"/>
            <a:ext cx="762000" cy="67437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7420" y="5301615"/>
            <a:ext cx="716915" cy="79121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242685" y="6092825"/>
            <a:ext cx="578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Plate&lt;? extend Fruit&gt; plate = new Plate&lt;Fruit&gt;()</a:t>
            </a:r>
            <a:endParaRPr lang="en-US" altLang="zh-CN" b="1">
              <a:solidFill>
                <a:schemeClr val="accent1"/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" y="4034790"/>
            <a:ext cx="754380" cy="668655"/>
          </a:xfrm>
          <a:prstGeom prst="rect">
            <a:avLst/>
          </a:prstGeom>
        </p:spPr>
      </p:pic>
      <p:sp>
        <p:nvSpPr>
          <p:cNvPr id="40" name="右箭头 39"/>
          <p:cNvSpPr/>
          <p:nvPr/>
        </p:nvSpPr>
        <p:spPr>
          <a:xfrm rot="10800000">
            <a:off x="1696085" y="413004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0" y="4787900"/>
            <a:ext cx="762000" cy="67437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80" y="5626100"/>
            <a:ext cx="716915" cy="791210"/>
          </a:xfrm>
          <a:prstGeom prst="rect">
            <a:avLst/>
          </a:prstGeom>
        </p:spPr>
      </p:pic>
      <p:cxnSp>
        <p:nvCxnSpPr>
          <p:cNvPr id="43" name="直接连接符 42"/>
          <p:cNvCxnSpPr/>
          <p:nvPr/>
        </p:nvCxnSpPr>
        <p:spPr>
          <a:xfrm>
            <a:off x="253365" y="3642360"/>
            <a:ext cx="11436350" cy="0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右箭头 43"/>
          <p:cNvSpPr/>
          <p:nvPr/>
        </p:nvSpPr>
        <p:spPr>
          <a:xfrm rot="10800000">
            <a:off x="8779510" y="495173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0" y="3773170"/>
            <a:ext cx="754380" cy="668655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1178560" y="944880"/>
            <a:ext cx="437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36A44E"/>
                </a:solidFill>
              </a:rPr>
              <a:t>泛型上界不能添加元素</a:t>
            </a:r>
            <a:endParaRPr lang="zh-CN" altLang="en-US" b="1">
              <a:solidFill>
                <a:srgbClr val="36A44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60825" y="981710"/>
            <a:ext cx="1929130" cy="393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加入限制改进后可以</a:t>
            </a:r>
            <a:endParaRPr lang="zh-CN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latin typeface="+mj-ea"/>
                <a:ea typeface="+mj-ea"/>
                <a:cs typeface="+mj-ea"/>
                <a:sym typeface="+mn-ea"/>
              </a:rPr>
              <a:t>Java </a:t>
            </a:r>
            <a:r>
              <a:rPr lang="zh-CN" altLang="en-US" sz="3200">
                <a:latin typeface="+mj-ea"/>
                <a:ea typeface="+mj-ea"/>
                <a:cs typeface="+mj-ea"/>
                <a:sym typeface="+mn-ea"/>
              </a:rPr>
              <a:t>泛型</a:t>
            </a:r>
            <a:endParaRPr lang="zh-CN" altLang="en-US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93700" y="1004570"/>
            <a:ext cx="114388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600" b="1">
              <a:solidFill>
                <a:srgbClr val="36A44E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为什么需要泛型？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1，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类型安全。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泛型的主要目标是提高 Java 程序的类型安全。通过知道使用泛型定义的变量的类型限制，编译器可以在一个高得多的程度上验证类型假设。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没有泛型，这些假设就只存在于程序员的头脑中（或者如果幸运的话，还存在于代码注释中）。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2，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消除强制类型转换。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泛型的一个附带好处是，消除源代码中的许多强制类型转换。这使得代码更加可读，并且减少了出错机会。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3，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潜在的性能收益。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泛型为较大的优化带来可能。在泛型的初始实现中，编译器将强制类型转换（没有泛型的话，程序员会指定这些强制类型转换）插入生成的字节码中。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6370" y="1167765"/>
            <a:ext cx="11892915" cy="2207260"/>
          </a:xfrm>
          <a:prstGeom prst="rect">
            <a:avLst/>
          </a:prstGeom>
          <a:noFill/>
          <a:ln w="28575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6370" y="3526155"/>
            <a:ext cx="11251565" cy="22250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泛型的本质是参数化类型，也就是说所操作的数据类型被指定为一个参数。这种参数类型可以用在类、接口和方法的创建中，分别称为泛型类、泛型接口、泛型方法。Java语言引入泛型的好处是安全简单。</a:t>
            </a:r>
            <a:endParaRPr lang="en-US" altLang="zh-CN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en-US" altLang="zh-CN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可以在类、接口、方法中使用，分别简称之</a:t>
            </a:r>
            <a:r>
              <a:rPr lang="en-US" altLang="zh-CN" sz="12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泛型类、泛型接口、泛型方法</a:t>
            </a:r>
            <a:endParaRPr lang="en-US" altLang="zh-CN" sz="1200">
              <a:solidFill>
                <a:srgbClr val="FF0000"/>
              </a:solidFill>
              <a:latin typeface="+mn-ea"/>
              <a:cs typeface="+mn-ea"/>
            </a:endParaRPr>
          </a:p>
          <a:p>
            <a:pPr algn="l"/>
            <a:endParaRPr lang="en-US" altLang="zh-CN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①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泛型类 		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public class A&lt;T&gt; </a:t>
            </a:r>
            <a:endParaRPr lang="en-US" altLang="zh-CN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②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泛型接口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		public class ArrayList&lt;E&gt; implements List&lt;E&gt;</a:t>
            </a:r>
            <a:endParaRPr lang="en-US" altLang="zh-CN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③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泛型方法 		public static &lt;T&gt; void fun(T a)</a:t>
            </a:r>
            <a:endParaRPr lang="en-US" altLang="zh-CN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④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可变参数与范型方法 	public static &lt;T&gt;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void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fun(T... args)</a:t>
            </a:r>
            <a:endParaRPr lang="en-US" altLang="zh-CN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61480" y="897255"/>
            <a:ext cx="5070475" cy="393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泛型的本质是参数化类型，也就是说所操作的数据类型被指定为一个参数</a:t>
            </a:r>
            <a:endParaRPr lang="en-US" altLang="zh-CN" sz="1200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29100" y="897255"/>
            <a:ext cx="2357755" cy="393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编译时类型安全检测机制</a:t>
            </a:r>
            <a:endParaRPr lang="en-US" altLang="zh-CN" sz="1200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1175" y="897255"/>
            <a:ext cx="2256790" cy="393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JDK 1.5 中引入的一个新特性</a:t>
            </a:r>
            <a:endParaRPr lang="en-US" altLang="zh-CN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8435" y="891540"/>
            <a:ext cx="3731260" cy="33470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testNoGeneric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 lst = new ArrayList();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lst.add(new String("helloworld"));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i&lt;lst.size();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Object object = lst.get(i);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Date date = (Date) object;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System.out.println(date);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6585" y="4345940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不使用泛型</a:t>
            </a:r>
            <a:endParaRPr lang="zh-CN"/>
          </a:p>
        </p:txBody>
      </p:sp>
      <p:sp>
        <p:nvSpPr>
          <p:cNvPr id="2" name="矩形 1"/>
          <p:cNvSpPr/>
          <p:nvPr/>
        </p:nvSpPr>
        <p:spPr>
          <a:xfrm>
            <a:off x="2834640" y="1292860"/>
            <a:ext cx="2540000" cy="39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运行时可能会产生 </a:t>
            </a:r>
            <a:r>
              <a:rPr lang="en-US" altLang="zh-CN"/>
              <a:t>bug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325870" y="891540"/>
            <a:ext cx="3731260" cy="38201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1. 解决元素存储的安全性问题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2. 解决获取数据元素时，需要类型强转的问题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List&lt;Date&gt;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i&lt;lst.size();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Date date = lst.get(i);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System.out.println(date.getTime());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4020" y="4810125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使用泛型</a:t>
            </a:r>
            <a:endParaRPr lang="zh-CN"/>
          </a:p>
        </p:txBody>
      </p:sp>
      <p:sp>
        <p:nvSpPr>
          <p:cNvPr id="8" name="下弧形箭头 7"/>
          <p:cNvSpPr/>
          <p:nvPr/>
        </p:nvSpPr>
        <p:spPr>
          <a:xfrm>
            <a:off x="4063365" y="4416425"/>
            <a:ext cx="2261870" cy="7200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96005" y="5354320"/>
            <a:ext cx="3004185" cy="39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将运行时问题转移到编译期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51130" y="767715"/>
            <a:ext cx="6154420" cy="51955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static String generateRandomInArray (String[] strArr)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 random = new Random();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0 ~ strArr.length - 1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randomIndex = random.nextInt(strArr.length);        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strArr[randomIndex];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static Integer generateRandomInArray (Integer[] intArr)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 random = new Random();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0 ~ intArr.length - 1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randomIndex = random.nextInt(intArr.length);        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intArr[randomIndex];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static Date generateRandomInArray (Date[] dateArr)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 random = new Random();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0 ~ dateArr.length - 1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randomIndex = random.nextInt(dateArr.length);        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dateArr[randomIndex];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testNoGeneric2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System.out.println(generateRandomInArray(new String[] {"hello", "world"}));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System.out.println(generateRandomInArray(new Integer[] {1, 2}));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System.out.println(generateRandomInArray(new Date[] {new Date(), new Date()}));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47605" y="4279265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使用泛型</a:t>
            </a:r>
            <a:endParaRPr lang="zh-CN"/>
          </a:p>
        </p:txBody>
      </p:sp>
      <p:sp>
        <p:nvSpPr>
          <p:cNvPr id="3" name="矩形 2"/>
          <p:cNvSpPr/>
          <p:nvPr/>
        </p:nvSpPr>
        <p:spPr>
          <a:xfrm>
            <a:off x="5451475" y="767715"/>
            <a:ext cx="6619240" cy="34378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&lt;T&gt; T generateRandomInGenericArray (T[] objectArr)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0 ~ objectArr.length - 1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objectArr[new Random().nextInt(objectArr.length)];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1. 解决元素存储的安全性问题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2. 解决获取数据元素时，需要类型强转的问题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System.out.println(generateRandomInGenericArray(new String[] {"hello", "world"}));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System.out.println(generateRandomInGenericArray(new Integer[] {1, 2}));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System.out.println(generateRandomInGenericArray(new Date[] {new Date(), new Date()}));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Date date2 = generateRandomInGenericArray(new Date[] {new Date(), new Date()});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System.out.println(date2.getTime());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2440" y="6045835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不使用泛型</a:t>
            </a:r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10139045" y="883285"/>
            <a:ext cx="1839595" cy="39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方法更通用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139045" y="1383665"/>
            <a:ext cx="1839595" cy="39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类型传递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latin typeface="+mj-ea"/>
                <a:ea typeface="+mj-ea"/>
                <a:cs typeface="+mj-ea"/>
                <a:sym typeface="+mn-ea"/>
              </a:rPr>
              <a:t>泛型通配符</a:t>
            </a:r>
            <a:endParaRPr lang="zh-CN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5255" y="746125"/>
            <a:ext cx="1182116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下面说说泛型通配符T，E，K，V区别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这些全都属于java泛型的通配符，刚开始看到这么多通配符，可能一下晕了，这几个其实没什么区别，只不过是一个约定好的代码，也就是说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使用大写字母A,B,C,D......X,Y,Z定义的，就都是泛型，把T换成A也一样，这里T只是名字上的意义而已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26410" y="6170295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泛型通配符</a:t>
            </a:r>
            <a:endParaRPr lang="zh-CN"/>
          </a:p>
        </p:txBody>
      </p:sp>
      <p:sp>
        <p:nvSpPr>
          <p:cNvPr id="4" name="矩形 3"/>
          <p:cNvSpPr/>
          <p:nvPr/>
        </p:nvSpPr>
        <p:spPr>
          <a:xfrm>
            <a:off x="5164455" y="2287270"/>
            <a:ext cx="6791960" cy="43395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此处的 HelloWorld 也是泛型,不一定非得是 ？ T K V E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只是建议使用  ？ T K V E 约定，通俗易懂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@param &lt;HelloWorld&gt;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@param objectArr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@return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&lt;HelloWorld&gt; HelloWorld generateRandomWithGeneric (HelloWorld[] objectArr)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 random = new Random();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randomIndex = random.nextInt(objectArr.length);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objectArr[randomIndex];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使用大写字母A,B,C,D......X,Y,Z定义的，就都是泛型，把T换成A也一样，这里T只是名字上的意义而已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testUseGeneric3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Date date = generateRandomWithGeneric(new Date[] {new Date(), new Date()});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System.out.println(date.getTime());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5255" y="2428875"/>
            <a:ext cx="4914900" cy="2163445"/>
          </a:xfrm>
          <a:prstGeom prst="rect">
            <a:avLst/>
          </a:prstGeom>
          <a:noFill/>
          <a:ln w="28575">
            <a:solidFill>
              <a:srgbClr val="36A44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？ 表示不确定的java类型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T (type) 表示具体的一个java类型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K V (key value) 分别代表java键值中的Key Value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E (element) 代表Element(在集合中使用，因为集合中存放的是元素)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N - Number（数值类型）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latin typeface="+mj-ea"/>
                <a:ea typeface="+mj-ea"/>
                <a:cs typeface="+mj-ea"/>
                <a:sym typeface="+mn-ea"/>
              </a:rPr>
              <a:t>泛型规则、限制</a:t>
            </a:r>
            <a:endParaRPr lang="zh-CN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15867</Words>
  <Application>WPS 演示</Application>
  <PresentationFormat>宽屏</PresentationFormat>
  <Paragraphs>721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Times New Roman</vt:lpstr>
      <vt:lpstr>1_Office 主题​​</vt:lpstr>
      <vt:lpstr>Java泛型简介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832</cp:revision>
  <dcterms:created xsi:type="dcterms:W3CDTF">2019-06-19T02:08:00Z</dcterms:created>
  <dcterms:modified xsi:type="dcterms:W3CDTF">2020-12-08T08:55:26Z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