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660" r:id="rId3"/>
    <p:sldId id="661" r:id="rId4"/>
    <p:sldId id="771" r:id="rId5"/>
    <p:sldId id="920" r:id="rId6"/>
    <p:sldId id="772" r:id="rId7"/>
    <p:sldId id="682" r:id="rId8"/>
    <p:sldId id="717" r:id="rId9"/>
    <p:sldId id="773" r:id="rId10"/>
    <p:sldId id="683" r:id="rId11"/>
    <p:sldId id="997" r:id="rId12"/>
    <p:sldId id="684" r:id="rId14"/>
    <p:sldId id="819" r:id="rId15"/>
    <p:sldId id="820" r:id="rId16"/>
    <p:sldId id="822" r:id="rId17"/>
    <p:sldId id="821" r:id="rId18"/>
    <p:sldId id="686" r:id="rId19"/>
    <p:sldId id="858" r:id="rId20"/>
    <p:sldId id="823" r:id="rId21"/>
    <p:sldId id="687" r:id="rId22"/>
    <p:sldId id="824" r:id="rId23"/>
    <p:sldId id="825" r:id="rId24"/>
    <p:sldId id="691" r:id="rId25"/>
    <p:sldId id="826" r:id="rId26"/>
    <p:sldId id="827" r:id="rId27"/>
    <p:sldId id="828" r:id="rId28"/>
    <p:sldId id="830" r:id="rId29"/>
    <p:sldId id="829" r:id="rId30"/>
    <p:sldId id="831" r:id="rId31"/>
    <p:sldId id="688" r:id="rId32"/>
    <p:sldId id="833" r:id="rId33"/>
    <p:sldId id="690" r:id="rId34"/>
    <p:sldId id="718" r:id="rId35"/>
    <p:sldId id="836" r:id="rId36"/>
    <p:sldId id="835" r:id="rId37"/>
    <p:sldId id="692" r:id="rId38"/>
    <p:sldId id="994" r:id="rId39"/>
    <p:sldId id="837" r:id="rId40"/>
    <p:sldId id="838" r:id="rId41"/>
    <p:sldId id="839" r:id="rId42"/>
    <p:sldId id="834" r:id="rId43"/>
    <p:sldId id="840" r:id="rId44"/>
    <p:sldId id="841" r:id="rId45"/>
    <p:sldId id="695" r:id="rId46"/>
    <p:sldId id="845" r:id="rId47"/>
    <p:sldId id="703" r:id="rId48"/>
    <p:sldId id="995" r:id="rId49"/>
    <p:sldId id="846" r:id="rId50"/>
    <p:sldId id="848" r:id="rId51"/>
    <p:sldId id="842" r:id="rId52"/>
    <p:sldId id="843" r:id="rId53"/>
    <p:sldId id="844" r:id="rId54"/>
    <p:sldId id="849" r:id="rId55"/>
    <p:sldId id="755" r:id="rId56"/>
    <p:sldId id="713" r:id="rId57"/>
    <p:sldId id="850" r:id="rId58"/>
    <p:sldId id="851" r:id="rId59"/>
    <p:sldId id="854" r:id="rId60"/>
    <p:sldId id="853" r:id="rId61"/>
    <p:sldId id="756" r:id="rId62"/>
    <p:sldId id="855" r:id="rId63"/>
    <p:sldId id="856" r:id="rId64"/>
    <p:sldId id="857" r:id="rId65"/>
    <p:sldId id="868" r:id="rId66"/>
    <p:sldId id="865" r:id="rId67"/>
    <p:sldId id="866" r:id="rId68"/>
    <p:sldId id="869" r:id="rId69"/>
    <p:sldId id="870" r:id="rId70"/>
    <p:sldId id="871" r:id="rId71"/>
    <p:sldId id="861" r:id="rId72"/>
    <p:sldId id="859" r:id="rId73"/>
    <p:sldId id="863" r:id="rId74"/>
    <p:sldId id="862" r:id="rId75"/>
    <p:sldId id="860" r:id="rId76"/>
    <p:sldId id="662" r:id="rId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909"/>
    <a:srgbClr val="FFFFFF"/>
    <a:srgbClr val="36A44E"/>
    <a:srgbClr val="71DA00"/>
    <a:srgbClr val="F9680D"/>
    <a:srgbClr val="DCDCDC"/>
    <a:srgbClr val="F0F0F0"/>
    <a:srgbClr val="E6E6E6"/>
    <a:srgbClr val="C8C8C8"/>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71"/>
        <p:guide pos="370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8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8.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4.xml"/><Relationship Id="rId2" Type="http://schemas.openxmlformats.org/officeDocument/2006/relationships/image" Target="../media/image9.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8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127.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9.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30.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2.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3.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4.xml"/><Relationship Id="rId2" Type="http://schemas.openxmlformats.org/officeDocument/2006/relationships/image" Target="../media/image15.png"/><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5.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7.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8.xml"/><Relationship Id="rId2" Type="http://schemas.openxmlformats.org/officeDocument/2006/relationships/image" Target="../media/image18.png"/><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9.xml"/><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0.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1.xml"/><Relationship Id="rId2" Type="http://schemas.openxmlformats.org/officeDocument/2006/relationships/image" Target="../media/image19.png"/><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2.xml"/><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3.xml"/><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4.xml"/><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5.xml"/><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7.xml"/><Relationship Id="rId2" Type="http://schemas.openxmlformats.org/officeDocument/2006/relationships/image" Target="../media/image20.png"/><Relationship Id="rId1"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8.xml"/><Relationship Id="rId1"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9.xml"/><Relationship Id="rId1"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0.xml"/><Relationship Id="rId1"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1.xml"/><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并发基础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5021580" y="1645285"/>
            <a:ext cx="4625340" cy="3634740"/>
          </a:xfrm>
          <a:prstGeom prst="rect">
            <a:avLst/>
          </a:prstGeom>
        </p:spPr>
      </p:pic>
      <p:pic>
        <p:nvPicPr>
          <p:cNvPr id="11" name="图片 10"/>
          <p:cNvPicPr>
            <a:picLocks noChangeAspect="1"/>
          </p:cNvPicPr>
          <p:nvPr/>
        </p:nvPicPr>
        <p:blipFill>
          <a:blip r:embed="rId3"/>
          <a:stretch>
            <a:fillRect/>
          </a:stretch>
        </p:blipFill>
        <p:spPr>
          <a:xfrm>
            <a:off x="539115" y="1645285"/>
            <a:ext cx="3964305" cy="2830195"/>
          </a:xfrm>
          <a:prstGeom prst="rect">
            <a:avLst/>
          </a:prstGeom>
        </p:spPr>
      </p:pic>
      <p:sp>
        <p:nvSpPr>
          <p:cNvPr id="13" name="爆炸形 1 12"/>
          <p:cNvSpPr/>
          <p:nvPr/>
        </p:nvSpPr>
        <p:spPr>
          <a:xfrm>
            <a:off x="1136015" y="3956050"/>
            <a:ext cx="2641600" cy="1075690"/>
          </a:xfrm>
          <a:prstGeom prst="irregularSeal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a:t>此代码非多线程</a:t>
            </a:r>
            <a:endParaRPr lang="zh-CN" altLang="en-US" sz="1400" b="1"/>
          </a:p>
        </p:txBody>
      </p:sp>
      <p:sp>
        <p:nvSpPr>
          <p:cNvPr id="3" name="矩形 2"/>
          <p:cNvSpPr/>
          <p:nvPr/>
        </p:nvSpPr>
        <p:spPr>
          <a:xfrm>
            <a:off x="8075930" y="2044065"/>
            <a:ext cx="3406775" cy="456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run </a:t>
            </a:r>
            <a:r>
              <a:rPr lang="zh-CN" altLang="en-US"/>
              <a:t>方法里面的代码称为线程体</a:t>
            </a:r>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909955"/>
            <a:ext cx="11767185"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1.实现Runnable/Callable接口相比继承Thread类的优势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（1）适合多个线程进行资源共享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（2）可以避免java中单继承的限制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（3）增加程序的健壮性，代码和数据独立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（4）线程池只能放入Runable或Callable接口实现类，不能直接放入继承Thread的类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2.Callable和Runnable的区别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Callable重写的是call()方法，Runnable重写的方法是run()方法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call()方法执行后可以有返回值，run()方法没有返回值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call()方法可以抛出异常，run()方法不可以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运行Callable任务可以拿到一个Future对象，表示异步计算的结果 。通过Future对象可以了解任务执行情况，可取消任务的执行，还可获取执行结果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257175" y="4580255"/>
            <a:ext cx="4276725" cy="11239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测试主线程</a:t>
            </a:r>
            <a:endParaRPr lang="zh-CN" altLang="en-US" sz="1200">
              <a:solidFill>
                <a:schemeClr val="tx1"/>
              </a:solidFill>
              <a:sym typeface="+mn-ea"/>
            </a:endParaRPr>
          </a:p>
          <a:p>
            <a:pPr algn="l"/>
            <a:r>
              <a:rPr lang="zh-CN" altLang="en-US" sz="1200">
                <a:solidFill>
                  <a:schemeClr val="tx1"/>
                </a:solidFill>
                <a:sym typeface="+mn-ea"/>
              </a:rPr>
              <a:t>    public static void testMain ()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2329180" y="546862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main </a:t>
            </a:r>
            <a:r>
              <a:rPr lang="zh-CN" altLang="en-US"/>
              <a:t>主线程</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123825" y="3141345"/>
            <a:ext cx="5870575" cy="31451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 Thread 创建线程测试</a:t>
            </a:r>
            <a:endParaRPr lang="zh-CN" altLang="en-US" sz="1200">
              <a:solidFill>
                <a:schemeClr val="tx1"/>
              </a:solidFill>
              <a:sym typeface="+mn-ea"/>
            </a:endParaRPr>
          </a:p>
          <a:p>
            <a:pPr algn="l"/>
            <a:r>
              <a:rPr lang="zh-CN" altLang="en-US" sz="1200">
                <a:solidFill>
                  <a:schemeClr val="tx1"/>
                </a:solidFill>
                <a:sym typeface="+mn-ea"/>
              </a:rPr>
              <a:t>     * 一个创建了四个线程，使用 Thread.currentThread().getName() 来获取线程名称</a:t>
            </a:r>
            <a:endParaRPr lang="zh-CN" altLang="en-US" sz="1200">
              <a:solidFill>
                <a:schemeClr val="tx1"/>
              </a:solidFill>
              <a:sym typeface="+mn-ea"/>
            </a:endParaRPr>
          </a:p>
          <a:p>
            <a:pPr algn="l"/>
            <a:r>
              <a:rPr lang="zh-CN" altLang="en-US" sz="1200">
                <a:solidFill>
                  <a:schemeClr val="tx1"/>
                </a:solidFill>
                <a:sym typeface="+mn-ea"/>
              </a:rPr>
              <a:t>     * @param args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testCreateThread () {</a:t>
            </a:r>
            <a:endParaRPr lang="zh-CN" altLang="en-US" sz="1200">
              <a:solidFill>
                <a:schemeClr val="tx1"/>
              </a:solidFill>
              <a:sym typeface="+mn-ea"/>
            </a:endParaRPr>
          </a:p>
          <a:p>
            <a:pPr algn="l"/>
            <a:r>
              <a:rPr lang="zh-CN" altLang="en-US" sz="1200">
                <a:solidFill>
                  <a:schemeClr val="tx1"/>
                </a:solidFill>
                <a:sym typeface="+mn-ea"/>
              </a:rPr>
              <a:t>        Thread thread1 = new MyThread();</a:t>
            </a:r>
            <a:endParaRPr lang="zh-CN" altLang="en-US" sz="1200">
              <a:solidFill>
                <a:schemeClr val="tx1"/>
              </a:solidFill>
              <a:sym typeface="+mn-ea"/>
            </a:endParaRPr>
          </a:p>
          <a:p>
            <a:pPr algn="l"/>
            <a:r>
              <a:rPr lang="zh-CN" altLang="en-US" sz="1200">
                <a:solidFill>
                  <a:schemeClr val="tx1"/>
                </a:solidFill>
                <a:sym typeface="+mn-ea"/>
              </a:rPr>
              <a:t>        Thread thread2 = new MyThread();</a:t>
            </a:r>
            <a:endParaRPr lang="zh-CN" altLang="en-US" sz="1200">
              <a:solidFill>
                <a:schemeClr val="tx1"/>
              </a:solidFill>
              <a:sym typeface="+mn-ea"/>
            </a:endParaRPr>
          </a:p>
          <a:p>
            <a:pPr algn="l"/>
            <a:r>
              <a:rPr lang="zh-CN" altLang="en-US" sz="1200">
                <a:solidFill>
                  <a:schemeClr val="tx1"/>
                </a:solidFill>
                <a:sym typeface="+mn-ea"/>
              </a:rPr>
              <a:t>        Thread thread3 = new MyThread();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thread1.start();</a:t>
            </a:r>
            <a:endParaRPr lang="zh-CN" altLang="en-US" sz="1200">
              <a:solidFill>
                <a:schemeClr val="tx1"/>
              </a:solidFill>
              <a:sym typeface="+mn-ea"/>
            </a:endParaRPr>
          </a:p>
          <a:p>
            <a:pPr algn="l"/>
            <a:r>
              <a:rPr lang="zh-CN" altLang="en-US" sz="1200">
                <a:solidFill>
                  <a:schemeClr val="tx1"/>
                </a:solidFill>
                <a:sym typeface="+mn-ea"/>
              </a:rPr>
              <a:t>        thread2.start();</a:t>
            </a:r>
            <a:endParaRPr lang="zh-CN" altLang="en-US" sz="1200">
              <a:solidFill>
                <a:schemeClr val="tx1"/>
              </a:solidFill>
              <a:sym typeface="+mn-ea"/>
            </a:endParaRPr>
          </a:p>
          <a:p>
            <a:pPr algn="l"/>
            <a:r>
              <a:rPr lang="zh-CN" altLang="en-US" sz="1200">
                <a:solidFill>
                  <a:schemeClr val="tx1"/>
                </a:solidFill>
                <a:sym typeface="+mn-ea"/>
              </a:rPr>
              <a:t>        thread3.start();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6205855" y="3141345"/>
            <a:ext cx="5870575" cy="34632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 Runnable 创建线程测试</a:t>
            </a:r>
            <a:endParaRPr lang="zh-CN" altLang="en-US" sz="1200">
              <a:solidFill>
                <a:schemeClr val="tx1"/>
              </a:solidFill>
              <a:sym typeface="+mn-ea"/>
            </a:endParaRPr>
          </a:p>
          <a:p>
            <a:pPr algn="l"/>
            <a:r>
              <a:rPr lang="zh-CN" altLang="en-US" sz="1200">
                <a:solidFill>
                  <a:schemeClr val="tx1"/>
                </a:solidFill>
                <a:sym typeface="+mn-ea"/>
              </a:rPr>
              <a:t>     * 一共创建了四个线程，使用 Thread.currentThread().getName() 来获取线程名称</a:t>
            </a:r>
            <a:endParaRPr lang="zh-CN" altLang="en-US" sz="1200">
              <a:solidFill>
                <a:schemeClr val="tx1"/>
              </a:solidFill>
              <a:sym typeface="+mn-ea"/>
            </a:endParaRPr>
          </a:p>
          <a:p>
            <a:pPr algn="l"/>
            <a:r>
              <a:rPr lang="zh-CN" altLang="en-US" sz="1200">
                <a:solidFill>
                  <a:schemeClr val="tx1"/>
                </a:solidFill>
                <a:sym typeface="+mn-ea"/>
              </a:rPr>
              <a:t>     * @param args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testCreateRunnable () {</a:t>
            </a:r>
            <a:endParaRPr lang="zh-CN" altLang="en-US" sz="1200">
              <a:solidFill>
                <a:schemeClr val="tx1"/>
              </a:solidFill>
              <a:sym typeface="+mn-ea"/>
            </a:endParaRPr>
          </a:p>
          <a:p>
            <a:pPr algn="l"/>
            <a:r>
              <a:rPr lang="zh-CN" altLang="en-US" sz="1200">
                <a:solidFill>
                  <a:schemeClr val="tx1"/>
                </a:solidFill>
                <a:sym typeface="+mn-ea"/>
              </a:rPr>
              <a:t>        Runnable runnable = new MyRunnable();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thread1 = new Thread(runnable);</a:t>
            </a:r>
            <a:endParaRPr lang="zh-CN" altLang="en-US" sz="1200">
              <a:solidFill>
                <a:schemeClr val="tx1"/>
              </a:solidFill>
              <a:sym typeface="+mn-ea"/>
            </a:endParaRPr>
          </a:p>
          <a:p>
            <a:pPr algn="l"/>
            <a:r>
              <a:rPr lang="zh-CN" altLang="en-US" sz="1200">
                <a:solidFill>
                  <a:schemeClr val="tx1"/>
                </a:solidFill>
                <a:sym typeface="+mn-ea"/>
              </a:rPr>
              <a:t>        Thread thread2 = new Thread(runnable);</a:t>
            </a:r>
            <a:endParaRPr lang="zh-CN" altLang="en-US" sz="1200">
              <a:solidFill>
                <a:schemeClr val="tx1"/>
              </a:solidFill>
              <a:sym typeface="+mn-ea"/>
            </a:endParaRPr>
          </a:p>
          <a:p>
            <a:pPr algn="l"/>
            <a:r>
              <a:rPr lang="zh-CN" altLang="en-US" sz="1200">
                <a:solidFill>
                  <a:schemeClr val="tx1"/>
                </a:solidFill>
                <a:sym typeface="+mn-ea"/>
              </a:rPr>
              <a:t>        Thread thread3 = new Thread(runnable);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thread1.start();</a:t>
            </a:r>
            <a:endParaRPr lang="zh-CN" altLang="en-US" sz="1200">
              <a:solidFill>
                <a:schemeClr val="tx1"/>
              </a:solidFill>
              <a:sym typeface="+mn-ea"/>
            </a:endParaRPr>
          </a:p>
          <a:p>
            <a:pPr algn="l"/>
            <a:r>
              <a:rPr lang="zh-CN" altLang="en-US" sz="1200">
                <a:solidFill>
                  <a:schemeClr val="tx1"/>
                </a:solidFill>
                <a:sym typeface="+mn-ea"/>
              </a:rPr>
              <a:t>        thread2.start();</a:t>
            </a:r>
            <a:endParaRPr lang="zh-CN" altLang="en-US" sz="1200">
              <a:solidFill>
                <a:schemeClr val="tx1"/>
              </a:solidFill>
              <a:sym typeface="+mn-ea"/>
            </a:endParaRPr>
          </a:p>
          <a:p>
            <a:pPr algn="l"/>
            <a:r>
              <a:rPr lang="zh-CN" altLang="en-US" sz="1200">
                <a:solidFill>
                  <a:schemeClr val="tx1"/>
                </a:solidFill>
                <a:sym typeface="+mn-ea"/>
              </a:rPr>
              <a:t>        thread3.start();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123825" y="773430"/>
            <a:ext cx="5870575" cy="22536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MyThread extends Thread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is running for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9" name="矩形 8"/>
          <p:cNvSpPr/>
          <p:nvPr/>
        </p:nvSpPr>
        <p:spPr>
          <a:xfrm>
            <a:off x="3005455" y="5101590"/>
            <a:ext cx="287020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创建线程方式</a:t>
            </a:r>
            <a:r>
              <a:rPr lang="en-US" altLang="zh-CN"/>
              <a:t>1 Thread</a:t>
            </a:r>
            <a:endParaRPr lang="en-US" altLang="zh-CN"/>
          </a:p>
        </p:txBody>
      </p:sp>
      <p:sp>
        <p:nvSpPr>
          <p:cNvPr id="10" name="矩形 9"/>
          <p:cNvSpPr/>
          <p:nvPr/>
        </p:nvSpPr>
        <p:spPr>
          <a:xfrm>
            <a:off x="6205855" y="773430"/>
            <a:ext cx="5870575" cy="22536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MyRunnable implements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is running for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13" name="矩形 12"/>
          <p:cNvSpPr/>
          <p:nvPr/>
        </p:nvSpPr>
        <p:spPr>
          <a:xfrm>
            <a:off x="9097645" y="5339080"/>
            <a:ext cx="287020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创建线程方式</a:t>
            </a:r>
            <a:r>
              <a:rPr lang="en-US" altLang="zh-CN"/>
              <a:t>2</a:t>
            </a:r>
            <a:r>
              <a:rPr lang="en-US" altLang="zh-CN"/>
              <a:t> Runnable</a:t>
            </a:r>
            <a:endParaRPr lang="en-US" altLang="zh-CN"/>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0" y="0"/>
            <a:ext cx="5861050" cy="27539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MyCallable implements Callable&lt;Integer&gt;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Integer call() throws Exception {</a:t>
            </a:r>
            <a:endParaRPr lang="zh-CN" altLang="en-US" sz="1200">
              <a:solidFill>
                <a:schemeClr val="tx1"/>
              </a:solidFill>
              <a:sym typeface="+mn-ea"/>
            </a:endParaRPr>
          </a:p>
          <a:p>
            <a:pPr algn="l"/>
            <a:r>
              <a:rPr lang="zh-CN" altLang="en-US" sz="1200">
                <a:solidFill>
                  <a:schemeClr val="tx1"/>
                </a:solidFill>
                <a:sym typeface="+mn-ea"/>
              </a:rPr>
              <a:t>        int sum = 0;</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sum += i;</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is running for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TimeUnit.MILLISECONDS.sleep(100);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return sum;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2179955" y="2341245"/>
            <a:ext cx="4969510" cy="44475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FutureTask + Callable 创建线程</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1、异常会被抛出</a:t>
            </a:r>
            <a:endParaRPr lang="zh-CN" altLang="en-US" sz="1200">
              <a:solidFill>
                <a:schemeClr val="tx1"/>
              </a:solidFill>
              <a:sym typeface="+mn-ea"/>
            </a:endParaRPr>
          </a:p>
          <a:p>
            <a:pPr algn="l"/>
            <a:r>
              <a:rPr lang="zh-CN" altLang="en-US" sz="1200">
                <a:solidFill>
                  <a:schemeClr val="tx1"/>
                </a:solidFill>
                <a:sym typeface="+mn-ea"/>
              </a:rPr>
              <a:t>     * 2、可接收线程返回的数据（异步结果）</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 @throws ExecutionException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testCreateCallable () throws InterruptedException, ExecutionException {</a:t>
            </a:r>
            <a:endParaRPr lang="zh-CN" altLang="en-US" sz="1200">
              <a:solidFill>
                <a:schemeClr val="tx1"/>
              </a:solidFill>
              <a:sym typeface="+mn-ea"/>
            </a:endParaRPr>
          </a:p>
          <a:p>
            <a:pPr algn="l"/>
            <a:r>
              <a:rPr lang="zh-CN" altLang="en-US" sz="1200">
                <a:solidFill>
                  <a:schemeClr val="tx1"/>
                </a:solidFill>
                <a:sym typeface="+mn-ea"/>
              </a:rPr>
              <a:t>        Callable&lt;Integer&gt; callable = new MyCallable();</a:t>
            </a:r>
            <a:endParaRPr lang="zh-CN" altLang="en-US" sz="1200">
              <a:solidFill>
                <a:schemeClr val="tx1"/>
              </a:solidFill>
              <a:sym typeface="+mn-ea"/>
            </a:endParaRPr>
          </a:p>
          <a:p>
            <a:pPr algn="l"/>
            <a:r>
              <a:rPr lang="zh-CN" altLang="en-US" sz="1200">
                <a:solidFill>
                  <a:schemeClr val="tx1"/>
                </a:solidFill>
                <a:sym typeface="+mn-ea"/>
              </a:rPr>
              <a:t>        FutureTask&lt;Integer&gt; futureTask = new FutureTask&lt;&gt;(callable);</a:t>
            </a:r>
            <a:endParaRPr lang="zh-CN" altLang="en-US" sz="1200">
              <a:solidFill>
                <a:schemeClr val="tx1"/>
              </a:solidFill>
              <a:sym typeface="+mn-ea"/>
            </a:endParaRPr>
          </a:p>
          <a:p>
            <a:pPr algn="l"/>
            <a:r>
              <a:rPr lang="zh-CN" altLang="en-US" sz="1200">
                <a:solidFill>
                  <a:schemeClr val="tx1"/>
                </a:solidFill>
                <a:sym typeface="+mn-ea"/>
              </a:rPr>
              <a:t>        // 子线程执行</a:t>
            </a:r>
            <a:endParaRPr lang="zh-CN" altLang="en-US" sz="1200">
              <a:solidFill>
                <a:schemeClr val="tx1"/>
              </a:solidFill>
              <a:sym typeface="+mn-ea"/>
            </a:endParaRPr>
          </a:p>
          <a:p>
            <a:pPr algn="l"/>
            <a:r>
              <a:rPr lang="zh-CN" altLang="en-US" sz="1200">
                <a:solidFill>
                  <a:schemeClr val="tx1"/>
                </a:solidFill>
                <a:sym typeface="+mn-ea"/>
              </a:rPr>
              <a:t>        new Thread(futureTask).start();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主线程获取子线程返回值</a:t>
            </a:r>
            <a:endParaRPr lang="zh-CN" altLang="en-US" sz="1200">
              <a:solidFill>
                <a:schemeClr val="tx1"/>
              </a:solidFill>
              <a:sym typeface="+mn-ea"/>
            </a:endParaRPr>
          </a:p>
          <a:p>
            <a:pPr algn="l"/>
            <a:r>
              <a:rPr lang="zh-CN" altLang="en-US" sz="1200">
                <a:solidFill>
                  <a:schemeClr val="tx1"/>
                </a:solidFill>
                <a:sym typeface="+mn-ea"/>
              </a:rPr>
              <a:t>        Integer sum = futureTask.get();</a:t>
            </a:r>
            <a:endParaRPr lang="zh-CN" altLang="en-US" sz="1200">
              <a:solidFill>
                <a:schemeClr val="tx1"/>
              </a:solidFill>
              <a:sym typeface="+mn-ea"/>
            </a:endParaRPr>
          </a:p>
          <a:p>
            <a:pPr algn="l"/>
            <a:r>
              <a:rPr lang="zh-CN" altLang="en-US" sz="1200">
                <a:solidFill>
                  <a:schemeClr val="tx1"/>
                </a:solidFill>
                <a:sym typeface="+mn-ea"/>
              </a:rPr>
              <a:t>        System.out.println("sum = " + sum);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7253605" y="1823720"/>
            <a:ext cx="4795520" cy="49650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带超时时间的异步任务</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testCreateCallableWithTimeout () {</a:t>
            </a:r>
            <a:endParaRPr lang="zh-CN" altLang="en-US" sz="1200">
              <a:solidFill>
                <a:schemeClr val="tx1"/>
              </a:solidFill>
              <a:sym typeface="+mn-ea"/>
            </a:endParaRPr>
          </a:p>
          <a:p>
            <a:pPr algn="l"/>
            <a:r>
              <a:rPr lang="zh-CN" altLang="en-US" sz="1200">
                <a:solidFill>
                  <a:schemeClr val="tx1"/>
                </a:solidFill>
                <a:sym typeface="+mn-ea"/>
              </a:rPr>
              <a:t>        Callable&lt;Integer&gt; callable = new MyCallable();</a:t>
            </a:r>
            <a:endParaRPr lang="zh-CN" altLang="en-US" sz="1200">
              <a:solidFill>
                <a:schemeClr val="tx1"/>
              </a:solidFill>
              <a:sym typeface="+mn-ea"/>
            </a:endParaRPr>
          </a:p>
          <a:p>
            <a:pPr algn="l"/>
            <a:r>
              <a:rPr lang="zh-CN" altLang="en-US" sz="1200">
                <a:solidFill>
                  <a:schemeClr val="tx1"/>
                </a:solidFill>
                <a:sym typeface="+mn-ea"/>
              </a:rPr>
              <a:t>        FutureTask&lt;Integer&gt; futureTask = new FutureTask&lt;&gt;(callable);</a:t>
            </a:r>
            <a:endParaRPr lang="zh-CN" altLang="en-US" sz="1200">
              <a:solidFill>
                <a:schemeClr val="tx1"/>
              </a:solidFill>
              <a:sym typeface="+mn-ea"/>
            </a:endParaRPr>
          </a:p>
          <a:p>
            <a:pPr algn="l"/>
            <a:r>
              <a:rPr lang="zh-CN" altLang="en-US" sz="1200">
                <a:solidFill>
                  <a:schemeClr val="tx1"/>
                </a:solidFill>
                <a:sym typeface="+mn-ea"/>
              </a:rPr>
              <a:t>        // 子线程执行</a:t>
            </a:r>
            <a:endParaRPr lang="zh-CN" altLang="en-US" sz="1200">
              <a:solidFill>
                <a:schemeClr val="tx1"/>
              </a:solidFill>
              <a:sym typeface="+mn-ea"/>
            </a:endParaRPr>
          </a:p>
          <a:p>
            <a:pPr algn="l"/>
            <a:r>
              <a:rPr lang="zh-CN" altLang="en-US" sz="1200">
                <a:solidFill>
                  <a:schemeClr val="tx1"/>
                </a:solidFill>
                <a:sym typeface="+mn-ea"/>
              </a:rPr>
              <a:t>        new Thread(futureTask).start();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主线程获取子线程返回值</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a:t>
            </a:r>
            <a:r>
              <a:rPr lang="zh-CN" altLang="en-US" sz="1200">
                <a:solidFill>
                  <a:schemeClr val="tx1"/>
                </a:solidFill>
                <a:sym typeface="+mn-ea"/>
              </a:rPr>
              <a:t>// 设置超时时间</a:t>
            </a:r>
            <a:endParaRPr lang="zh-CN" altLang="en-US" sz="1200">
              <a:solidFill>
                <a:schemeClr val="tx1"/>
              </a:solidFill>
              <a:sym typeface="+mn-ea"/>
            </a:endParaRPr>
          </a:p>
          <a:p>
            <a:pPr algn="l"/>
            <a:r>
              <a:rPr lang="zh-CN" altLang="en-US" sz="1200">
                <a:solidFill>
                  <a:schemeClr val="tx1"/>
                </a:solidFill>
                <a:sym typeface="+mn-ea"/>
              </a:rPr>
              <a:t>            Integer sum = futureTask.get(1, TimeUnit.SECONDS);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System.out.println("sum = " + sum);</a:t>
            </a:r>
            <a:endParaRPr lang="zh-CN" altLang="en-US" sz="1200">
              <a:solidFill>
                <a:schemeClr val="tx1"/>
              </a:solidFill>
              <a:sym typeface="+mn-ea"/>
            </a:endParaRPr>
          </a:p>
          <a:p>
            <a:pPr algn="l"/>
            <a:r>
              <a:rPr lang="zh-CN" altLang="en-US" sz="1200">
                <a:solidFill>
                  <a:schemeClr val="tx1"/>
                </a:solidFill>
                <a:sym typeface="+mn-ea"/>
              </a:rPr>
              <a:t>        } catch (InterruptedException | ExecutionException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 catch (TimeoutException e) {</a:t>
            </a:r>
            <a:endParaRPr lang="zh-CN" altLang="en-US" sz="1200">
              <a:solidFill>
                <a:schemeClr val="tx1"/>
              </a:solidFill>
              <a:sym typeface="+mn-ea"/>
            </a:endParaRPr>
          </a:p>
          <a:p>
            <a:pPr algn="l"/>
            <a:r>
              <a:rPr lang="zh-CN" altLang="en-US" sz="1200">
                <a:solidFill>
                  <a:schemeClr val="tx1"/>
                </a:solidFill>
                <a:sym typeface="+mn-ea"/>
              </a:rPr>
              <a:t>            System.out.println("执行超时啦~~");</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futureTask.cancel(true);                                // 取消任务</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9980930" y="389763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设置超时时间</a:t>
            </a:r>
            <a:endParaRPr lang="zh-CN"/>
          </a:p>
        </p:txBody>
      </p:sp>
      <p:sp>
        <p:nvSpPr>
          <p:cNvPr id="10" name="矩形 9"/>
          <p:cNvSpPr/>
          <p:nvPr/>
        </p:nvSpPr>
        <p:spPr>
          <a:xfrm>
            <a:off x="111760" y="460819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接收返回值</a:t>
            </a:r>
            <a:endParaRPr lang="zh-CN"/>
          </a:p>
        </p:txBody>
      </p:sp>
      <p:sp>
        <p:nvSpPr>
          <p:cNvPr id="13" name="矩形 12"/>
          <p:cNvSpPr/>
          <p:nvPr/>
        </p:nvSpPr>
        <p:spPr>
          <a:xfrm>
            <a:off x="5035550" y="657225"/>
            <a:ext cx="440880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创建线程方式</a:t>
            </a:r>
            <a:r>
              <a:rPr lang="en-US" altLang="zh-CN"/>
              <a:t>3</a:t>
            </a:r>
            <a:r>
              <a:rPr lang="en-US" altLang="zh-CN"/>
              <a:t> FutureTask + Callable</a:t>
            </a:r>
            <a:endParaRPr lang="en-US" altLang="zh-CN"/>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221105" y="482600"/>
            <a:ext cx="6088380" cy="31730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获取线程名</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testThreadName() {</a:t>
            </a:r>
            <a:endParaRPr lang="zh-CN" altLang="en-US" sz="1200">
              <a:solidFill>
                <a:schemeClr val="tx1"/>
              </a:solidFill>
              <a:sym typeface="+mn-ea"/>
            </a:endParaRPr>
          </a:p>
          <a:p>
            <a:pPr algn="l"/>
            <a:r>
              <a:rPr lang="zh-CN" altLang="en-US" sz="1200">
                <a:solidFill>
                  <a:schemeClr val="tx1"/>
                </a:solidFill>
                <a:sym typeface="+mn-ea"/>
              </a:rPr>
              <a:t>        Thread thread = new Thread()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System.out.println("正在执行线程："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1221105" y="3815080"/>
            <a:ext cx="6088380" cy="29095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修改线程名称</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testThreadName2() {</a:t>
            </a:r>
            <a:endParaRPr lang="zh-CN" altLang="en-US" sz="1200">
              <a:solidFill>
                <a:schemeClr val="tx1"/>
              </a:solidFill>
              <a:sym typeface="+mn-ea"/>
            </a:endParaRPr>
          </a:p>
          <a:p>
            <a:pPr algn="l"/>
            <a:r>
              <a:rPr lang="zh-CN" altLang="en-US" sz="1200">
                <a:solidFill>
                  <a:schemeClr val="tx1"/>
                </a:solidFill>
                <a:sym typeface="+mn-ea"/>
              </a:rPr>
              <a:t>        Thread.currentThread().setName("Thread___main");</a:t>
            </a:r>
            <a:endParaRPr lang="zh-CN" altLang="en-US" sz="1200">
              <a:solidFill>
                <a:schemeClr val="tx1"/>
              </a:solidFill>
              <a:sym typeface="+mn-ea"/>
            </a:endParaRPr>
          </a:p>
          <a:p>
            <a:pPr algn="l"/>
            <a:r>
              <a:rPr lang="zh-CN" altLang="en-US" sz="1200">
                <a:solidFill>
                  <a:schemeClr val="tx1"/>
                </a:solidFill>
                <a:sym typeface="+mn-ea"/>
              </a:rPr>
              <a:t>        Thread thread = new Thread()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Thread.currentThread().setName("Thread___01");</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4" name="矩形 3"/>
          <p:cNvSpPr/>
          <p:nvPr/>
        </p:nvSpPr>
        <p:spPr>
          <a:xfrm>
            <a:off x="7461250" y="2985770"/>
            <a:ext cx="3720465" cy="37388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修改线程名称</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testThreadName3() {</a:t>
            </a:r>
            <a:endParaRPr lang="zh-CN" altLang="en-US" sz="1200">
              <a:solidFill>
                <a:schemeClr val="tx1"/>
              </a:solidFill>
              <a:sym typeface="+mn-ea"/>
            </a:endParaRPr>
          </a:p>
          <a:p>
            <a:pPr algn="l"/>
            <a:r>
              <a:rPr lang="zh-CN" altLang="en-US" sz="1200">
                <a:solidFill>
                  <a:schemeClr val="tx1"/>
                </a:solidFill>
                <a:sym typeface="+mn-ea"/>
              </a:rPr>
              <a:t>        Runnable runnable = 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t1 = new Thread(runnable, "线程1");</a:t>
            </a:r>
            <a:endParaRPr lang="zh-CN" altLang="en-US" sz="1200">
              <a:solidFill>
                <a:schemeClr val="tx1"/>
              </a:solidFill>
              <a:sym typeface="+mn-ea"/>
            </a:endParaRPr>
          </a:p>
          <a:p>
            <a:pPr algn="l"/>
            <a:r>
              <a:rPr lang="zh-CN" altLang="en-US" sz="1200">
                <a:solidFill>
                  <a:schemeClr val="tx1"/>
                </a:solidFill>
                <a:sym typeface="+mn-ea"/>
              </a:rPr>
              <a:t>        Thread t2 = new Thread(runnable, "线程2");</a:t>
            </a:r>
            <a:endParaRPr lang="zh-CN" altLang="en-US" sz="1200">
              <a:solidFill>
                <a:schemeClr val="tx1"/>
              </a:solidFill>
              <a:sym typeface="+mn-ea"/>
            </a:endParaRPr>
          </a:p>
          <a:p>
            <a:pPr algn="l"/>
            <a:r>
              <a:rPr lang="zh-CN" altLang="en-US" sz="1200">
                <a:solidFill>
                  <a:schemeClr val="tx1"/>
                </a:solidFill>
                <a:sym typeface="+mn-ea"/>
              </a:rPr>
              <a:t>        Thread t3 = new Thread(runnable, "线程3");</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t3.start();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5241290" y="46482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获取线程名称</a:t>
            </a:r>
            <a:endParaRPr lang="zh-CN"/>
          </a:p>
        </p:txBody>
      </p:sp>
      <p:sp>
        <p:nvSpPr>
          <p:cNvPr id="7" name="矩形 6"/>
          <p:cNvSpPr/>
          <p:nvPr/>
        </p:nvSpPr>
        <p:spPr>
          <a:xfrm>
            <a:off x="5241290" y="380619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修改线程名称</a:t>
            </a:r>
            <a:endParaRPr lang="zh-CN"/>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线程生命周期</a:t>
            </a:r>
            <a:endParaRPr lang="zh-CN" sz="32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488315" y="958215"/>
            <a:ext cx="4876800" cy="2956560"/>
          </a:xfrm>
          <a:prstGeom prst="rect">
            <a:avLst/>
          </a:prstGeom>
        </p:spPr>
      </p:pic>
      <p:sp>
        <p:nvSpPr>
          <p:cNvPr id="4" name="文本框 3"/>
          <p:cNvSpPr txBox="1"/>
          <p:nvPr/>
        </p:nvSpPr>
        <p:spPr>
          <a:xfrm>
            <a:off x="5567045" y="782320"/>
            <a:ext cx="646620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NEW：毫无疑问表示的是刚创建的线程，还没有开始启动。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RUNNABLE:  表示线程已经触发start()方式调用，线程正式启动，线程处于运行中状态。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BLOCKED：表示线程阻塞，等待获取锁，如碰到synchronized、lock等关键字等占用临界区的情况，一旦获取到锁就进行RUNNABLE状态继续运行。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AITING：表示线程处于无限制等待状态，等待一个特殊的事件来重新唤醒，如通过wait()方法进行等待的线程等待一个notify()或者notifyAll()方法，通过join()方法进行等待的线程等待目标线程运行结束而唤醒，一旦通过相关事件唤醒线程，线程就进入了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TIMED_WAITING：表示线程进入了一个有时限的等待，如sleep(3000)，等待3秒后线程重新进行RUNNABLE状态继续运行。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TERMINATED：表示线程执行完毕后，进行终止状态。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需要注意的是，一旦线程通过start方法启动后就再也不能回到初始NEW状态，线程终止后也不能再回到RUNNABLE状态。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54940" y="782955"/>
            <a:ext cx="3803015" cy="47567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void testPrintABC123 ()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锁对象</a:t>
            </a:r>
            <a:endParaRPr lang="zh-CN" altLang="en-US" sz="1200">
              <a:solidFill>
                <a:schemeClr val="tx1"/>
              </a:solidFill>
              <a:sym typeface="+mn-ea"/>
            </a:endParaRPr>
          </a:p>
          <a:p>
            <a:pPr algn="l"/>
            <a:r>
              <a:rPr lang="zh-CN" altLang="en-US" sz="1200">
                <a:solidFill>
                  <a:schemeClr val="tx1"/>
                </a:solidFill>
                <a:sym typeface="+mn-ea"/>
              </a:rPr>
              <a:t>        final Object obj = new Object();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Runnable runnable_print123 = 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synchronized (obj) {</a:t>
            </a:r>
            <a:endParaRPr lang="zh-CN" altLang="en-US" sz="1200">
              <a:solidFill>
                <a:schemeClr val="tx1"/>
              </a:solidFill>
              <a:sym typeface="+mn-ea"/>
            </a:endParaRPr>
          </a:p>
          <a:p>
            <a:pPr algn="l"/>
            <a:r>
              <a:rPr lang="zh-CN" altLang="en-US" sz="1200">
                <a:solidFill>
                  <a:schemeClr val="tx1"/>
                </a:solidFill>
                <a:sym typeface="+mn-ea"/>
              </a:rPr>
              <a:t>                    for (int i = 1;; i++) {</a:t>
            </a:r>
            <a:endParaRPr lang="zh-CN" altLang="en-US" sz="1200">
              <a:solidFill>
                <a:schemeClr val="tx1"/>
              </a:solidFill>
              <a:sym typeface="+mn-ea"/>
            </a:endParaRPr>
          </a:p>
          <a:p>
            <a:pPr algn="l"/>
            <a:r>
              <a:rPr lang="zh-CN" altLang="en-US" sz="1200">
                <a:solidFill>
                  <a:schemeClr val="tx1"/>
                </a:solidFill>
                <a:sym typeface="+mn-ea"/>
              </a:rPr>
              <a:t>                        System.out.println(i % 10);</a:t>
            </a:r>
            <a:endParaRPr lang="zh-CN" altLang="en-US" sz="1200">
              <a:solidFill>
                <a:schemeClr val="tx1"/>
              </a:solidFill>
              <a:sym typeface="+mn-ea"/>
            </a:endParaRPr>
          </a:p>
          <a:p>
            <a:pPr algn="l"/>
            <a:r>
              <a:rPr lang="zh-CN" altLang="en-US" sz="1200">
                <a:solidFill>
                  <a:schemeClr val="tx1"/>
                </a:solidFill>
                <a:sym typeface="+mn-ea"/>
              </a:rPr>
              <a:t>                        // 唤醒锁 obj 绑定的其它线程</a:t>
            </a:r>
            <a:endParaRPr lang="zh-CN" altLang="en-US" sz="1200">
              <a:solidFill>
                <a:schemeClr val="tx1"/>
              </a:solidFill>
              <a:sym typeface="+mn-ea"/>
            </a:endParaRPr>
          </a:p>
          <a:p>
            <a:pPr algn="l"/>
            <a:r>
              <a:rPr lang="zh-CN" altLang="en-US" sz="1200">
                <a:solidFill>
                  <a:schemeClr val="tx1"/>
                </a:solidFill>
                <a:sym typeface="+mn-ea"/>
              </a:rPr>
              <a:t>                        obj.notifyAll();</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 阻塞线程，等待被唤醒</a:t>
            </a:r>
            <a:endParaRPr lang="zh-CN" altLang="en-US" sz="1200">
              <a:solidFill>
                <a:schemeClr val="tx1"/>
              </a:solidFill>
              <a:sym typeface="+mn-ea"/>
            </a:endParaRPr>
          </a:p>
          <a:p>
            <a:pPr algn="l"/>
            <a:r>
              <a:rPr lang="zh-CN" altLang="en-US" sz="1200">
                <a:solidFill>
                  <a:schemeClr val="tx1"/>
                </a:solidFill>
                <a:sym typeface="+mn-ea"/>
              </a:rPr>
              <a:t>                            obj.wait();</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146050" y="5647055"/>
            <a:ext cx="313372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练习：交替打印</a:t>
            </a:r>
            <a:r>
              <a:rPr lang="en-US" altLang="zh-CN"/>
              <a:t>ABC</a:t>
            </a:r>
            <a:r>
              <a:rPr lang="zh-CN" altLang="en-US"/>
              <a:t>、</a:t>
            </a:r>
            <a:r>
              <a:rPr lang="en-US" altLang="zh-CN"/>
              <a:t>123</a:t>
            </a:r>
            <a:endParaRPr lang="en-US" altLang="zh-CN"/>
          </a:p>
        </p:txBody>
      </p:sp>
      <p:sp>
        <p:nvSpPr>
          <p:cNvPr id="5" name="矩形 4"/>
          <p:cNvSpPr/>
          <p:nvPr/>
        </p:nvSpPr>
        <p:spPr>
          <a:xfrm>
            <a:off x="4049395" y="772160"/>
            <a:ext cx="4093845" cy="47675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Runnable runnable_printABC = 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synchronized (obj) {</a:t>
            </a:r>
            <a:endParaRPr lang="zh-CN" altLang="en-US" sz="1200">
              <a:solidFill>
                <a:schemeClr val="tx1"/>
              </a:solidFill>
              <a:sym typeface="+mn-ea"/>
            </a:endParaRPr>
          </a:p>
          <a:p>
            <a:pPr algn="l"/>
            <a:r>
              <a:rPr lang="zh-CN" altLang="en-US" sz="1200">
                <a:solidFill>
                  <a:schemeClr val="tx1"/>
                </a:solidFill>
                <a:sym typeface="+mn-ea"/>
              </a:rPr>
              <a:t>                    for (int i = 'A'; i &lt;= 'Z'; i++) {</a:t>
            </a:r>
            <a:endParaRPr lang="zh-CN" altLang="en-US" sz="1200">
              <a:solidFill>
                <a:schemeClr val="tx1"/>
              </a:solidFill>
              <a:sym typeface="+mn-ea"/>
            </a:endParaRPr>
          </a:p>
          <a:p>
            <a:pPr algn="l"/>
            <a:r>
              <a:rPr lang="zh-CN" altLang="en-US" sz="1200">
                <a:solidFill>
                  <a:schemeClr val="tx1"/>
                </a:solidFill>
                <a:sym typeface="+mn-ea"/>
              </a:rPr>
              <a:t>                        System.out.println((char)i);</a:t>
            </a:r>
            <a:endParaRPr lang="zh-CN" altLang="en-US" sz="1200">
              <a:solidFill>
                <a:schemeClr val="tx1"/>
              </a:solidFill>
              <a:sym typeface="+mn-ea"/>
            </a:endParaRPr>
          </a:p>
          <a:p>
            <a:pPr algn="l"/>
            <a:r>
              <a:rPr lang="zh-CN" altLang="en-US" sz="1200">
                <a:solidFill>
                  <a:schemeClr val="tx1"/>
                </a:solidFill>
                <a:sym typeface="+mn-ea"/>
              </a:rPr>
              <a:t>                        obj.notifyAll();</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obj.wait();</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 thread1 = new Thread(runnable_print123);</a:t>
            </a:r>
            <a:endParaRPr lang="zh-CN" altLang="en-US" sz="1200">
              <a:solidFill>
                <a:schemeClr val="tx1"/>
              </a:solidFill>
              <a:sym typeface="+mn-ea"/>
            </a:endParaRPr>
          </a:p>
          <a:p>
            <a:pPr algn="l"/>
            <a:r>
              <a:rPr lang="zh-CN" altLang="en-US" sz="1200">
                <a:solidFill>
                  <a:schemeClr val="tx1"/>
                </a:solidFill>
                <a:sym typeface="+mn-ea"/>
              </a:rPr>
              <a:t>        Thread thread2 = new Thread(runnable_printABC);</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thread1.start();</a:t>
            </a:r>
            <a:endParaRPr lang="zh-CN" altLang="en-US" sz="1200">
              <a:solidFill>
                <a:schemeClr val="tx1"/>
              </a:solidFill>
              <a:sym typeface="+mn-ea"/>
            </a:endParaRPr>
          </a:p>
          <a:p>
            <a:pPr algn="l"/>
            <a:r>
              <a:rPr lang="zh-CN" altLang="en-US" sz="1200">
                <a:solidFill>
                  <a:schemeClr val="tx1"/>
                </a:solidFill>
                <a:sym typeface="+mn-ea"/>
              </a:rPr>
              <a:t>        thread2.start();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8246745" y="772160"/>
            <a:ext cx="3678555" cy="422084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练习：使用两个线程交替打印 123... 和 ABC...</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object的wait()、notify()、notifyAll() 方法</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wait()、notify()和notifyAll()是 Object类 中的方法</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从这三个方法的文字描述可以知道以下几点信息：</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1）wait()、notify()和notifyAll()方法是本地方法，并且为final方法，无法被重写。</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2）调用某个对象的wait()方法能让当前线程阻塞，并且当前线程必须拥有此对象的monitor（即锁）</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3）调用某个对象的notify()方法能够唤醒一个正在等待这个对象的monitor的线程，如果有多个线程都在等待这个对象的monitor，则只能唤醒其中一个线程；</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4）调用notifyAll()方法能够唤醒所有正在等待这个对象的monitor的线程；</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线程优先级</a:t>
            </a:r>
            <a:endParaRPr lang="zh-CN" sz="32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4635" y="908685"/>
            <a:ext cx="1168209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中的线程优先级的范围是1～10，默认的优先级是5。10极最高。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“高优先级线程”被分配CPU的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概率高于</a:t>
            </a:r>
            <a:r>
              <a:rPr lang="zh-CN" altLang="en-US" sz="1600">
                <a:latin typeface="宋体" panose="02010600030101010101" pitchFamily="2" charset="-122"/>
                <a:ea typeface="宋体" panose="02010600030101010101" pitchFamily="2" charset="-122"/>
                <a:cs typeface="宋体" panose="02010600030101010101" pitchFamily="2" charset="-122"/>
              </a:rPr>
              <a:t>“低优先级线程”。根据时间片轮循调度，所以能够并发执行。无论是是级别相同还是不同，线程调用都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不会绝对按照优先级执行</a:t>
            </a:r>
            <a:r>
              <a:rPr lang="zh-CN" altLang="en-US" sz="1600">
                <a:latin typeface="宋体" panose="02010600030101010101" pitchFamily="2" charset="-122"/>
                <a:ea typeface="宋体" panose="02010600030101010101" pitchFamily="2" charset="-122"/>
                <a:cs typeface="宋体" panose="02010600030101010101" pitchFamily="2" charset="-122"/>
              </a:rPr>
              <a:t>，每次执行结果都不一样，调度算法无规律可循，所以线程之间</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不能有先后依赖关系</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1" name="流程图: 资料带 40"/>
          <p:cNvSpPr/>
          <p:nvPr/>
        </p:nvSpPr>
        <p:spPr>
          <a:xfrm>
            <a:off x="457835" y="2247900"/>
            <a:ext cx="4918710" cy="811530"/>
          </a:xfrm>
          <a:prstGeom prst="flowChartPunchedTap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rgbClr val="F59909"/>
                </a:solidFill>
                <a:latin typeface="+mn-ea"/>
                <a:cs typeface="+mn-ea"/>
              </a:rPr>
              <a:t>优先级数值越大，抢占 </a:t>
            </a:r>
            <a:r>
              <a:rPr lang="en-US" altLang="zh-CN" sz="1600">
                <a:solidFill>
                  <a:srgbClr val="F59909"/>
                </a:solidFill>
                <a:latin typeface="+mn-ea"/>
                <a:cs typeface="+mn-ea"/>
              </a:rPr>
              <a:t>CPU </a:t>
            </a:r>
            <a:r>
              <a:rPr lang="zh-CN" altLang="en-US" sz="1600">
                <a:solidFill>
                  <a:srgbClr val="F59909"/>
                </a:solidFill>
                <a:latin typeface="+mn-ea"/>
                <a:cs typeface="+mn-ea"/>
              </a:rPr>
              <a:t>时间片概率越高</a:t>
            </a:r>
            <a:endParaRPr lang="zh-CN" altLang="en-US" sz="1600">
              <a:solidFill>
                <a:srgbClr val="F59909"/>
              </a:solidFill>
              <a:latin typeface="+mn-ea"/>
              <a:cs typeface="+mn-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624840" y="2121535"/>
            <a:ext cx="3926205" cy="368300"/>
          </a:xfrm>
          <a:prstGeom prst="rect">
            <a:avLst/>
          </a:prstGeom>
          <a:noFill/>
        </p:spPr>
        <p:txBody>
          <a:bodyPr wrap="square" rtlCol="0">
            <a:spAutoFit/>
          </a:bodyPr>
          <a:p>
            <a:pPr algn="l"/>
            <a:r>
              <a:rPr lang="en-US" altLang="zh-CN">
                <a:latin typeface="+mj-ea"/>
                <a:ea typeface="+mj-ea"/>
                <a:cs typeface="+mj-ea"/>
                <a:sym typeface="+mn-ea"/>
              </a:rPr>
              <a:t>2</a:t>
            </a:r>
            <a:r>
              <a:rPr lang="zh-CN" altLang="en-US">
                <a:latin typeface="+mj-ea"/>
                <a:ea typeface="+mj-ea"/>
                <a:cs typeface="+mj-ea"/>
                <a:sym typeface="+mn-ea"/>
              </a:rPr>
              <a:t>、</a:t>
            </a:r>
            <a:r>
              <a:rPr lang="zh-CN" altLang="en-US">
                <a:latin typeface="+mj-ea"/>
                <a:ea typeface="+mj-ea"/>
                <a:cs typeface="+mj-ea"/>
                <a:sym typeface="+mn-ea"/>
              </a:rPr>
              <a:t>CPU时间片</a:t>
            </a:r>
            <a:endParaRPr lang="zh-CN" altLang="en-US">
              <a:sym typeface="+mn-ea"/>
            </a:endParaRPr>
          </a:p>
        </p:txBody>
      </p:sp>
      <p:sp>
        <p:nvSpPr>
          <p:cNvPr id="3" name="文本框 2"/>
          <p:cNvSpPr txBox="1"/>
          <p:nvPr/>
        </p:nvSpPr>
        <p:spPr>
          <a:xfrm>
            <a:off x="624840" y="2802255"/>
            <a:ext cx="3926205" cy="368300"/>
          </a:xfrm>
          <a:prstGeom prst="rect">
            <a:avLst/>
          </a:prstGeom>
          <a:noFill/>
        </p:spPr>
        <p:txBody>
          <a:bodyPr wrap="square" rtlCol="0">
            <a:spAutoFit/>
          </a:bodyPr>
          <a:p>
            <a:pPr algn="l"/>
            <a:r>
              <a:rPr lang="en-US" altLang="zh-CN">
                <a:latin typeface="+mj-ea"/>
                <a:ea typeface="+mj-ea"/>
                <a:cs typeface="+mj-ea"/>
                <a:sym typeface="+mn-ea"/>
              </a:rPr>
              <a:t>3</a:t>
            </a:r>
            <a:r>
              <a:rPr lang="zh-CN" altLang="en-US">
                <a:latin typeface="+mj-ea"/>
                <a:ea typeface="+mj-ea"/>
                <a:cs typeface="+mj-ea"/>
                <a:sym typeface="+mn-ea"/>
              </a:rPr>
              <a:t>、</a:t>
            </a:r>
            <a:r>
              <a:rPr lang="zh-CN" altLang="en-US">
                <a:latin typeface="+mj-ea"/>
                <a:ea typeface="+mj-ea"/>
                <a:cs typeface="+mj-ea"/>
                <a:sym typeface="+mn-ea"/>
              </a:rPr>
              <a:t>创建线程</a:t>
            </a:r>
            <a:endParaRPr lang="zh-CN" altLang="en-US"/>
          </a:p>
        </p:txBody>
      </p:sp>
      <p:sp>
        <p:nvSpPr>
          <p:cNvPr id="7" name="文本框 6"/>
          <p:cNvSpPr txBox="1"/>
          <p:nvPr/>
        </p:nvSpPr>
        <p:spPr>
          <a:xfrm>
            <a:off x="624840" y="3532505"/>
            <a:ext cx="3926205" cy="368300"/>
          </a:xfrm>
          <a:prstGeom prst="rect">
            <a:avLst/>
          </a:prstGeom>
          <a:noFill/>
        </p:spPr>
        <p:txBody>
          <a:bodyPr wrap="square" rtlCol="0">
            <a:spAutoFit/>
          </a:bodyPr>
          <a:p>
            <a:pPr algn="l"/>
            <a:r>
              <a:rPr lang="en-US" altLang="zh-CN">
                <a:latin typeface="+mj-ea"/>
                <a:ea typeface="+mj-ea"/>
                <a:cs typeface="+mj-ea"/>
                <a:sym typeface="+mn-ea"/>
              </a:rPr>
              <a:t>4</a:t>
            </a:r>
            <a:r>
              <a:rPr lang="zh-CN" altLang="en-US">
                <a:latin typeface="+mj-ea"/>
                <a:ea typeface="+mj-ea"/>
                <a:cs typeface="+mj-ea"/>
                <a:sym typeface="+mn-ea"/>
              </a:rPr>
              <a:t>、</a:t>
            </a:r>
            <a:r>
              <a:rPr lang="zh-CN" altLang="en-US">
                <a:latin typeface="+mj-ea"/>
                <a:ea typeface="+mj-ea"/>
                <a:cs typeface="+mj-ea"/>
                <a:sym typeface="+mn-ea"/>
              </a:rPr>
              <a:t>线程生命周期</a:t>
            </a:r>
            <a:endParaRPr lang="zh-CN" altLang="en-US">
              <a:sym typeface="+mn-ea"/>
            </a:endParaRPr>
          </a:p>
        </p:txBody>
      </p:sp>
      <p:sp>
        <p:nvSpPr>
          <p:cNvPr id="8" name="文本框 7"/>
          <p:cNvSpPr txBox="1"/>
          <p:nvPr/>
        </p:nvSpPr>
        <p:spPr>
          <a:xfrm>
            <a:off x="624840" y="4158615"/>
            <a:ext cx="3926205" cy="368300"/>
          </a:xfrm>
          <a:prstGeom prst="rect">
            <a:avLst/>
          </a:prstGeom>
          <a:noFill/>
        </p:spPr>
        <p:txBody>
          <a:bodyPr wrap="square" rtlCol="0">
            <a:spAutoFit/>
          </a:bodyPr>
          <a:p>
            <a:pPr algn="l"/>
            <a:r>
              <a:rPr lang="en-US" altLang="zh-CN">
                <a:latin typeface="+mj-ea"/>
                <a:ea typeface="+mj-ea"/>
                <a:cs typeface="+mj-ea"/>
                <a:sym typeface="+mn-ea"/>
              </a:rPr>
              <a:t>5</a:t>
            </a:r>
            <a:r>
              <a:rPr lang="zh-CN" altLang="en-US">
                <a:latin typeface="+mj-ea"/>
                <a:ea typeface="+mj-ea"/>
                <a:cs typeface="+mj-ea"/>
                <a:sym typeface="+mn-ea"/>
              </a:rPr>
              <a:t>、</a:t>
            </a:r>
            <a:r>
              <a:rPr lang="zh-CN" altLang="en-US">
                <a:latin typeface="+mj-ea"/>
                <a:ea typeface="+mj-ea"/>
                <a:cs typeface="+mj-ea"/>
                <a:sym typeface="+mn-ea"/>
              </a:rPr>
              <a:t>线程优先级</a:t>
            </a:r>
            <a:endParaRPr lang="zh-CN" altLang="en-US"/>
          </a:p>
        </p:txBody>
      </p:sp>
      <p:sp>
        <p:nvSpPr>
          <p:cNvPr id="24" name="文本框 23"/>
          <p:cNvSpPr txBox="1"/>
          <p:nvPr/>
        </p:nvSpPr>
        <p:spPr>
          <a:xfrm>
            <a:off x="624840" y="1556385"/>
            <a:ext cx="3926205" cy="368300"/>
          </a:xfrm>
          <a:prstGeom prst="rect">
            <a:avLst/>
          </a:prstGeom>
          <a:noFill/>
        </p:spPr>
        <p:txBody>
          <a:bodyPr wrap="square" rtlCol="0">
            <a:spAutoFit/>
          </a:bodyPr>
          <a:p>
            <a:pPr algn="l"/>
            <a:r>
              <a:rPr lang="en-US" altLang="zh-CN">
                <a:latin typeface="+mj-ea"/>
                <a:ea typeface="+mj-ea"/>
                <a:cs typeface="+mj-ea"/>
                <a:sym typeface="+mn-ea"/>
              </a:rPr>
              <a:t>1</a:t>
            </a:r>
            <a:r>
              <a:rPr lang="zh-CN" altLang="en-US">
                <a:latin typeface="+mj-ea"/>
                <a:ea typeface="+mj-ea"/>
                <a:cs typeface="+mj-ea"/>
                <a:sym typeface="+mn-ea"/>
              </a:rPr>
              <a:t>、</a:t>
            </a:r>
            <a:r>
              <a:rPr lang="zh-CN" altLang="en-US">
                <a:latin typeface="+mj-ea"/>
                <a:ea typeface="+mj-ea"/>
                <a:cs typeface="+mj-ea"/>
                <a:sym typeface="+mn-ea"/>
              </a:rPr>
              <a:t>Java 进程和线程</a:t>
            </a:r>
            <a:endParaRPr lang="zh-CN" altLang="en-US">
              <a:sym typeface="+mn-ea"/>
            </a:endParaRPr>
          </a:p>
        </p:txBody>
      </p:sp>
      <p:sp>
        <p:nvSpPr>
          <p:cNvPr id="5" name="文本框 4"/>
          <p:cNvSpPr txBox="1"/>
          <p:nvPr/>
        </p:nvSpPr>
        <p:spPr>
          <a:xfrm>
            <a:off x="4551045" y="1556385"/>
            <a:ext cx="3926205" cy="368300"/>
          </a:xfrm>
          <a:prstGeom prst="rect">
            <a:avLst/>
          </a:prstGeom>
          <a:noFill/>
        </p:spPr>
        <p:txBody>
          <a:bodyPr wrap="square" rtlCol="0">
            <a:spAutoFit/>
          </a:bodyPr>
          <a:p>
            <a:pPr algn="l"/>
            <a:r>
              <a:rPr lang="en-US" altLang="zh-CN">
                <a:latin typeface="+mj-ea"/>
                <a:ea typeface="+mj-ea"/>
                <a:cs typeface="+mj-ea"/>
                <a:sym typeface="+mn-ea"/>
              </a:rPr>
              <a:t>8</a:t>
            </a:r>
            <a:r>
              <a:rPr lang="zh-CN" altLang="en-US">
                <a:latin typeface="+mj-ea"/>
                <a:ea typeface="+mj-ea"/>
                <a:cs typeface="+mj-ea"/>
                <a:sym typeface="+mn-ea"/>
              </a:rPr>
              <a:t>、</a:t>
            </a:r>
            <a:r>
              <a:rPr lang="zh-CN" altLang="en-US">
                <a:latin typeface="+mj-ea"/>
                <a:ea typeface="+mj-ea"/>
                <a:cs typeface="+mj-ea"/>
                <a:sym typeface="+mn-ea"/>
              </a:rPr>
              <a:t>线程安全问题</a:t>
            </a:r>
            <a:endParaRPr lang="zh-CN" altLang="en-US">
              <a:sym typeface="+mn-ea"/>
            </a:endParaRPr>
          </a:p>
        </p:txBody>
      </p:sp>
      <p:sp>
        <p:nvSpPr>
          <p:cNvPr id="9" name="文本框 8"/>
          <p:cNvSpPr txBox="1"/>
          <p:nvPr/>
        </p:nvSpPr>
        <p:spPr>
          <a:xfrm>
            <a:off x="4551045" y="3532505"/>
            <a:ext cx="3926205" cy="368300"/>
          </a:xfrm>
          <a:prstGeom prst="rect">
            <a:avLst/>
          </a:prstGeom>
          <a:noFill/>
        </p:spPr>
        <p:txBody>
          <a:bodyPr wrap="square" rtlCol="0">
            <a:spAutoFit/>
          </a:bodyPr>
          <a:p>
            <a:pPr algn="l"/>
            <a:r>
              <a:rPr lang="en-US" altLang="zh-CN">
                <a:latin typeface="+mj-ea"/>
                <a:ea typeface="+mj-ea"/>
                <a:cs typeface="+mj-ea"/>
                <a:sym typeface="+mn-ea"/>
              </a:rPr>
              <a:t>11</a:t>
            </a:r>
            <a:r>
              <a:rPr lang="zh-CN" altLang="en-US">
                <a:latin typeface="+mj-ea"/>
                <a:ea typeface="+mj-ea"/>
                <a:cs typeface="+mj-ea"/>
                <a:sym typeface="+mn-ea"/>
              </a:rPr>
              <a:t>、</a:t>
            </a:r>
            <a:r>
              <a:rPr lang="zh-CN" altLang="en-US">
                <a:latin typeface="+mj-ea"/>
                <a:ea typeface="+mj-ea"/>
                <a:cs typeface="+mj-ea"/>
                <a:sym typeface="+mn-ea"/>
              </a:rPr>
              <a:t>线程安全的List</a:t>
            </a:r>
            <a:endParaRPr lang="zh-CN" altLang="en-US"/>
          </a:p>
        </p:txBody>
      </p:sp>
      <p:sp>
        <p:nvSpPr>
          <p:cNvPr id="10" name="文本框 9"/>
          <p:cNvSpPr txBox="1"/>
          <p:nvPr/>
        </p:nvSpPr>
        <p:spPr>
          <a:xfrm>
            <a:off x="4551045" y="2121535"/>
            <a:ext cx="3926205" cy="368300"/>
          </a:xfrm>
          <a:prstGeom prst="rect">
            <a:avLst/>
          </a:prstGeom>
          <a:noFill/>
        </p:spPr>
        <p:txBody>
          <a:bodyPr wrap="square" rtlCol="0">
            <a:spAutoFit/>
          </a:bodyPr>
          <a:p>
            <a:pPr algn="l"/>
            <a:r>
              <a:rPr lang="en-US" altLang="zh-CN">
                <a:latin typeface="+mj-ea"/>
                <a:ea typeface="+mj-ea"/>
                <a:cs typeface="+mj-ea"/>
                <a:sym typeface="+mn-ea"/>
              </a:rPr>
              <a:t>9</a:t>
            </a:r>
            <a:r>
              <a:rPr lang="zh-CN" altLang="en-US">
                <a:latin typeface="+mj-ea"/>
                <a:ea typeface="+mj-ea"/>
                <a:cs typeface="+mj-ea"/>
                <a:sym typeface="+mn-ea"/>
              </a:rPr>
              <a:t>、</a:t>
            </a:r>
            <a:r>
              <a:rPr lang="zh-CN" altLang="en-US">
                <a:latin typeface="+mj-ea"/>
                <a:ea typeface="+mj-ea"/>
                <a:cs typeface="+mj-ea"/>
                <a:sym typeface="+mn-ea"/>
              </a:rPr>
              <a:t>原子性</a:t>
            </a:r>
            <a:r>
              <a:rPr lang="en-US" altLang="zh-CN">
                <a:latin typeface="+mj-ea"/>
                <a:ea typeface="+mj-ea"/>
                <a:cs typeface="+mj-ea"/>
                <a:sym typeface="+mn-ea"/>
              </a:rPr>
              <a:t>-</a:t>
            </a:r>
            <a:r>
              <a:rPr lang="zh-CN" altLang="en-US">
                <a:latin typeface="+mj-ea"/>
                <a:ea typeface="+mj-ea"/>
                <a:cs typeface="+mj-ea"/>
                <a:sym typeface="+mn-ea"/>
              </a:rPr>
              <a:t>原子操作</a:t>
            </a:r>
            <a:endParaRPr lang="zh-CN" altLang="en-US">
              <a:sym typeface="+mn-ea"/>
            </a:endParaRPr>
          </a:p>
        </p:txBody>
      </p:sp>
      <p:sp>
        <p:nvSpPr>
          <p:cNvPr id="11" name="文本框 10"/>
          <p:cNvSpPr txBox="1"/>
          <p:nvPr/>
        </p:nvSpPr>
        <p:spPr>
          <a:xfrm>
            <a:off x="4551045" y="2806065"/>
            <a:ext cx="3926205" cy="368300"/>
          </a:xfrm>
          <a:prstGeom prst="rect">
            <a:avLst/>
          </a:prstGeom>
          <a:noFill/>
        </p:spPr>
        <p:txBody>
          <a:bodyPr wrap="square" rtlCol="0">
            <a:spAutoFit/>
          </a:bodyPr>
          <a:p>
            <a:pPr algn="l"/>
            <a:r>
              <a:rPr lang="en-US" altLang="zh-CN">
                <a:latin typeface="+mj-ea"/>
                <a:ea typeface="+mj-ea"/>
                <a:cs typeface="宋体" panose="02010600030101010101" pitchFamily="2" charset="-122"/>
                <a:sym typeface="+mn-ea"/>
              </a:rPr>
              <a:t>10</a:t>
            </a:r>
            <a:r>
              <a:rPr lang="zh-CN" altLang="en-US">
                <a:latin typeface="+mj-ea"/>
                <a:ea typeface="+mj-ea"/>
                <a:cs typeface="宋体" panose="02010600030101010101" pitchFamily="2" charset="-122"/>
                <a:sym typeface="+mn-ea"/>
              </a:rPr>
              <a:t>、</a:t>
            </a:r>
            <a:r>
              <a:rPr lang="zh-CN" altLang="en-US">
                <a:latin typeface="+mj-ea"/>
                <a:ea typeface="+mj-ea"/>
                <a:cs typeface="宋体" panose="02010600030101010101" pitchFamily="2" charset="-122"/>
                <a:sym typeface="+mn-ea"/>
              </a:rPr>
              <a:t>synchronized 锁</a:t>
            </a:r>
            <a:endParaRPr lang="zh-CN" altLang="en-US"/>
          </a:p>
        </p:txBody>
      </p:sp>
      <p:sp>
        <p:nvSpPr>
          <p:cNvPr id="12" name="文本框 11"/>
          <p:cNvSpPr txBox="1"/>
          <p:nvPr/>
        </p:nvSpPr>
        <p:spPr>
          <a:xfrm>
            <a:off x="624840" y="4770755"/>
            <a:ext cx="3926205" cy="368300"/>
          </a:xfrm>
          <a:prstGeom prst="rect">
            <a:avLst/>
          </a:prstGeom>
          <a:noFill/>
        </p:spPr>
        <p:txBody>
          <a:bodyPr wrap="square" rtlCol="0">
            <a:spAutoFit/>
          </a:bodyPr>
          <a:p>
            <a:pPr algn="l"/>
            <a:r>
              <a:rPr lang="en-US" altLang="zh-CN">
                <a:latin typeface="+mj-ea"/>
                <a:ea typeface="+mj-ea"/>
                <a:cs typeface="+mj-ea"/>
                <a:sym typeface="+mn-ea"/>
              </a:rPr>
              <a:t>6</a:t>
            </a:r>
            <a:r>
              <a:rPr lang="zh-CN" altLang="en-US">
                <a:latin typeface="+mj-ea"/>
                <a:ea typeface="+mj-ea"/>
                <a:cs typeface="+mj-ea"/>
                <a:sym typeface="+mn-ea"/>
              </a:rPr>
              <a:t>、</a:t>
            </a:r>
            <a:r>
              <a:rPr lang="zh-CN" altLang="en-US">
                <a:latin typeface="+mj-ea"/>
                <a:ea typeface="+mj-ea"/>
                <a:cs typeface="+mj-ea"/>
                <a:sym typeface="+mn-ea"/>
              </a:rPr>
              <a:t>同步辅助类 CountDownLatch</a:t>
            </a:r>
            <a:endParaRPr lang="zh-CN" altLang="en-US">
              <a:sym typeface="+mn-ea"/>
            </a:endParaRPr>
          </a:p>
        </p:txBody>
      </p:sp>
      <p:sp>
        <p:nvSpPr>
          <p:cNvPr id="13" name="文本框 12"/>
          <p:cNvSpPr txBox="1"/>
          <p:nvPr/>
        </p:nvSpPr>
        <p:spPr>
          <a:xfrm>
            <a:off x="4551045" y="4051935"/>
            <a:ext cx="3926205" cy="368300"/>
          </a:xfrm>
          <a:prstGeom prst="rect">
            <a:avLst/>
          </a:prstGeom>
          <a:noFill/>
        </p:spPr>
        <p:txBody>
          <a:bodyPr wrap="square" rtlCol="0">
            <a:spAutoFit/>
          </a:bodyPr>
          <a:p>
            <a:pPr algn="l"/>
            <a:r>
              <a:rPr lang="en-US" altLang="zh-CN">
                <a:latin typeface="+mj-ea"/>
                <a:ea typeface="+mj-ea"/>
                <a:cs typeface="宋体" panose="02010600030101010101" pitchFamily="2" charset="-122"/>
                <a:sym typeface="+mn-ea"/>
              </a:rPr>
              <a:t>12</a:t>
            </a:r>
            <a:r>
              <a:rPr lang="zh-CN" altLang="en-US">
                <a:latin typeface="+mj-ea"/>
                <a:ea typeface="+mj-ea"/>
                <a:cs typeface="宋体" panose="02010600030101010101" pitchFamily="2" charset="-122"/>
                <a:sym typeface="+mn-ea"/>
              </a:rPr>
              <a:t>、</a:t>
            </a:r>
            <a:r>
              <a:rPr lang="zh-CN" altLang="en-US">
                <a:latin typeface="+mj-ea"/>
                <a:ea typeface="+mj-ea"/>
                <a:cs typeface="宋体" panose="02010600030101010101" pitchFamily="2" charset="-122"/>
                <a:sym typeface="+mn-ea"/>
              </a:rPr>
              <a:t>同步封装器</a:t>
            </a:r>
            <a:endParaRPr lang="zh-CN" altLang="en-US"/>
          </a:p>
        </p:txBody>
      </p:sp>
      <p:sp>
        <p:nvSpPr>
          <p:cNvPr id="18" name="文本框 17"/>
          <p:cNvSpPr txBox="1"/>
          <p:nvPr/>
        </p:nvSpPr>
        <p:spPr>
          <a:xfrm>
            <a:off x="4551045" y="5335905"/>
            <a:ext cx="3926205" cy="368300"/>
          </a:xfrm>
          <a:prstGeom prst="rect">
            <a:avLst/>
          </a:prstGeom>
          <a:noFill/>
        </p:spPr>
        <p:txBody>
          <a:bodyPr wrap="square" rtlCol="0">
            <a:spAutoFit/>
          </a:bodyPr>
          <a:p>
            <a:pPr algn="l"/>
            <a:r>
              <a:rPr lang="en-US" altLang="zh-CN">
                <a:latin typeface="+mj-ea"/>
                <a:ea typeface="+mj-ea"/>
                <a:cs typeface="宋体" panose="02010600030101010101" pitchFamily="2" charset="-122"/>
                <a:sym typeface="+mn-ea"/>
              </a:rPr>
              <a:t>14</a:t>
            </a:r>
            <a:r>
              <a:rPr lang="zh-CN" altLang="en-US">
                <a:latin typeface="+mj-ea"/>
                <a:ea typeface="+mj-ea"/>
                <a:cs typeface="宋体" panose="02010600030101010101" pitchFamily="2" charset="-122"/>
                <a:sym typeface="+mn-ea"/>
              </a:rPr>
              <a:t>、</a:t>
            </a:r>
            <a:r>
              <a:rPr lang="en-US" altLang="zh-CN">
                <a:latin typeface="+mj-ea"/>
                <a:ea typeface="+mj-ea"/>
                <a:cs typeface="宋体" panose="02010600030101010101" pitchFamily="2" charset="-122"/>
                <a:sym typeface="+mn-ea"/>
              </a:rPr>
              <a:t>Lock </a:t>
            </a:r>
            <a:r>
              <a:rPr lang="zh-CN" altLang="en-US">
                <a:latin typeface="+mj-ea"/>
                <a:ea typeface="+mj-ea"/>
                <a:cs typeface="宋体" panose="02010600030101010101" pitchFamily="2" charset="-122"/>
                <a:sym typeface="+mn-ea"/>
              </a:rPr>
              <a:t>锁</a:t>
            </a:r>
            <a:endParaRPr lang="zh-CN" altLang="en-US"/>
          </a:p>
        </p:txBody>
      </p:sp>
      <p:sp>
        <p:nvSpPr>
          <p:cNvPr id="19" name="文本框 18"/>
          <p:cNvSpPr txBox="1"/>
          <p:nvPr/>
        </p:nvSpPr>
        <p:spPr>
          <a:xfrm>
            <a:off x="4551045" y="4770755"/>
            <a:ext cx="3926205" cy="368300"/>
          </a:xfrm>
          <a:prstGeom prst="rect">
            <a:avLst/>
          </a:prstGeom>
          <a:noFill/>
        </p:spPr>
        <p:txBody>
          <a:bodyPr wrap="square" rtlCol="0">
            <a:spAutoFit/>
          </a:bodyPr>
          <a:p>
            <a:pPr algn="l"/>
            <a:r>
              <a:rPr lang="en-US" altLang="zh-CN">
                <a:latin typeface="+mj-ea"/>
                <a:ea typeface="+mj-ea"/>
                <a:cs typeface="+mj-ea"/>
                <a:sym typeface="+mn-ea"/>
              </a:rPr>
              <a:t>13</a:t>
            </a:r>
            <a:r>
              <a:rPr lang="zh-CN" altLang="en-US">
                <a:latin typeface="+mj-ea"/>
                <a:ea typeface="+mj-ea"/>
                <a:cs typeface="+mj-ea"/>
                <a:sym typeface="+mn-ea"/>
              </a:rPr>
              <a:t>、</a:t>
            </a:r>
            <a:r>
              <a:rPr lang="zh-CN" altLang="en-US">
                <a:latin typeface="+mj-ea"/>
                <a:ea typeface="+mj-ea"/>
                <a:cs typeface="+mj-ea"/>
                <a:sym typeface="+mn-ea"/>
              </a:rPr>
              <a:t>Java 原子类</a:t>
            </a:r>
            <a:endParaRPr lang="zh-CN" altLang="en-US">
              <a:sym typeface="+mn-ea"/>
            </a:endParaRPr>
          </a:p>
        </p:txBody>
      </p:sp>
      <p:sp>
        <p:nvSpPr>
          <p:cNvPr id="20" name="文本框 19"/>
          <p:cNvSpPr txBox="1"/>
          <p:nvPr/>
        </p:nvSpPr>
        <p:spPr>
          <a:xfrm>
            <a:off x="7864475" y="3486785"/>
            <a:ext cx="3926205" cy="368300"/>
          </a:xfrm>
          <a:prstGeom prst="rect">
            <a:avLst/>
          </a:prstGeom>
          <a:noFill/>
        </p:spPr>
        <p:txBody>
          <a:bodyPr wrap="square" rtlCol="0">
            <a:spAutoFit/>
          </a:bodyPr>
          <a:p>
            <a:pPr algn="l"/>
            <a:r>
              <a:rPr lang="en-US" altLang="zh-CN">
                <a:latin typeface="+mj-ea"/>
                <a:ea typeface="+mj-ea"/>
                <a:cs typeface="+mj-ea"/>
                <a:sym typeface="+mn-ea"/>
              </a:rPr>
              <a:t>18</a:t>
            </a:r>
            <a:r>
              <a:rPr lang="zh-CN" altLang="en-US">
                <a:latin typeface="+mj-ea"/>
                <a:ea typeface="+mj-ea"/>
                <a:cs typeface="+mj-ea"/>
                <a:sym typeface="+mn-ea"/>
              </a:rPr>
              <a:t>、</a:t>
            </a:r>
            <a:r>
              <a:rPr lang="zh-CN" altLang="en-US">
                <a:latin typeface="+mj-ea"/>
                <a:ea typeface="+mj-ea"/>
                <a:cs typeface="+mj-ea"/>
                <a:sym typeface="+mn-ea"/>
              </a:rPr>
              <a:t>线程池</a:t>
            </a:r>
            <a:endParaRPr lang="zh-CN" altLang="en-US"/>
          </a:p>
        </p:txBody>
      </p:sp>
      <p:sp>
        <p:nvSpPr>
          <p:cNvPr id="21" name="文本框 20"/>
          <p:cNvSpPr txBox="1"/>
          <p:nvPr/>
        </p:nvSpPr>
        <p:spPr>
          <a:xfrm>
            <a:off x="7864475" y="4770755"/>
            <a:ext cx="3926205" cy="368300"/>
          </a:xfrm>
          <a:prstGeom prst="rect">
            <a:avLst/>
          </a:prstGeom>
          <a:noFill/>
        </p:spPr>
        <p:txBody>
          <a:bodyPr wrap="square" rtlCol="0">
            <a:spAutoFit/>
          </a:bodyPr>
          <a:p>
            <a:pPr algn="l"/>
            <a:r>
              <a:rPr lang="en-US" altLang="zh-CN">
                <a:latin typeface="+mj-ea"/>
                <a:ea typeface="+mj-ea"/>
                <a:cs typeface="+mj-ea"/>
                <a:sym typeface="+mn-ea"/>
              </a:rPr>
              <a:t>20</a:t>
            </a:r>
            <a:r>
              <a:rPr lang="zh-CN" altLang="en-US">
                <a:latin typeface="+mj-ea"/>
                <a:ea typeface="+mj-ea"/>
                <a:cs typeface="+mj-ea"/>
                <a:sym typeface="+mn-ea"/>
              </a:rPr>
              <a:t>、</a:t>
            </a:r>
            <a:r>
              <a:rPr lang="zh-CN" altLang="en-US">
                <a:latin typeface="+mj-ea"/>
                <a:ea typeface="+mj-ea"/>
                <a:cs typeface="+mj-ea"/>
                <a:sym typeface="+mn-ea"/>
              </a:rPr>
              <a:t>守护线程</a:t>
            </a:r>
            <a:endParaRPr lang="zh-CN" altLang="en-US"/>
          </a:p>
        </p:txBody>
      </p:sp>
      <p:sp>
        <p:nvSpPr>
          <p:cNvPr id="22" name="文本框 21"/>
          <p:cNvSpPr txBox="1"/>
          <p:nvPr/>
        </p:nvSpPr>
        <p:spPr>
          <a:xfrm>
            <a:off x="7864475" y="4205605"/>
            <a:ext cx="3926205" cy="368300"/>
          </a:xfrm>
          <a:prstGeom prst="rect">
            <a:avLst/>
          </a:prstGeom>
          <a:noFill/>
        </p:spPr>
        <p:txBody>
          <a:bodyPr wrap="square" rtlCol="0">
            <a:spAutoFit/>
          </a:bodyPr>
          <a:p>
            <a:pPr algn="l"/>
            <a:r>
              <a:rPr lang="en-US" altLang="zh-CN">
                <a:latin typeface="+mj-ea"/>
                <a:ea typeface="+mj-ea"/>
                <a:cs typeface="+mj-ea"/>
                <a:sym typeface="+mn-ea"/>
              </a:rPr>
              <a:t>19</a:t>
            </a:r>
            <a:r>
              <a:rPr lang="zh-CN" altLang="en-US">
                <a:latin typeface="+mj-ea"/>
                <a:ea typeface="+mj-ea"/>
                <a:cs typeface="+mj-ea"/>
                <a:sym typeface="+mn-ea"/>
              </a:rPr>
              <a:t>、</a:t>
            </a:r>
            <a:r>
              <a:rPr lang="zh-CN" altLang="en-US">
                <a:latin typeface="+mj-ea"/>
                <a:ea typeface="+mj-ea"/>
                <a:cs typeface="+mj-ea"/>
                <a:sym typeface="+mn-ea"/>
              </a:rPr>
              <a:t>ThreadLocal 线程变量</a:t>
            </a:r>
            <a:endParaRPr lang="zh-CN" altLang="en-US"/>
          </a:p>
        </p:txBody>
      </p:sp>
      <p:sp>
        <p:nvSpPr>
          <p:cNvPr id="25" name="文本框 24"/>
          <p:cNvSpPr txBox="1"/>
          <p:nvPr/>
        </p:nvSpPr>
        <p:spPr>
          <a:xfrm>
            <a:off x="7864475" y="1556385"/>
            <a:ext cx="3926205" cy="368300"/>
          </a:xfrm>
          <a:prstGeom prst="rect">
            <a:avLst/>
          </a:prstGeom>
          <a:noFill/>
        </p:spPr>
        <p:txBody>
          <a:bodyPr wrap="square" rtlCol="0">
            <a:spAutoFit/>
          </a:bodyPr>
          <a:p>
            <a:pPr algn="l"/>
            <a:r>
              <a:rPr lang="en-US" altLang="zh-CN">
                <a:latin typeface="+mj-ea"/>
                <a:ea typeface="+mj-ea"/>
                <a:cs typeface="+mj-ea"/>
                <a:sym typeface="+mn-ea"/>
              </a:rPr>
              <a:t>15</a:t>
            </a:r>
            <a:r>
              <a:rPr lang="zh-CN" altLang="en-US">
                <a:latin typeface="+mj-ea"/>
                <a:ea typeface="+mj-ea"/>
                <a:cs typeface="+mj-ea"/>
                <a:sym typeface="+mn-ea"/>
              </a:rPr>
              <a:t>、</a:t>
            </a:r>
            <a:r>
              <a:rPr lang="zh-CN" altLang="en-US">
                <a:latin typeface="+mj-ea"/>
                <a:ea typeface="+mj-ea"/>
                <a:cs typeface="+mj-ea"/>
                <a:sym typeface="+mn-ea"/>
              </a:rPr>
              <a:t>有序性</a:t>
            </a:r>
            <a:r>
              <a:rPr lang="en-US" altLang="zh-CN">
                <a:latin typeface="+mj-ea"/>
                <a:ea typeface="+mj-ea"/>
                <a:cs typeface="+mj-ea"/>
                <a:sym typeface="+mn-ea"/>
              </a:rPr>
              <a:t>-</a:t>
            </a:r>
            <a:r>
              <a:rPr lang="zh-CN" altLang="en-US">
                <a:latin typeface="+mj-ea"/>
                <a:ea typeface="+mj-ea"/>
                <a:cs typeface="+mj-ea"/>
                <a:sym typeface="+mn-ea"/>
              </a:rPr>
              <a:t>避免</a:t>
            </a:r>
            <a:r>
              <a:rPr lang="zh-CN" altLang="en-US">
                <a:latin typeface="+mj-ea"/>
                <a:ea typeface="+mj-ea"/>
                <a:cs typeface="+mj-ea"/>
                <a:sym typeface="+mn-ea"/>
              </a:rPr>
              <a:t>JVM指令重排</a:t>
            </a:r>
            <a:endParaRPr lang="zh-CN" altLang="en-US"/>
          </a:p>
        </p:txBody>
      </p:sp>
      <p:sp>
        <p:nvSpPr>
          <p:cNvPr id="26" name="文本框 25"/>
          <p:cNvSpPr txBox="1"/>
          <p:nvPr/>
        </p:nvSpPr>
        <p:spPr>
          <a:xfrm>
            <a:off x="624840" y="5335905"/>
            <a:ext cx="3926205" cy="368300"/>
          </a:xfrm>
          <a:prstGeom prst="rect">
            <a:avLst/>
          </a:prstGeom>
          <a:noFill/>
        </p:spPr>
        <p:txBody>
          <a:bodyPr wrap="square" rtlCol="0">
            <a:spAutoFit/>
          </a:bodyPr>
          <a:p>
            <a:pPr algn="l"/>
            <a:r>
              <a:rPr lang="en-US" altLang="zh-CN">
                <a:latin typeface="+mj-ea"/>
                <a:ea typeface="+mj-ea"/>
                <a:cs typeface="+mj-ea"/>
                <a:sym typeface="+mn-ea"/>
              </a:rPr>
              <a:t>7</a:t>
            </a:r>
            <a:r>
              <a:rPr lang="zh-CN" altLang="en-US">
                <a:latin typeface="+mj-ea"/>
                <a:ea typeface="+mj-ea"/>
                <a:cs typeface="+mj-ea"/>
                <a:sym typeface="+mn-ea"/>
              </a:rPr>
              <a:t>、</a:t>
            </a:r>
            <a:r>
              <a:rPr lang="zh-CN" altLang="en-US">
                <a:latin typeface="+mj-ea"/>
                <a:ea typeface="+mj-ea"/>
                <a:cs typeface="+mj-ea"/>
                <a:sym typeface="+mn-ea"/>
              </a:rPr>
              <a:t>Java线程内存模型</a:t>
            </a:r>
            <a:endParaRPr lang="zh-CN" altLang="en-US"/>
          </a:p>
        </p:txBody>
      </p:sp>
      <p:sp>
        <p:nvSpPr>
          <p:cNvPr id="2" name="文本框 1"/>
          <p:cNvSpPr txBox="1"/>
          <p:nvPr/>
        </p:nvSpPr>
        <p:spPr>
          <a:xfrm>
            <a:off x="7864475" y="2198370"/>
            <a:ext cx="3926205" cy="368300"/>
          </a:xfrm>
          <a:prstGeom prst="rect">
            <a:avLst/>
          </a:prstGeom>
          <a:noFill/>
        </p:spPr>
        <p:txBody>
          <a:bodyPr wrap="square" rtlCol="0">
            <a:spAutoFit/>
          </a:bodyPr>
          <a:p>
            <a:pPr algn="l"/>
            <a:r>
              <a:rPr lang="en-US" altLang="zh-CN">
                <a:latin typeface="+mj-ea"/>
                <a:ea typeface="+mj-ea"/>
                <a:cs typeface="+mj-ea"/>
                <a:sym typeface="+mn-ea"/>
              </a:rPr>
              <a:t>16</a:t>
            </a:r>
            <a:r>
              <a:rPr lang="zh-CN" altLang="en-US">
                <a:latin typeface="+mj-ea"/>
                <a:ea typeface="+mj-ea"/>
                <a:cs typeface="+mj-ea"/>
                <a:sym typeface="+mn-ea"/>
              </a:rPr>
              <a:t>、</a:t>
            </a:r>
            <a:r>
              <a:rPr lang="zh-CN">
                <a:latin typeface="+mj-ea"/>
                <a:ea typeface="+mj-ea"/>
                <a:cs typeface="+mj-ea"/>
                <a:sym typeface="+mn-ea"/>
              </a:rPr>
              <a:t>可见性</a:t>
            </a:r>
            <a:r>
              <a:rPr lang="en-US" altLang="zh-CN">
                <a:latin typeface="+mj-ea"/>
                <a:ea typeface="+mj-ea"/>
                <a:cs typeface="+mj-ea"/>
                <a:sym typeface="+mn-ea"/>
              </a:rPr>
              <a:t>-</a:t>
            </a:r>
            <a:r>
              <a:rPr lang="zh-CN">
                <a:latin typeface="+mj-ea"/>
                <a:ea typeface="+mj-ea"/>
                <a:cs typeface="+mj-ea"/>
                <a:sym typeface="+mn-ea"/>
              </a:rPr>
              <a:t>其它线程可见</a:t>
            </a:r>
            <a:endParaRPr lang="en-US" altLang="zh-CN">
              <a:latin typeface="+mj-ea"/>
              <a:ea typeface="+mj-ea"/>
              <a:cs typeface="+mj-ea"/>
              <a:sym typeface="+mn-ea"/>
            </a:endParaRPr>
          </a:p>
        </p:txBody>
      </p:sp>
      <p:sp>
        <p:nvSpPr>
          <p:cNvPr id="6" name="文本框 5"/>
          <p:cNvSpPr txBox="1"/>
          <p:nvPr/>
        </p:nvSpPr>
        <p:spPr>
          <a:xfrm>
            <a:off x="7864475" y="2867025"/>
            <a:ext cx="3926205" cy="368300"/>
          </a:xfrm>
          <a:prstGeom prst="rect">
            <a:avLst/>
          </a:prstGeom>
          <a:noFill/>
        </p:spPr>
        <p:txBody>
          <a:bodyPr wrap="square" rtlCol="0">
            <a:spAutoFit/>
          </a:bodyPr>
          <a:p>
            <a:pPr algn="l"/>
            <a:r>
              <a:rPr lang="en-US" altLang="zh-CN">
                <a:latin typeface="+mj-ea"/>
                <a:ea typeface="+mj-ea"/>
                <a:cs typeface="+mj-ea"/>
                <a:sym typeface="+mn-ea"/>
              </a:rPr>
              <a:t>17</a:t>
            </a:r>
            <a:r>
              <a:rPr lang="zh-CN" altLang="en-US">
                <a:latin typeface="+mj-ea"/>
                <a:ea typeface="+mj-ea"/>
                <a:cs typeface="+mj-ea"/>
                <a:sym typeface="+mn-ea"/>
              </a:rPr>
              <a:t>、</a:t>
            </a:r>
            <a:r>
              <a:rPr lang="zh-CN">
                <a:latin typeface="+mj-ea"/>
                <a:ea typeface="+mj-ea"/>
                <a:cs typeface="+mj-ea"/>
                <a:sym typeface="+mn-ea"/>
              </a:rPr>
              <a:t>高效单例模式</a:t>
            </a:r>
            <a:endParaRPr lang="zh-CN">
              <a:latin typeface="+mj-ea"/>
              <a:ea typeface="+mj-ea"/>
              <a:cs typeface="+mj-ea"/>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501015" y="921385"/>
            <a:ext cx="8046085" cy="56318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测试线程优先级（优先级高 = 优先执行的概率高）</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testPriority() throws InterruptedException {</a:t>
            </a:r>
            <a:endParaRPr lang="zh-CN" altLang="en-US" sz="1200">
              <a:solidFill>
                <a:schemeClr val="tx1"/>
              </a:solidFill>
              <a:sym typeface="+mn-ea"/>
            </a:endParaRPr>
          </a:p>
          <a:p>
            <a:pPr algn="l"/>
            <a:r>
              <a:rPr lang="zh-CN" altLang="en-US" sz="1200">
                <a:solidFill>
                  <a:schemeClr val="tx1"/>
                </a:solidFill>
                <a:sym typeface="+mn-ea"/>
              </a:rPr>
              <a:t>        Runnable runnable = 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 = 0; i &lt; 100000;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优先级 " + Thread.currentThread().getPriority()</a:t>
            </a:r>
            <a:endParaRPr lang="zh-CN" altLang="en-US" sz="1200">
              <a:solidFill>
                <a:schemeClr val="tx1"/>
              </a:solidFill>
              <a:sym typeface="+mn-ea"/>
            </a:endParaRPr>
          </a:p>
          <a:p>
            <a:pPr algn="l"/>
            <a:r>
              <a:rPr lang="zh-CN" altLang="en-US" sz="1200">
                <a:solidFill>
                  <a:schemeClr val="tx1"/>
                </a:solidFill>
                <a:sym typeface="+mn-ea"/>
              </a:rPr>
              <a:t>                            + " 执行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t1 = new Thread(runnable, "线程1");</a:t>
            </a:r>
            <a:endParaRPr lang="zh-CN" altLang="en-US" sz="1200">
              <a:solidFill>
                <a:schemeClr val="tx1"/>
              </a:solidFill>
              <a:sym typeface="+mn-ea"/>
            </a:endParaRPr>
          </a:p>
          <a:p>
            <a:pPr algn="l"/>
            <a:r>
              <a:rPr lang="zh-CN" altLang="en-US" sz="1200">
                <a:solidFill>
                  <a:schemeClr val="tx1"/>
                </a:solidFill>
                <a:sym typeface="+mn-ea"/>
              </a:rPr>
              <a:t>        Thread t2 = new Thread(runnable, "线程2");</a:t>
            </a:r>
            <a:endParaRPr lang="zh-CN" altLang="en-US" sz="1200">
              <a:solidFill>
                <a:schemeClr val="tx1"/>
              </a:solidFill>
              <a:sym typeface="+mn-ea"/>
            </a:endParaRPr>
          </a:p>
          <a:p>
            <a:pPr algn="l"/>
            <a:r>
              <a:rPr lang="zh-CN" altLang="en-US" sz="1200">
                <a:solidFill>
                  <a:schemeClr val="tx1"/>
                </a:solidFill>
                <a:sym typeface="+mn-ea"/>
              </a:rPr>
              <a:t>        Thread t3 = new Thread(runnable, "线程3");</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t1.setPriority(5);</a:t>
            </a:r>
            <a:endParaRPr lang="zh-CN" altLang="en-US" sz="1200">
              <a:solidFill>
                <a:schemeClr val="tx1"/>
              </a:solidFill>
              <a:sym typeface="+mn-ea"/>
            </a:endParaRPr>
          </a:p>
          <a:p>
            <a:pPr algn="l"/>
            <a:r>
              <a:rPr lang="zh-CN" altLang="en-US" sz="1200">
                <a:solidFill>
                  <a:schemeClr val="tx1"/>
                </a:solidFill>
                <a:sym typeface="+mn-ea"/>
              </a:rPr>
              <a:t>        t2.setPriority(7);</a:t>
            </a:r>
            <a:endParaRPr lang="zh-CN" altLang="en-US" sz="1200">
              <a:solidFill>
                <a:schemeClr val="tx1"/>
              </a:solidFill>
              <a:sym typeface="+mn-ea"/>
            </a:endParaRPr>
          </a:p>
          <a:p>
            <a:pPr algn="l"/>
            <a:r>
              <a:rPr lang="zh-CN" altLang="en-US" sz="1200">
                <a:solidFill>
                  <a:schemeClr val="tx1"/>
                </a:solidFill>
                <a:sym typeface="+mn-ea"/>
              </a:rPr>
              <a:t>        t3.setPriority(10);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t3.start();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6342380" y="599313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线程优先级</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2954020" y="2649855"/>
            <a:ext cx="6284595"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同步辅助类 CountDownLatch</a:t>
            </a:r>
            <a:endParaRPr lang="zh-CN" sz="320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4000" y="871220"/>
            <a:ext cx="1166685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CountDownLatch是一个同步的辅助类，</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允许一个或多个线程一直等待，直到其它线程完成它们的操作</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这里就涉及两个问题：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1.如何让一个或多个线程一直等待；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2.如何让这些线程知道其它线程已经完成它们的操作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这两个问题主要是使用一个count的属性解决。使用count初始化CountDownLatch，然后需要等待的线程调用await方法。await方法会一直受阻塞直到count=0。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而其它线程完成自己的操作后，调用countDown()使计数器count减1。当count减到0时，所有在等待的线程均会被释放，并且count无法被重置。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实现原理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计数器通过使用锁（共享锁、排它锁）实现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72390" y="75565"/>
            <a:ext cx="8992235" cy="67068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测试 CountDownLatch 类 egg:有三个工人在为老板干活，这个老板有一个习惯，</a:t>
            </a:r>
            <a:endParaRPr lang="zh-CN" altLang="en-US" sz="1200">
              <a:solidFill>
                <a:schemeClr val="tx1"/>
              </a:solidFill>
              <a:sym typeface="+mn-ea"/>
            </a:endParaRPr>
          </a:p>
          <a:p>
            <a:pPr algn="l"/>
            <a:r>
              <a:rPr lang="zh-CN" altLang="en-US" sz="1200">
                <a:solidFill>
                  <a:schemeClr val="tx1"/>
                </a:solidFill>
                <a:sym typeface="+mn-ea"/>
              </a:rPr>
              <a:t>    // 就是当三个工人把一天的活都干完了的时候，他就来检查所有工人所干的活。则老板所用时间就是最后一个工人所用的时间.</a:t>
            </a:r>
            <a:endParaRPr lang="zh-CN" altLang="en-US" sz="1200">
              <a:solidFill>
                <a:schemeClr val="tx1"/>
              </a:solidFill>
              <a:sym typeface="+mn-ea"/>
            </a:endParaRPr>
          </a:p>
          <a:p>
            <a:pPr algn="l"/>
            <a:r>
              <a:rPr lang="zh-CN" altLang="en-US" sz="1200">
                <a:solidFill>
                  <a:schemeClr val="tx1"/>
                </a:solidFill>
                <a:sym typeface="+mn-ea"/>
              </a:rPr>
              <a:t>    public static void testCountDownLatch () throws InterruptedException {</a:t>
            </a:r>
            <a:endParaRPr lang="zh-CN" altLang="en-US" sz="1200">
              <a:solidFill>
                <a:schemeClr val="tx1"/>
              </a:solidFill>
              <a:sym typeface="+mn-ea"/>
            </a:endParaRPr>
          </a:p>
          <a:p>
            <a:pPr algn="l"/>
            <a:r>
              <a:rPr lang="zh-CN" altLang="en-US" sz="1200">
                <a:solidFill>
                  <a:schemeClr val="tx1"/>
                </a:solidFill>
                <a:sym typeface="+mn-ea"/>
              </a:rPr>
              <a:t>        long startTime = System.currentTimeMillis();</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CountDownLatch(3);</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Runnable runnable = new Runnable() {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long _startTime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开始工作啦~");</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TimeUnit.SECONDS.sleep(new Random().nextInt(10));         // 模拟工人干活耗时</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完成工作啦~");</a:t>
            </a:r>
            <a:endParaRPr lang="zh-CN" altLang="en-US" sz="1200">
              <a:solidFill>
                <a:schemeClr val="tx1"/>
              </a:solidFill>
              <a:sym typeface="+mn-ea"/>
            </a:endParaRPr>
          </a:p>
          <a:p>
            <a:pPr algn="l"/>
            <a:r>
              <a:rPr lang="zh-CN" altLang="en-US" sz="1200">
                <a:solidFill>
                  <a:schemeClr val="tx1"/>
                </a:solidFill>
                <a:sym typeface="+mn-ea"/>
              </a:rPr>
              <a:t>                long _endTime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System.out.println(Thread.currentThread().getName() + "一共消耗" + (_endTime - _startTime) + "ms");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worker1 = new Thread(runnable, "工人1");</a:t>
            </a:r>
            <a:endParaRPr lang="zh-CN" altLang="en-US" sz="1200">
              <a:solidFill>
                <a:schemeClr val="tx1"/>
              </a:solidFill>
              <a:sym typeface="+mn-ea"/>
            </a:endParaRPr>
          </a:p>
          <a:p>
            <a:pPr algn="l"/>
            <a:r>
              <a:rPr lang="zh-CN" altLang="en-US" sz="1200">
                <a:solidFill>
                  <a:schemeClr val="tx1"/>
                </a:solidFill>
                <a:sym typeface="+mn-ea"/>
              </a:rPr>
              <a:t>        Thread worker2 = new Thread(runnable, "工人2");</a:t>
            </a:r>
            <a:endParaRPr lang="zh-CN" altLang="en-US" sz="1200">
              <a:solidFill>
                <a:schemeClr val="tx1"/>
              </a:solidFill>
              <a:sym typeface="+mn-ea"/>
            </a:endParaRPr>
          </a:p>
          <a:p>
            <a:pPr algn="l"/>
            <a:r>
              <a:rPr lang="zh-CN" altLang="en-US" sz="1200">
                <a:solidFill>
                  <a:schemeClr val="tx1"/>
                </a:solidFill>
                <a:sym typeface="+mn-ea"/>
              </a:rPr>
              <a:t>        Thread worker3 = new Thread(runnable, "工人3");</a:t>
            </a:r>
            <a:endParaRPr lang="zh-CN" altLang="en-US" sz="1200">
              <a:solidFill>
                <a:schemeClr val="tx1"/>
              </a:solidFill>
              <a:sym typeface="+mn-ea"/>
            </a:endParaRPr>
          </a:p>
          <a:p>
            <a:pPr algn="l"/>
            <a:r>
              <a:rPr lang="zh-CN" altLang="en-US" sz="1200">
                <a:solidFill>
                  <a:schemeClr val="tx1"/>
                </a:solidFill>
                <a:sym typeface="+mn-ea"/>
              </a:rPr>
              <a:t>        worker1.start();</a:t>
            </a:r>
            <a:endParaRPr lang="zh-CN" altLang="en-US" sz="1200">
              <a:solidFill>
                <a:schemeClr val="tx1"/>
              </a:solidFill>
              <a:sym typeface="+mn-ea"/>
            </a:endParaRPr>
          </a:p>
          <a:p>
            <a:pPr algn="l"/>
            <a:r>
              <a:rPr lang="zh-CN" altLang="en-US" sz="1200">
                <a:solidFill>
                  <a:schemeClr val="tx1"/>
                </a:solidFill>
                <a:sym typeface="+mn-ea"/>
              </a:rPr>
              <a:t>        worker2.start();</a:t>
            </a:r>
            <a:endParaRPr lang="zh-CN" altLang="en-US" sz="1200">
              <a:solidFill>
                <a:schemeClr val="tx1"/>
              </a:solidFill>
              <a:sym typeface="+mn-ea"/>
            </a:endParaRPr>
          </a:p>
          <a:p>
            <a:pPr algn="l"/>
            <a:r>
              <a:rPr lang="zh-CN" altLang="en-US" sz="1200">
                <a:solidFill>
                  <a:schemeClr val="tx1"/>
                </a:solidFill>
                <a:sym typeface="+mn-ea"/>
              </a:rPr>
              <a:t>        worker3.start();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System.out.println("老板正在等待所有人完成工作...");</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System.out.println("工人完成工作,老板开始检查...");</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long endTime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System.out.println("老板一共消耗" + (endTime - startTime) + "ms");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6050915" y="6202680"/>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练习 CountDownLatch </a:t>
            </a:r>
            <a:endParaRPr lang="zh-CN" altLang="en-US"/>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00660" y="702310"/>
            <a:ext cx="5796915" cy="60083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Worker implements Runnable {</a:t>
            </a:r>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r>
              <a:rPr lang="zh-CN" altLang="en-US" sz="1200">
                <a:solidFill>
                  <a:schemeClr val="tx1"/>
                </a:solidFill>
                <a:sym typeface="+mn-ea"/>
              </a:rPr>
              <a:t>    private CountDownLatch countDownLatch;</a:t>
            </a:r>
            <a:endParaRPr lang="zh-CN" altLang="en-US" sz="1200">
              <a:solidFill>
                <a:schemeClr val="tx1"/>
              </a:solidFill>
              <a:sym typeface="+mn-ea"/>
            </a:endParaRPr>
          </a:p>
          <a:p>
            <a:pPr algn="l"/>
            <a:r>
              <a:rPr lang="zh-CN" altLang="en-US" sz="1200">
                <a:solidFill>
                  <a:schemeClr val="tx1"/>
                </a:solidFill>
                <a:sym typeface="+mn-ea"/>
              </a:rPr>
              <a:t>    public Worker(String name, CountDownLatch countDownLatch)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this.countDownLatch = countDownLatch;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long startTime =  System.currentTimeMillis();</a:t>
            </a:r>
            <a:endParaRPr lang="zh-CN" altLang="en-US" sz="1200">
              <a:solidFill>
                <a:schemeClr val="tx1"/>
              </a:solidFill>
              <a:sym typeface="+mn-ea"/>
            </a:endParaRPr>
          </a:p>
          <a:p>
            <a:pPr algn="l"/>
            <a:r>
              <a:rPr lang="zh-CN" altLang="en-US" sz="1200">
                <a:solidFill>
                  <a:schemeClr val="tx1"/>
                </a:solidFill>
                <a:sym typeface="+mn-ea"/>
              </a:rPr>
              <a:t>        this.startWork();</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TimeUnit.SECONDS.sleep(new Random().nextInt(10));</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System.out.println(String.format("%s 工作出问题啦~", this.name));</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this.endWork();</a:t>
            </a:r>
            <a:endParaRPr lang="zh-CN" altLang="en-US" sz="1200">
              <a:solidFill>
                <a:schemeClr val="tx1"/>
              </a:solidFill>
              <a:sym typeface="+mn-ea"/>
            </a:endParaRPr>
          </a:p>
          <a:p>
            <a:pPr algn="l"/>
            <a:r>
              <a:rPr lang="zh-CN" altLang="en-US" sz="1200">
                <a:solidFill>
                  <a:schemeClr val="tx1"/>
                </a:solidFill>
                <a:sym typeface="+mn-ea"/>
              </a:rPr>
              <a:t>            long endTime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System.out.println(this.name + "一共消耗" + (endTime - startTime) + "ms"); </a:t>
            </a:r>
            <a:endParaRPr lang="zh-CN" altLang="en-US" sz="1200">
              <a:solidFill>
                <a:schemeClr val="tx1"/>
              </a:solidFill>
              <a:sym typeface="+mn-ea"/>
            </a:endParaRPr>
          </a:p>
          <a:p>
            <a:pPr algn="l"/>
            <a:r>
              <a:rPr lang="zh-CN" altLang="en-US" sz="1200">
                <a:solidFill>
                  <a:schemeClr val="tx1"/>
                </a:solidFill>
                <a:sym typeface="+mn-ea"/>
              </a:rPr>
              <a:t>            // 计算减 1,标志线程执行完成</a:t>
            </a:r>
            <a:endParaRPr lang="zh-CN" altLang="en-US" sz="1200">
              <a:solidFill>
                <a:schemeClr val="tx1"/>
              </a:solidFill>
              <a:sym typeface="+mn-ea"/>
            </a:endParaRPr>
          </a:p>
          <a:p>
            <a:pPr algn="l"/>
            <a:r>
              <a:rPr lang="zh-CN" altLang="en-US" sz="1200">
                <a:solidFill>
                  <a:schemeClr val="tx1"/>
                </a:solidFill>
                <a:sym typeface="+mn-ea"/>
              </a:rPr>
              <a:t>            this.countDownLatch.countDown();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void endWork() {</a:t>
            </a:r>
            <a:endParaRPr lang="zh-CN" altLang="en-US" sz="1200">
              <a:solidFill>
                <a:schemeClr val="tx1"/>
              </a:solidFill>
              <a:sym typeface="+mn-ea"/>
            </a:endParaRPr>
          </a:p>
          <a:p>
            <a:pPr algn="l"/>
            <a:r>
              <a:rPr lang="zh-CN" altLang="en-US" sz="1200">
                <a:solidFill>
                  <a:schemeClr val="tx1"/>
                </a:solidFill>
                <a:sym typeface="+mn-ea"/>
              </a:rPr>
              <a:t>        System.out.println(String.format("%s 完成工作啦~", this.name));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void startWork() {</a:t>
            </a:r>
            <a:endParaRPr lang="zh-CN" altLang="en-US" sz="1200">
              <a:solidFill>
                <a:schemeClr val="tx1"/>
              </a:solidFill>
              <a:sym typeface="+mn-ea"/>
            </a:endParaRPr>
          </a:p>
          <a:p>
            <a:pPr algn="l"/>
            <a:r>
              <a:rPr lang="zh-CN" altLang="en-US" sz="1200">
                <a:solidFill>
                  <a:schemeClr val="tx1"/>
                </a:solidFill>
                <a:sym typeface="+mn-ea"/>
              </a:rPr>
              <a:t>        System.out.println(String.format("%s 开始工作啦~", this.name));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4" name="矩形 3"/>
          <p:cNvSpPr/>
          <p:nvPr/>
        </p:nvSpPr>
        <p:spPr>
          <a:xfrm>
            <a:off x="6101715" y="702310"/>
            <a:ext cx="5796915" cy="54260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Boss implements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r>
              <a:rPr lang="zh-CN" altLang="en-US" sz="1200">
                <a:solidFill>
                  <a:schemeClr val="tx1"/>
                </a:solidFill>
                <a:sym typeface="+mn-ea"/>
              </a:rPr>
              <a:t>    private CountDownLatch countDownLatch;</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Boss(String name, CountDownLatch countDownLatch)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this.countDownLatch = countDownLatch;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System.out.println(String.format("%s 正在等待所有人完成活...", this.name));</a:t>
            </a:r>
            <a:endParaRPr lang="zh-CN" altLang="en-US" sz="1200">
              <a:solidFill>
                <a:schemeClr val="tx1"/>
              </a:solidFill>
              <a:sym typeface="+mn-ea"/>
            </a:endParaRPr>
          </a:p>
          <a:p>
            <a:pPr algn="l"/>
            <a:r>
              <a:rPr lang="zh-CN" altLang="en-US" sz="1200">
                <a:solidFill>
                  <a:schemeClr val="tx1"/>
                </a:solidFill>
                <a:sym typeface="+mn-ea"/>
              </a:rPr>
              <a:t>        long startTime =  System.currentTimeMillis();</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this.countDownLatch.await();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System.out.println(String.format("%s： 工人完成活啦，老板开始检查...", this.name));</a:t>
            </a:r>
            <a:endParaRPr lang="zh-CN" altLang="en-US" sz="1200">
              <a:solidFill>
                <a:schemeClr val="tx1"/>
              </a:solidFill>
              <a:sym typeface="+mn-ea"/>
            </a:endParaRPr>
          </a:p>
          <a:p>
            <a:pPr algn="l"/>
            <a:r>
              <a:rPr lang="zh-CN" altLang="en-US" sz="1200">
                <a:solidFill>
                  <a:schemeClr val="tx1"/>
                </a:solidFill>
                <a:sym typeface="+mn-ea"/>
              </a:rPr>
              <a:t>            long endTime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System.out.println("老板一共消耗" + (endTime - startTime) + "ms");      </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90805" y="831215"/>
            <a:ext cx="10349230" cy="3209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CountDownLatch 类 egg:</a:t>
            </a:r>
            <a:endParaRPr lang="zh-CN" altLang="en-US" sz="1200">
              <a:solidFill>
                <a:schemeClr val="tx1"/>
              </a:solidFill>
              <a:sym typeface="+mn-ea"/>
            </a:endParaRPr>
          </a:p>
          <a:p>
            <a:pPr algn="l"/>
            <a:r>
              <a:rPr lang="zh-CN" altLang="en-US" sz="1200">
                <a:solidFill>
                  <a:schemeClr val="tx1"/>
                </a:solidFill>
                <a:sym typeface="+mn-ea"/>
              </a:rPr>
              <a:t>     * 有三个工人在为老板干活，这个老板有一个习惯，就是当三个工人把一天的活都干完了的时候，他就来检查所有工人所干的活。</a:t>
            </a:r>
            <a:endParaRPr lang="zh-CN" altLang="en-US" sz="1200">
              <a:solidFill>
                <a:schemeClr val="tx1"/>
              </a:solidFill>
              <a:sym typeface="+mn-ea"/>
            </a:endParaRPr>
          </a:p>
          <a:p>
            <a:pPr algn="l"/>
            <a:r>
              <a:rPr lang="zh-CN" altLang="en-US" sz="1200">
                <a:solidFill>
                  <a:schemeClr val="tx1"/>
                </a:solidFill>
                <a:sym typeface="+mn-ea"/>
              </a:rPr>
              <a:t>     * 记住这个条件：三个工人先全部干完活，老板才检查。所以在这里用Java代码设计两个类，Worker代表工人，Boss代表老板，具体的代码实现如下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testCountDownLatch2 ()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CountDownLatch(3);</a:t>
            </a:r>
            <a:endParaRPr lang="zh-CN" altLang="en-US" sz="1200">
              <a:solidFill>
                <a:schemeClr val="tx1"/>
              </a:solidFill>
              <a:sym typeface="+mn-ea"/>
            </a:endParaRPr>
          </a:p>
          <a:p>
            <a:pPr algn="l"/>
            <a:r>
              <a:rPr lang="zh-CN" altLang="en-US" sz="1200">
                <a:solidFill>
                  <a:schemeClr val="tx1"/>
                </a:solidFill>
                <a:sym typeface="+mn-ea"/>
              </a:rPr>
              <a:t>        Worker worker1 = new Worker("工人1", countDownLatch);</a:t>
            </a:r>
            <a:endParaRPr lang="zh-CN" altLang="en-US" sz="1200">
              <a:solidFill>
                <a:schemeClr val="tx1"/>
              </a:solidFill>
              <a:sym typeface="+mn-ea"/>
            </a:endParaRPr>
          </a:p>
          <a:p>
            <a:pPr algn="l"/>
            <a:r>
              <a:rPr lang="zh-CN" altLang="en-US" sz="1200">
                <a:solidFill>
                  <a:schemeClr val="tx1"/>
                </a:solidFill>
                <a:sym typeface="+mn-ea"/>
              </a:rPr>
              <a:t>        Worker worker2 = new Worker("工人2", countDownLatch);</a:t>
            </a:r>
            <a:endParaRPr lang="zh-CN" altLang="en-US" sz="1200">
              <a:solidFill>
                <a:schemeClr val="tx1"/>
              </a:solidFill>
              <a:sym typeface="+mn-ea"/>
            </a:endParaRPr>
          </a:p>
          <a:p>
            <a:pPr algn="l"/>
            <a:r>
              <a:rPr lang="zh-CN" altLang="en-US" sz="1200">
                <a:solidFill>
                  <a:schemeClr val="tx1"/>
                </a:solidFill>
                <a:sym typeface="+mn-ea"/>
              </a:rPr>
              <a:t>        Worker worker3 = new Worker("工人3", countDownLatch);</a:t>
            </a:r>
            <a:endParaRPr lang="zh-CN" altLang="en-US" sz="1200">
              <a:solidFill>
                <a:schemeClr val="tx1"/>
              </a:solidFill>
              <a:sym typeface="+mn-ea"/>
            </a:endParaRPr>
          </a:p>
          <a:p>
            <a:pPr algn="l"/>
            <a:r>
              <a:rPr lang="zh-CN" altLang="en-US" sz="1200">
                <a:solidFill>
                  <a:schemeClr val="tx1"/>
                </a:solidFill>
                <a:sym typeface="+mn-ea"/>
              </a:rPr>
              <a:t>        Boss boss = new Boss("老板", countDownLatch);</a:t>
            </a:r>
            <a:endParaRPr lang="zh-CN" altLang="en-US" sz="1200">
              <a:solidFill>
                <a:schemeClr val="tx1"/>
              </a:solidFill>
              <a:sym typeface="+mn-ea"/>
            </a:endParaRPr>
          </a:p>
          <a:p>
            <a:pPr algn="l"/>
            <a:r>
              <a:rPr lang="zh-CN" altLang="en-US" sz="1200">
                <a:solidFill>
                  <a:schemeClr val="tx1"/>
                </a:solidFill>
                <a:sym typeface="+mn-ea"/>
              </a:rPr>
              <a:t>        new Thread(worker1).start();</a:t>
            </a:r>
            <a:endParaRPr lang="zh-CN" altLang="en-US" sz="1200">
              <a:solidFill>
                <a:schemeClr val="tx1"/>
              </a:solidFill>
              <a:sym typeface="+mn-ea"/>
            </a:endParaRPr>
          </a:p>
          <a:p>
            <a:pPr algn="l"/>
            <a:r>
              <a:rPr lang="zh-CN" altLang="en-US" sz="1200">
                <a:solidFill>
                  <a:schemeClr val="tx1"/>
                </a:solidFill>
                <a:sym typeface="+mn-ea"/>
              </a:rPr>
              <a:t>        new Thread(worker2).start();</a:t>
            </a:r>
            <a:endParaRPr lang="zh-CN" altLang="en-US" sz="1200">
              <a:solidFill>
                <a:schemeClr val="tx1"/>
              </a:solidFill>
              <a:sym typeface="+mn-ea"/>
            </a:endParaRPr>
          </a:p>
          <a:p>
            <a:pPr algn="l"/>
            <a:r>
              <a:rPr lang="zh-CN" altLang="en-US" sz="1200">
                <a:solidFill>
                  <a:schemeClr val="tx1"/>
                </a:solidFill>
                <a:sym typeface="+mn-ea"/>
              </a:rPr>
              <a:t>        new Thread(worker3).start();</a:t>
            </a:r>
            <a:endParaRPr lang="zh-CN" altLang="en-US" sz="1200">
              <a:solidFill>
                <a:schemeClr val="tx1"/>
              </a:solidFill>
              <a:sym typeface="+mn-ea"/>
            </a:endParaRPr>
          </a:p>
          <a:p>
            <a:pPr algn="l"/>
            <a:r>
              <a:rPr lang="zh-CN" altLang="en-US" sz="1200">
                <a:solidFill>
                  <a:schemeClr val="tx1"/>
                </a:solidFill>
                <a:sym typeface="+mn-ea"/>
              </a:rPr>
              <a:t>        new Thread(boss).start();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7471410" y="3465195"/>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面向对象方式改进</a:t>
            </a:r>
            <a:endParaRPr lang="zh-CN" altLang="en-US"/>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latin typeface="宋体" panose="02010600030101010101" pitchFamily="2" charset="-122"/>
                <a:ea typeface="宋体" panose="02010600030101010101" pitchFamily="2" charset="-122"/>
                <a:cs typeface="宋体" panose="02010600030101010101" pitchFamily="2" charset="-122"/>
                <a:sym typeface="+mn-ea"/>
              </a:rPr>
              <a:t>Java线程内存模型</a:t>
            </a:r>
            <a:endParaRPr lang="zh-CN" sz="3200" b="1">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01930" y="932180"/>
            <a:ext cx="5991860" cy="5340350"/>
          </a:xfrm>
          <a:prstGeom prst="rect">
            <a:avLst/>
          </a:prstGeom>
        </p:spPr>
      </p:pic>
      <p:sp>
        <p:nvSpPr>
          <p:cNvPr id="3" name="文本框 2"/>
          <p:cNvSpPr txBox="1"/>
          <p:nvPr/>
        </p:nvSpPr>
        <p:spPr>
          <a:xfrm>
            <a:off x="6320790" y="1463675"/>
            <a:ext cx="5417820" cy="2306955"/>
          </a:xfrm>
          <a:prstGeom prst="rect">
            <a:avLst/>
          </a:prstGeom>
          <a:noFill/>
        </p:spPr>
        <p:txBody>
          <a:bodyPr wrap="square" rtlCol="0">
            <a:spAutoFit/>
          </a:bodyPr>
          <a:p>
            <a:pPr algn="l"/>
            <a:r>
              <a:rPr lang="zh-CN" altLang="en-US" sz="1600">
                <a:latin typeface="宋体" panose="02010600030101010101" pitchFamily="2" charset="-122"/>
                <a:ea typeface="宋体" panose="02010600030101010101" pitchFamily="2" charset="-122"/>
                <a:cs typeface="宋体" panose="02010600030101010101" pitchFamily="2" charset="-122"/>
              </a:rPr>
              <a:t>①每个线程都有一个自己的本地内存空间--线程栈空间</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线程执行时，先把变量从主内存读取到线程自己的本地内存空间，然后再对该变量进行操作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latin typeface="宋体" panose="02010600030101010101" pitchFamily="2" charset="-122"/>
                <a:ea typeface="宋体" panose="02010600030101010101" pitchFamily="2" charset="-122"/>
                <a:cs typeface="宋体" panose="02010600030101010101" pitchFamily="2" charset="-122"/>
              </a:rPr>
              <a:t>②对该变量操作完后，在某个时间再把变量刷新回主内存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sz="1600">
              <a:latin typeface="宋体" panose="02010600030101010101" pitchFamily="2" charset="-122"/>
              <a:ea typeface="宋体" panose="02010600030101010101" pitchFamily="2" charset="-122"/>
              <a:cs typeface="宋体" panose="02010600030101010101" pitchFamily="2" charset="-122"/>
            </a:endParaRPr>
          </a:p>
          <a:p>
            <a:pPr algn="l"/>
            <a:r>
              <a:rPr lang="zh-CN" sz="1600">
                <a:latin typeface="宋体" panose="02010600030101010101" pitchFamily="2" charset="-122"/>
                <a:ea typeface="宋体" panose="02010600030101010101" pitchFamily="2" charset="-122"/>
                <a:cs typeface="宋体" panose="02010600030101010101" pitchFamily="2" charset="-122"/>
                <a:sym typeface="+mn-ea"/>
              </a:rPr>
              <a:t>JMM（Java内存模型）是围绕着并发编程中原子性、可见性、有序性这三个特征来建立的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8" name="矩形 7"/>
          <p:cNvSpPr/>
          <p:nvPr/>
        </p:nvSpPr>
        <p:spPr>
          <a:xfrm>
            <a:off x="93345" y="4648200"/>
            <a:ext cx="120967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主存</a:t>
            </a:r>
            <a:endParaRPr lang="zh-CN" sz="1200">
              <a:solidFill>
                <a:schemeClr val="bg1"/>
              </a:solidFill>
              <a:latin typeface="+mn-ea"/>
              <a:cs typeface="+mn-ea"/>
              <a:sym typeface="+mn-ea"/>
            </a:endParaRPr>
          </a:p>
        </p:txBody>
      </p:sp>
      <p:sp>
        <p:nvSpPr>
          <p:cNvPr id="4" name="矩形 3"/>
          <p:cNvSpPr/>
          <p:nvPr/>
        </p:nvSpPr>
        <p:spPr>
          <a:xfrm>
            <a:off x="93345" y="3405505"/>
            <a:ext cx="1209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线程本地内存</a:t>
            </a:r>
            <a:endParaRPr lang="zh-CN" sz="1200">
              <a:solidFill>
                <a:schemeClr val="bg1"/>
              </a:solidFill>
              <a:latin typeface="+mn-ea"/>
              <a:cs typeface="+mn-ea"/>
              <a:sym typeface="+mn-ea"/>
            </a:endParaRPr>
          </a:p>
        </p:txBody>
      </p:sp>
      <p:sp>
        <p:nvSpPr>
          <p:cNvPr id="49" name="矩形 48"/>
          <p:cNvSpPr/>
          <p:nvPr/>
        </p:nvSpPr>
        <p:spPr>
          <a:xfrm>
            <a:off x="6432550" y="3860800"/>
            <a:ext cx="4898390" cy="56642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latin typeface="+mn-ea"/>
                <a:cs typeface="宋体" panose="02010600030101010101" pitchFamily="2" charset="-122"/>
                <a:sym typeface="+mn-ea"/>
              </a:rPr>
              <a:t>原子性：一个操作或多个操作要么全部执行完成且执行过程不被中断，要么就不执行。</a:t>
            </a:r>
            <a:endParaRPr lang="zh-CN" altLang="en-US" sz="1200">
              <a:solidFill>
                <a:schemeClr val="bg1"/>
              </a:solidFill>
              <a:latin typeface="+mn-ea"/>
              <a:cs typeface="宋体" panose="02010600030101010101" pitchFamily="2" charset="-122"/>
              <a:sym typeface="+mn-ea"/>
            </a:endParaRPr>
          </a:p>
        </p:txBody>
      </p:sp>
      <p:sp>
        <p:nvSpPr>
          <p:cNvPr id="5" name="矩形 4"/>
          <p:cNvSpPr/>
          <p:nvPr/>
        </p:nvSpPr>
        <p:spPr>
          <a:xfrm>
            <a:off x="6432550" y="4623435"/>
            <a:ext cx="489839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latin typeface="+mn-ea"/>
                <a:cs typeface="宋体" panose="02010600030101010101" pitchFamily="2" charset="-122"/>
                <a:sym typeface="+mn-ea"/>
              </a:rPr>
              <a:t>有序性：程序执行的顺序按照代码的先后顺序执行。</a:t>
            </a:r>
            <a:endParaRPr lang="zh-CN" altLang="en-US" sz="1200">
              <a:solidFill>
                <a:schemeClr val="bg1"/>
              </a:solidFill>
              <a:latin typeface="+mn-ea"/>
              <a:cs typeface="宋体" panose="02010600030101010101" pitchFamily="2" charset="-122"/>
              <a:sym typeface="+mn-ea"/>
            </a:endParaRPr>
          </a:p>
        </p:txBody>
      </p:sp>
      <p:sp>
        <p:nvSpPr>
          <p:cNvPr id="6" name="矩形 5"/>
          <p:cNvSpPr/>
          <p:nvPr/>
        </p:nvSpPr>
        <p:spPr>
          <a:xfrm>
            <a:off x="6432550" y="5214620"/>
            <a:ext cx="4898390" cy="63944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latin typeface="+mn-ea"/>
                <a:cs typeface="宋体" panose="02010600030101010101" pitchFamily="2" charset="-122"/>
                <a:sym typeface="+mn-ea"/>
              </a:rPr>
              <a:t>可见性：当多个线程同时访问同一个变量时，一个线程修改了这个变量的值，其他线程能够立即看得到修改的值。</a:t>
            </a:r>
            <a:endParaRPr lang="zh-CN" altLang="en-US" sz="1200">
              <a:solidFill>
                <a:schemeClr val="bg1"/>
              </a:solidFill>
              <a:latin typeface="+mn-ea"/>
              <a:cs typeface="宋体" panose="02010600030101010101" pitchFamily="2" charset="-122"/>
              <a:sym typeface="+mn-ea"/>
            </a:endParaRPr>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latin typeface="宋体" panose="02010600030101010101" pitchFamily="2" charset="-122"/>
                <a:ea typeface="宋体" panose="02010600030101010101" pitchFamily="2" charset="-122"/>
                <a:cs typeface="+mj-ea"/>
                <a:sym typeface="+mn-ea"/>
              </a:rPr>
              <a:t>线程安全问题</a:t>
            </a:r>
            <a:endParaRPr lang="zh-CN" sz="3200" b="1">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9700" y="880745"/>
            <a:ext cx="11912600"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线程安全问题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计算机系统资源分配的单位为进程，同一个进程中允许多个线程并发执行，并且多个线程会</a:t>
            </a:r>
            <a:r>
              <a:rPr lang="zh-CN" altLang="en-US" sz="1600" b="1">
                <a:solidFill>
                  <a:srgbClr val="FF0000"/>
                </a:solidFill>
                <a:latin typeface="宋体" panose="02010600030101010101" pitchFamily="2" charset="-122"/>
                <a:ea typeface="宋体" panose="02010600030101010101" pitchFamily="2" charset="-122"/>
              </a:rPr>
              <a:t>共享</a:t>
            </a:r>
            <a:r>
              <a:rPr lang="zh-CN" altLang="en-US" sz="1600">
                <a:latin typeface="宋体" panose="02010600030101010101" pitchFamily="2" charset="-122"/>
                <a:ea typeface="宋体" panose="02010600030101010101" pitchFamily="2" charset="-122"/>
              </a:rPr>
              <a:t>进程范围内的资源：例如</a:t>
            </a:r>
            <a:r>
              <a:rPr lang="zh-CN" altLang="en-US" sz="1600" b="1">
                <a:solidFill>
                  <a:srgbClr val="FF0000"/>
                </a:solidFill>
                <a:latin typeface="宋体" panose="02010600030101010101" pitchFamily="2" charset="-122"/>
                <a:ea typeface="宋体" panose="02010600030101010101" pitchFamily="2" charset="-122"/>
              </a:rPr>
              <a:t>内存地址</a:t>
            </a:r>
            <a:r>
              <a:rPr lang="zh-CN" altLang="en-US" sz="1600">
                <a:latin typeface="宋体" panose="02010600030101010101" pitchFamily="2" charset="-122"/>
                <a:ea typeface="宋体" panose="02010600030101010101" pitchFamily="2" charset="-122"/>
              </a:rPr>
              <a:t>。当多个线程并发访问同一个内存地址并且内存地址保存的值是可变的时候可能会发生线程安全问题，因此需要内存数据共享机制来保证线程安全问题。</a:t>
            </a:r>
            <a:endParaRPr lang="zh-CN" altLang="en-US" sz="1600">
              <a:latin typeface="宋体" panose="02010600030101010101" pitchFamily="2" charset="-122"/>
              <a:ea typeface="宋体" panose="02010600030101010101" pitchFamily="2" charset="-122"/>
            </a:endParaRPr>
          </a:p>
        </p:txBody>
      </p:sp>
      <p:sp>
        <p:nvSpPr>
          <p:cNvPr id="49" name="矩形 48"/>
          <p:cNvSpPr/>
          <p:nvPr/>
        </p:nvSpPr>
        <p:spPr>
          <a:xfrm>
            <a:off x="6998335" y="2643505"/>
            <a:ext cx="4898390" cy="56642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原子性：一个操作或多个操作要么全部执行完成且执行过程不被中断，要么就不执行。</a:t>
            </a:r>
            <a:endParaRPr lang="zh-CN" altLang="en-US" sz="1200">
              <a:solidFill>
                <a:schemeClr val="bg1"/>
              </a:solidFill>
              <a:latin typeface="+mn-ea"/>
              <a:cs typeface="宋体" panose="02010600030101010101" pitchFamily="2" charset="-122"/>
              <a:sym typeface="+mn-ea"/>
            </a:endParaRPr>
          </a:p>
        </p:txBody>
      </p:sp>
      <p:sp>
        <p:nvSpPr>
          <p:cNvPr id="6" name="矩形 5"/>
          <p:cNvSpPr/>
          <p:nvPr/>
        </p:nvSpPr>
        <p:spPr>
          <a:xfrm>
            <a:off x="6998335" y="3406140"/>
            <a:ext cx="489839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有序性：程序执行的顺序按照代码的先后顺序执行。</a:t>
            </a:r>
            <a:endParaRPr lang="zh-CN" altLang="en-US" sz="1200">
              <a:solidFill>
                <a:schemeClr val="bg1"/>
              </a:solidFill>
              <a:latin typeface="+mn-ea"/>
              <a:cs typeface="宋体" panose="02010600030101010101" pitchFamily="2" charset="-122"/>
              <a:sym typeface="+mn-ea"/>
            </a:endParaRPr>
          </a:p>
        </p:txBody>
      </p:sp>
      <p:sp>
        <p:nvSpPr>
          <p:cNvPr id="19" name="矩形 18"/>
          <p:cNvSpPr/>
          <p:nvPr/>
        </p:nvSpPr>
        <p:spPr>
          <a:xfrm>
            <a:off x="1444625" y="3265170"/>
            <a:ext cx="5188585" cy="6794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sym typeface="+mn-ea"/>
              </a:rPr>
              <a:t>主要是多个线程共享数据时可能会产生于期望不相符的结果</a:t>
            </a:r>
            <a:endParaRPr lang="zh-CN" altLang="en-US" sz="1200">
              <a:solidFill>
                <a:schemeClr val="tx1"/>
              </a:solidFill>
              <a:latin typeface="+mn-ea"/>
              <a:cs typeface="+mn-ea"/>
              <a:sym typeface="+mn-ea"/>
            </a:endParaRPr>
          </a:p>
        </p:txBody>
      </p:sp>
      <p:sp>
        <p:nvSpPr>
          <p:cNvPr id="8" name="矩形 7"/>
          <p:cNvSpPr/>
          <p:nvPr/>
        </p:nvSpPr>
        <p:spPr>
          <a:xfrm>
            <a:off x="273050" y="3265170"/>
            <a:ext cx="538480" cy="326009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sym typeface="+mn-ea"/>
              </a:rPr>
              <a:t>并发程序三种风险</a:t>
            </a:r>
            <a:endParaRPr lang="zh-CN">
              <a:latin typeface="+mn-ea"/>
            </a:endParaRPr>
          </a:p>
        </p:txBody>
      </p:sp>
      <p:sp>
        <p:nvSpPr>
          <p:cNvPr id="9" name="矩形 8"/>
          <p:cNvSpPr/>
          <p:nvPr/>
        </p:nvSpPr>
        <p:spPr>
          <a:xfrm>
            <a:off x="1459865" y="4297045"/>
            <a:ext cx="5173345" cy="91122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sym typeface="+mn-ea"/>
              </a:rPr>
              <a:t>当某个操作无法继续进行下去时，就会发生活跃性问题。比如死锁、饥饿、活锁等问题。</a:t>
            </a:r>
            <a:endParaRPr lang="zh-CN" altLang="en-US" sz="1200">
              <a:solidFill>
                <a:schemeClr val="tx1"/>
              </a:solidFill>
              <a:latin typeface="+mn-ea"/>
              <a:cs typeface="+mn-ea"/>
              <a:sym typeface="+mn-ea"/>
            </a:endParaRPr>
          </a:p>
        </p:txBody>
      </p:sp>
      <p:sp>
        <p:nvSpPr>
          <p:cNvPr id="10" name="矩形 9"/>
          <p:cNvSpPr/>
          <p:nvPr/>
        </p:nvSpPr>
        <p:spPr>
          <a:xfrm>
            <a:off x="1444625" y="5575300"/>
            <a:ext cx="5188585" cy="9499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a.线程过多时会使得CPU频繁切换，花在调度上时间太多。</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b.多线程环境必须使用同步机制，导致很多编译器想做的优化被抑制。</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c.线程过多还会消耗过多内存。</a:t>
            </a:r>
            <a:endParaRPr lang="zh-CN" altLang="en-US" sz="1200">
              <a:solidFill>
                <a:schemeClr val="tx1"/>
              </a:solidFill>
              <a:latin typeface="+mn-ea"/>
              <a:cs typeface="+mn-ea"/>
              <a:sym typeface="+mn-ea"/>
            </a:endParaRPr>
          </a:p>
        </p:txBody>
      </p:sp>
      <p:sp>
        <p:nvSpPr>
          <p:cNvPr id="11" name="矩形 10"/>
          <p:cNvSpPr/>
          <p:nvPr/>
        </p:nvSpPr>
        <p:spPr>
          <a:xfrm>
            <a:off x="1565910" y="3041650"/>
            <a:ext cx="111823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sym typeface="+mn-ea"/>
              </a:rPr>
              <a:t>安全性问题</a:t>
            </a:r>
            <a:endParaRPr lang="zh-CN" altLang="en-US" sz="1200">
              <a:solidFill>
                <a:schemeClr val="bg1"/>
              </a:solidFill>
              <a:latin typeface="+mn-ea"/>
              <a:cs typeface="+mn-ea"/>
              <a:sym typeface="+mn-ea"/>
            </a:endParaRPr>
          </a:p>
        </p:txBody>
      </p:sp>
      <p:sp>
        <p:nvSpPr>
          <p:cNvPr id="12" name="矩形 11"/>
          <p:cNvSpPr/>
          <p:nvPr/>
        </p:nvSpPr>
        <p:spPr>
          <a:xfrm>
            <a:off x="1562735" y="4109085"/>
            <a:ext cx="1736090" cy="44323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活跃性问题(liveness)</a:t>
            </a:r>
            <a:endParaRPr lang="zh-CN" altLang="en-US" sz="1200">
              <a:solidFill>
                <a:schemeClr val="bg1"/>
              </a:solidFill>
              <a:latin typeface="+mn-ea"/>
              <a:cs typeface="+mn-ea"/>
              <a:sym typeface="+mn-ea"/>
            </a:endParaRPr>
          </a:p>
        </p:txBody>
      </p:sp>
      <p:sp>
        <p:nvSpPr>
          <p:cNvPr id="13" name="左大括号 12"/>
          <p:cNvSpPr/>
          <p:nvPr/>
        </p:nvSpPr>
        <p:spPr>
          <a:xfrm>
            <a:off x="1008380" y="3265170"/>
            <a:ext cx="266065" cy="326009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14" name="矩形 13"/>
          <p:cNvSpPr/>
          <p:nvPr/>
        </p:nvSpPr>
        <p:spPr>
          <a:xfrm>
            <a:off x="1565910" y="5328920"/>
            <a:ext cx="111823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sym typeface="+mn-ea"/>
              </a:rPr>
              <a:t>性能问题</a:t>
            </a:r>
            <a:endParaRPr lang="zh-CN" altLang="en-US" sz="1200">
              <a:solidFill>
                <a:schemeClr val="bg1"/>
              </a:solidFill>
              <a:latin typeface="+mn-ea"/>
              <a:cs typeface="+mn-ea"/>
              <a:sym typeface="+mn-ea"/>
            </a:endParaRPr>
          </a:p>
        </p:txBody>
      </p:sp>
      <p:sp>
        <p:nvSpPr>
          <p:cNvPr id="15" name="矩形 14"/>
          <p:cNvSpPr/>
          <p:nvPr/>
        </p:nvSpPr>
        <p:spPr>
          <a:xfrm>
            <a:off x="6998335" y="3928110"/>
            <a:ext cx="4898390" cy="63944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可见性：当多个线程同时访问同一个变量时，一个线程修改了这个变量的值，其他线程能够立即看得到修改的值。</a:t>
            </a:r>
            <a:endParaRPr lang="zh-CN" altLang="en-US" sz="1200">
              <a:solidFill>
                <a:schemeClr val="bg1"/>
              </a:solidFill>
              <a:latin typeface="+mn-ea"/>
              <a:cs typeface="宋体" panose="02010600030101010101" pitchFamily="2" charset="-122"/>
              <a:sym typeface="+mn-ea"/>
            </a:endParaRPr>
          </a:p>
        </p:txBody>
      </p:sp>
      <p:sp>
        <p:nvSpPr>
          <p:cNvPr id="16" name="左大括号 15"/>
          <p:cNvSpPr/>
          <p:nvPr/>
        </p:nvSpPr>
        <p:spPr>
          <a:xfrm>
            <a:off x="6573520" y="2643505"/>
            <a:ext cx="317500" cy="1923415"/>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17" name="云形标注 16"/>
          <p:cNvSpPr/>
          <p:nvPr/>
        </p:nvSpPr>
        <p:spPr>
          <a:xfrm>
            <a:off x="2747010" y="2030095"/>
            <a:ext cx="3303905" cy="929005"/>
          </a:xfrm>
          <a:prstGeom prst="cloudCallout">
            <a:avLst>
              <a:gd name="adj1" fmla="val -53252"/>
              <a:gd name="adj2" fmla="val 713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600"/>
              <a:t>共享内存地址会出现线程安全问题</a:t>
            </a:r>
            <a:endParaRPr lang="zh-CN" altLang="en-US" sz="160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Java 进程和线程</a:t>
            </a:r>
            <a:endParaRPr lang="zh-CN" sz="320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n-ea"/>
                <a:cs typeface="+mn-ea"/>
                <a:sym typeface="+mn-ea"/>
              </a:rPr>
              <a:t>原子性</a:t>
            </a:r>
            <a:r>
              <a:rPr lang="en-US" altLang="zh-CN" sz="3200">
                <a:latin typeface="+mn-ea"/>
                <a:cs typeface="+mn-ea"/>
                <a:sym typeface="+mn-ea"/>
              </a:rPr>
              <a:t>-</a:t>
            </a:r>
            <a:r>
              <a:rPr lang="zh-CN" altLang="en-US" sz="3200">
                <a:latin typeface="+mn-ea"/>
                <a:cs typeface="+mn-ea"/>
                <a:sym typeface="+mn-ea"/>
              </a:rPr>
              <a:t>原子操作</a:t>
            </a:r>
            <a:endParaRPr lang="zh-CN" sz="3200">
              <a:latin typeface="+mn-ea"/>
              <a:cs typeface="+mn-ea"/>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915670"/>
            <a:ext cx="6123305" cy="452310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i++ </a:t>
            </a:r>
            <a:r>
              <a:rPr lang="zh-CN" altLang="en-US" sz="1600">
                <a:latin typeface="宋体" panose="02010600030101010101" pitchFamily="2" charset="-122"/>
                <a:ea typeface="宋体" panose="02010600030101010101" pitchFamily="2" charset="-122"/>
                <a:cs typeface="宋体" panose="02010600030101010101" pitchFamily="2" charset="-122"/>
              </a:rPr>
              <a:t>是原子操作么？</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i</a:t>
            </a:r>
            <a:r>
              <a:rPr lang="zh-CN" altLang="en-US" sz="1600">
                <a:latin typeface="宋体" panose="02010600030101010101" pitchFamily="2" charset="-122"/>
                <a:ea typeface="宋体" panose="02010600030101010101" pitchFamily="2" charset="-122"/>
                <a:cs typeface="宋体" panose="02010600030101010101" pitchFamily="2" charset="-122"/>
              </a:rPr>
              <a:t>++做了三次指令操作，两次内存访问，第一次，从内存中读取i变量的值到CPU的寄存器，第二次在寄存器中的i自增1，第三次将寄存器中的值写入内存。</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原子操作是指</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一个或者多个不可再分割的操作。这些操作的执行</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顺序不能被打乱，这些步骤也不可以被切割而只执行其中的一部</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分（</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不可中断性</a:t>
            </a:r>
            <a:r>
              <a:rPr lang="zh-CN" altLang="en-US" sz="1600">
                <a:latin typeface="宋体" panose="02010600030101010101" pitchFamily="2" charset="-122"/>
                <a:ea typeface="宋体" panose="02010600030101010101" pitchFamily="2" charset="-122"/>
                <a:cs typeface="宋体" panose="02010600030101010101" pitchFamily="2" charset="-122"/>
              </a:rPr>
              <a:t>）。举个列子：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//就是一个原子操作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i = 1;</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//非原子操作，i++是一个多步操作，而且是可以被中断的。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//i++可以被分割成3步，第一步读取i的值，第二步计算i+1；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第三部将最终值赋值给i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6475095" y="694690"/>
            <a:ext cx="5003165" cy="54679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static int count = 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i++ 是线程安全的吗? 不是原子操作，分为三步：取、改、存</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 throws InterruptedException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count++;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 打印的会是 1000000 么？</a:t>
            </a:r>
            <a:endParaRPr lang="zh-CN" altLang="en-US" sz="1200">
              <a:solidFill>
                <a:schemeClr val="tx1"/>
              </a:solidFill>
              <a:sym typeface="+mn-ea"/>
            </a:endParaRPr>
          </a:p>
          <a:p>
            <a:pPr algn="l"/>
            <a:r>
              <a:rPr lang="zh-CN" altLang="en-US" sz="1200">
                <a:solidFill>
                  <a:schemeClr val="tx1"/>
                </a:solidFill>
                <a:sym typeface="+mn-ea"/>
              </a:rPr>
              <a:t>        System.out.println(count);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8636000" y="5915025"/>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 </a:t>
            </a:r>
            <a:r>
              <a:rPr lang="zh-CN" altLang="en-US"/>
              <a:t>非原子操作</a:t>
            </a:r>
            <a:endParaRPr lang="zh-CN" altLang="en-US"/>
          </a:p>
        </p:txBody>
      </p:sp>
      <p:sp>
        <p:nvSpPr>
          <p:cNvPr id="15" name="矩形 14"/>
          <p:cNvSpPr/>
          <p:nvPr/>
        </p:nvSpPr>
        <p:spPr>
          <a:xfrm>
            <a:off x="4994275" y="1833880"/>
            <a:ext cx="125539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宋体" panose="02010600030101010101" pitchFamily="2" charset="-122"/>
                <a:sym typeface="+mn-ea"/>
              </a:rPr>
              <a:t>取、改、存</a:t>
            </a:r>
            <a:endParaRPr lang="zh-CN" altLang="en-US" sz="1200">
              <a:solidFill>
                <a:schemeClr val="bg1"/>
              </a:solidFill>
              <a:latin typeface="+mn-ea"/>
              <a:cs typeface="宋体" panose="02010600030101010101" pitchFamily="2" charset="-122"/>
              <a:sym typeface="+mn-ea"/>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流程图: 磁盘 3"/>
          <p:cNvSpPr/>
          <p:nvPr/>
        </p:nvSpPr>
        <p:spPr>
          <a:xfrm>
            <a:off x="516255" y="106870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1</a:t>
            </a:r>
            <a:endParaRPr lang="en-US" altLang="zh-CN" b="1">
              <a:solidFill>
                <a:schemeClr val="accent1"/>
              </a:solidFill>
            </a:endParaRPr>
          </a:p>
        </p:txBody>
      </p:sp>
      <p:sp>
        <p:nvSpPr>
          <p:cNvPr id="5" name="流程图: 磁盘 4"/>
          <p:cNvSpPr/>
          <p:nvPr/>
        </p:nvSpPr>
        <p:spPr>
          <a:xfrm>
            <a:off x="516255" y="330771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2</a:t>
            </a:r>
            <a:endParaRPr lang="en-US" altLang="zh-CN" b="1">
              <a:solidFill>
                <a:schemeClr val="accent1"/>
              </a:solidFill>
            </a:endParaRPr>
          </a:p>
        </p:txBody>
      </p:sp>
      <p:sp>
        <p:nvSpPr>
          <p:cNvPr id="7" name="矩形 6"/>
          <p:cNvSpPr/>
          <p:nvPr/>
        </p:nvSpPr>
        <p:spPr>
          <a:xfrm>
            <a:off x="3493135" y="2417445"/>
            <a:ext cx="186055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内存变量 </a:t>
            </a:r>
            <a:r>
              <a:rPr lang="en-US" altLang="zh-CN" b="1">
                <a:solidFill>
                  <a:schemeClr val="accent1"/>
                </a:solidFill>
              </a:rPr>
              <a:t>i = 1</a:t>
            </a:r>
            <a:endParaRPr lang="en-US" altLang="zh-CN" b="1">
              <a:solidFill>
                <a:schemeClr val="accent1"/>
              </a:solidFill>
            </a:endParaRPr>
          </a:p>
        </p:txBody>
      </p:sp>
      <p:sp>
        <p:nvSpPr>
          <p:cNvPr id="10" name="文本框 9"/>
          <p:cNvSpPr txBox="1"/>
          <p:nvPr/>
        </p:nvSpPr>
        <p:spPr>
          <a:xfrm>
            <a:off x="2506345" y="1750695"/>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cxnSp>
        <p:nvCxnSpPr>
          <p:cNvPr id="11" name="直接箭头连接符 10"/>
          <p:cNvCxnSpPr>
            <a:stCxn id="4" idx="4"/>
          </p:cNvCxnSpPr>
          <p:nvPr/>
        </p:nvCxnSpPr>
        <p:spPr>
          <a:xfrm>
            <a:off x="1690370" y="1677035"/>
            <a:ext cx="1771650" cy="904875"/>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383780" y="57658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4" name="矩形 13"/>
          <p:cNvSpPr/>
          <p:nvPr/>
        </p:nvSpPr>
        <p:spPr>
          <a:xfrm>
            <a:off x="7383780" y="203898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15" name="直接箭头连接符 14"/>
          <p:cNvCxnSpPr>
            <a:endCxn id="13" idx="1"/>
          </p:cNvCxnSpPr>
          <p:nvPr/>
        </p:nvCxnSpPr>
        <p:spPr>
          <a:xfrm flipV="1">
            <a:off x="5333365" y="945515"/>
            <a:ext cx="2050415" cy="158686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1"/>
          </p:cNvCxnSpPr>
          <p:nvPr/>
        </p:nvCxnSpPr>
        <p:spPr>
          <a:xfrm flipH="1">
            <a:off x="5373370" y="2407920"/>
            <a:ext cx="2010410" cy="2139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2"/>
            <a:endCxn id="14" idx="0"/>
          </p:cNvCxnSpPr>
          <p:nvPr/>
        </p:nvCxnSpPr>
        <p:spPr>
          <a:xfrm>
            <a:off x="8727440" y="1323975"/>
            <a:ext cx="0" cy="70548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383780" y="335724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9" name="矩形 18"/>
          <p:cNvSpPr/>
          <p:nvPr/>
        </p:nvSpPr>
        <p:spPr>
          <a:xfrm>
            <a:off x="7383780" y="481965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20" name="直接箭头连接符 19"/>
          <p:cNvCxnSpPr>
            <a:endCxn id="18" idx="1"/>
          </p:cNvCxnSpPr>
          <p:nvPr/>
        </p:nvCxnSpPr>
        <p:spPr>
          <a:xfrm>
            <a:off x="5353685" y="2694940"/>
            <a:ext cx="2030095" cy="104076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1"/>
          </p:cNvCxnSpPr>
          <p:nvPr/>
        </p:nvCxnSpPr>
        <p:spPr>
          <a:xfrm flipH="1" flipV="1">
            <a:off x="5313680" y="2834640"/>
            <a:ext cx="2070100" cy="2363470"/>
          </a:xfrm>
          <a:prstGeom prst="straightConnector1">
            <a:avLst/>
          </a:prstGeom>
          <a:ln w="38100">
            <a:solidFill>
              <a:srgbClr val="71DA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2"/>
            <a:endCxn id="19" idx="0"/>
          </p:cNvCxnSpPr>
          <p:nvPr/>
        </p:nvCxnSpPr>
        <p:spPr>
          <a:xfrm>
            <a:off x="8727440" y="4104640"/>
            <a:ext cx="0" cy="70548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4"/>
          </p:cNvCxnSpPr>
          <p:nvPr/>
        </p:nvCxnSpPr>
        <p:spPr>
          <a:xfrm flipV="1">
            <a:off x="1690370" y="3039745"/>
            <a:ext cx="1811655" cy="8763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506345" y="3453130"/>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sp>
        <p:nvSpPr>
          <p:cNvPr id="2" name="文本框 1"/>
          <p:cNvSpPr txBox="1"/>
          <p:nvPr/>
        </p:nvSpPr>
        <p:spPr>
          <a:xfrm>
            <a:off x="5842000" y="1501775"/>
            <a:ext cx="508000" cy="368300"/>
          </a:xfrm>
          <a:prstGeom prst="rect">
            <a:avLst/>
          </a:prstGeom>
          <a:noFill/>
        </p:spPr>
        <p:txBody>
          <a:bodyPr wrap="square" rtlCol="0">
            <a:spAutoFit/>
          </a:bodyPr>
          <a:p>
            <a:r>
              <a:rPr lang="zh-CN" altLang="en-US" b="1"/>
              <a:t>①</a:t>
            </a:r>
            <a:endParaRPr lang="zh-CN" altLang="en-US" b="1"/>
          </a:p>
        </p:txBody>
      </p:sp>
      <p:sp>
        <p:nvSpPr>
          <p:cNvPr id="3" name="文本框 2"/>
          <p:cNvSpPr txBox="1"/>
          <p:nvPr/>
        </p:nvSpPr>
        <p:spPr>
          <a:xfrm>
            <a:off x="8788400" y="1501775"/>
            <a:ext cx="508000" cy="368300"/>
          </a:xfrm>
          <a:prstGeom prst="rect">
            <a:avLst/>
          </a:prstGeom>
          <a:noFill/>
        </p:spPr>
        <p:txBody>
          <a:bodyPr wrap="square" rtlCol="0">
            <a:spAutoFit/>
          </a:bodyPr>
          <a:p>
            <a:r>
              <a:rPr lang="zh-CN" altLang="en-US" b="1"/>
              <a:t>②</a:t>
            </a:r>
            <a:endParaRPr lang="zh-CN" altLang="en-US" b="1"/>
          </a:p>
        </p:txBody>
      </p:sp>
      <p:sp>
        <p:nvSpPr>
          <p:cNvPr id="6" name="文本框 5"/>
          <p:cNvSpPr txBox="1"/>
          <p:nvPr/>
        </p:nvSpPr>
        <p:spPr>
          <a:xfrm>
            <a:off x="6459220" y="2867660"/>
            <a:ext cx="508000" cy="368300"/>
          </a:xfrm>
          <a:prstGeom prst="rect">
            <a:avLst/>
          </a:prstGeom>
          <a:noFill/>
        </p:spPr>
        <p:txBody>
          <a:bodyPr wrap="square" rtlCol="0">
            <a:spAutoFit/>
          </a:bodyPr>
          <a:p>
            <a:r>
              <a:rPr lang="zh-CN" altLang="en-US" b="1"/>
              <a:t>④</a:t>
            </a:r>
            <a:endParaRPr lang="zh-CN" altLang="en-US" b="1"/>
          </a:p>
        </p:txBody>
      </p:sp>
      <p:sp>
        <p:nvSpPr>
          <p:cNvPr id="8" name="文本框 7"/>
          <p:cNvSpPr txBox="1"/>
          <p:nvPr/>
        </p:nvSpPr>
        <p:spPr>
          <a:xfrm>
            <a:off x="8897620" y="4370705"/>
            <a:ext cx="508000" cy="368300"/>
          </a:xfrm>
          <a:prstGeom prst="rect">
            <a:avLst/>
          </a:prstGeom>
          <a:noFill/>
        </p:spPr>
        <p:txBody>
          <a:bodyPr wrap="square" rtlCol="0">
            <a:spAutoFit/>
          </a:bodyPr>
          <a:p>
            <a:r>
              <a:rPr lang="zh-CN" altLang="en-US" b="1"/>
              <a:t>⑤</a:t>
            </a:r>
            <a:endParaRPr lang="zh-CN" altLang="en-US" b="1"/>
          </a:p>
        </p:txBody>
      </p:sp>
      <p:sp>
        <p:nvSpPr>
          <p:cNvPr id="9" name="文本框 8"/>
          <p:cNvSpPr txBox="1"/>
          <p:nvPr/>
        </p:nvSpPr>
        <p:spPr>
          <a:xfrm>
            <a:off x="6459220" y="2057400"/>
            <a:ext cx="508000" cy="368300"/>
          </a:xfrm>
          <a:prstGeom prst="rect">
            <a:avLst/>
          </a:prstGeom>
          <a:noFill/>
        </p:spPr>
        <p:txBody>
          <a:bodyPr wrap="square" rtlCol="0">
            <a:spAutoFit/>
          </a:bodyPr>
          <a:p>
            <a:r>
              <a:rPr lang="zh-CN" altLang="en-US" b="1"/>
              <a:t>③</a:t>
            </a:r>
            <a:endParaRPr lang="zh-CN" altLang="en-US" b="1"/>
          </a:p>
        </p:txBody>
      </p:sp>
      <p:sp>
        <p:nvSpPr>
          <p:cNvPr id="12" name="文本框 11"/>
          <p:cNvSpPr txBox="1"/>
          <p:nvPr/>
        </p:nvSpPr>
        <p:spPr>
          <a:xfrm>
            <a:off x="6459220" y="3832225"/>
            <a:ext cx="508000" cy="368300"/>
          </a:xfrm>
          <a:prstGeom prst="rect">
            <a:avLst/>
          </a:prstGeom>
          <a:noFill/>
        </p:spPr>
        <p:txBody>
          <a:bodyPr wrap="square" rtlCol="0">
            <a:spAutoFit/>
          </a:bodyPr>
          <a:p>
            <a:r>
              <a:rPr lang="zh-CN" altLang="en-US" b="1"/>
              <a:t>⑥</a:t>
            </a:r>
            <a:endParaRPr lang="zh-CN" altLang="en-US" b="1"/>
          </a:p>
        </p:txBody>
      </p:sp>
      <p:sp>
        <p:nvSpPr>
          <p:cNvPr id="25" name="文本框 24"/>
          <p:cNvSpPr txBox="1"/>
          <p:nvPr/>
        </p:nvSpPr>
        <p:spPr>
          <a:xfrm>
            <a:off x="426720" y="5080000"/>
            <a:ext cx="7663815" cy="922020"/>
          </a:xfrm>
          <a:prstGeom prst="rect">
            <a:avLst/>
          </a:prstGeom>
          <a:noFill/>
        </p:spPr>
        <p:txBody>
          <a:bodyPr wrap="square" rtlCol="0">
            <a:spAutoFit/>
          </a:bodyPr>
          <a:p>
            <a:r>
              <a:rPr lang="zh-CN" altLang="en-US"/>
              <a:t>时间线：①、②、③、④、⑤、⑥ ：执行结果是  </a:t>
            </a:r>
            <a:r>
              <a:rPr lang="en-US" altLang="zh-CN"/>
              <a:t>3</a:t>
            </a:r>
            <a:endParaRPr lang="en-US" altLang="zh-CN"/>
          </a:p>
          <a:p>
            <a:endParaRPr lang="en-US" altLang="zh-CN"/>
          </a:p>
          <a:p>
            <a:r>
              <a:rPr lang="zh-CN" altLang="en-US" b="1">
                <a:solidFill>
                  <a:srgbClr val="FF0000"/>
                </a:solidFill>
              </a:rPr>
              <a:t>时间线：</a:t>
            </a:r>
            <a:r>
              <a:rPr lang="zh-CN" altLang="en-US" b="1">
                <a:solidFill>
                  <a:schemeClr val="accent1"/>
                </a:solidFill>
                <a:sym typeface="+mn-ea"/>
              </a:rPr>
              <a:t>①、②</a:t>
            </a:r>
            <a:r>
              <a:rPr lang="zh-CN" altLang="en-US" b="1">
                <a:solidFill>
                  <a:srgbClr val="FF0000"/>
                </a:solidFill>
                <a:sym typeface="+mn-ea"/>
              </a:rPr>
              <a:t>、④、⑤、</a:t>
            </a:r>
            <a:r>
              <a:rPr lang="zh-CN" altLang="en-US" b="1">
                <a:solidFill>
                  <a:schemeClr val="accent1"/>
                </a:solidFill>
                <a:sym typeface="+mn-ea"/>
              </a:rPr>
              <a:t>③</a:t>
            </a:r>
            <a:r>
              <a:rPr lang="zh-CN" altLang="en-US" b="1">
                <a:solidFill>
                  <a:srgbClr val="FF0000"/>
                </a:solidFill>
                <a:sym typeface="+mn-ea"/>
              </a:rPr>
              <a:t>、⑥ ：执行结果是  </a:t>
            </a:r>
            <a:r>
              <a:rPr lang="en-US" altLang="zh-CN" b="1">
                <a:solidFill>
                  <a:srgbClr val="FF0000"/>
                </a:solidFill>
                <a:sym typeface="+mn-ea"/>
              </a:rPr>
              <a:t>2 </a:t>
            </a:r>
            <a:r>
              <a:rPr lang="zh-CN" altLang="en-US" b="1">
                <a:solidFill>
                  <a:srgbClr val="FF0000"/>
                </a:solidFill>
                <a:sym typeface="+mn-ea"/>
              </a:rPr>
              <a:t>（被中断，非原子操作）</a:t>
            </a:r>
            <a:endParaRPr lang="zh-CN" altLang="en-US" b="1">
              <a:solidFill>
                <a:srgbClr val="FF0000"/>
              </a:solidFill>
              <a:sym typeface="+mn-ea"/>
            </a:endParaRPr>
          </a:p>
        </p:txBody>
      </p:sp>
      <p:sp>
        <p:nvSpPr>
          <p:cNvPr id="26" name="文本框 25"/>
          <p:cNvSpPr txBox="1"/>
          <p:nvPr/>
        </p:nvSpPr>
        <p:spPr>
          <a:xfrm>
            <a:off x="267970" y="6091555"/>
            <a:ext cx="11536045" cy="645160"/>
          </a:xfrm>
          <a:prstGeom prst="rect">
            <a:avLst/>
          </a:prstGeom>
          <a:noFill/>
        </p:spPr>
        <p:txBody>
          <a:bodyPr wrap="square" rtlCol="0">
            <a:spAutoFit/>
          </a:bodyPr>
          <a:p>
            <a:r>
              <a:rPr lang="en-US" altLang="zh-CN"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i</a:t>
            </a:r>
            <a:r>
              <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++做了三次指令操作，两次内存访问，第一次，从内存中读取i变量的值到CPU的寄存器，第二次在寄存器中的i自增1，第三次将寄存器中的值写入内存</a:t>
            </a:r>
            <a:endPar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646420" y="758190"/>
            <a:ext cx="5840730" cy="47021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测试非原子操作</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testThreadUnSafeInteger() throws InterruptedException {</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ThreadUnSafeInteger unSafeInteger = new ThreadUnSafeInteger(0);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 add 方法不是原子操作</a:t>
            </a:r>
            <a:endParaRPr lang="zh-CN" altLang="en-US" sz="1200">
              <a:solidFill>
                <a:schemeClr val="tx1"/>
              </a:solidFill>
              <a:sym typeface="+mn-ea"/>
            </a:endParaRPr>
          </a:p>
          <a:p>
            <a:pPr algn="l"/>
            <a:r>
              <a:rPr lang="zh-CN" altLang="en-US" sz="1200">
                <a:solidFill>
                  <a:schemeClr val="tx1"/>
                </a:solidFill>
                <a:sym typeface="+mn-ea"/>
              </a:rPr>
              <a:t>                        unSafeInteger.add(1);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System.out.println(unSafeInteger.get());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8653780" y="5221605"/>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非原子操作</a:t>
            </a:r>
            <a:endParaRPr lang="zh-CN" altLang="en-US"/>
          </a:p>
        </p:txBody>
      </p:sp>
      <p:sp>
        <p:nvSpPr>
          <p:cNvPr id="3" name="矩形 2"/>
          <p:cNvSpPr/>
          <p:nvPr/>
        </p:nvSpPr>
        <p:spPr>
          <a:xfrm>
            <a:off x="408940" y="758190"/>
            <a:ext cx="5003165" cy="42106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ThreadUnSafeInteger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initNum;</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ThreadUnSafeInteger(int initNum)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this.initNum = 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add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sub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int get () {</a:t>
            </a:r>
            <a:endParaRPr lang="zh-CN" altLang="en-US" sz="1200">
              <a:solidFill>
                <a:schemeClr val="tx1"/>
              </a:solidFill>
              <a:sym typeface="+mn-ea"/>
            </a:endParaRPr>
          </a:p>
          <a:p>
            <a:pPr algn="l"/>
            <a:r>
              <a:rPr lang="zh-CN" altLang="en-US" sz="1200">
                <a:solidFill>
                  <a:schemeClr val="tx1"/>
                </a:solidFill>
                <a:sym typeface="+mn-ea"/>
              </a:rPr>
              <a:t>        return this.initNum;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6" name="椭圆形标注 5"/>
          <p:cNvSpPr/>
          <p:nvPr/>
        </p:nvSpPr>
        <p:spPr>
          <a:xfrm>
            <a:off x="2798445" y="3487420"/>
            <a:ext cx="2204085" cy="800735"/>
          </a:xfrm>
          <a:prstGeom prst="wedgeEllipseCallout">
            <a:avLst>
              <a:gd name="adj1" fmla="val -70809"/>
              <a:gd name="adj2" fmla="val -44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如何让其变成原子操作？？</a:t>
            </a:r>
            <a:endParaRPr lang="zh-CN" altLang="en-US"/>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宋体" panose="02010600030101010101" pitchFamily="2" charset="-122"/>
                <a:sym typeface="+mn-ea"/>
              </a:rPr>
              <a:t>synchronized 锁</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320" y="655320"/>
            <a:ext cx="1177607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由于同一进程的多个线程共享同一片存储空间，在带来方便的同时，也带来了</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访问冲突这个严重的问题</a:t>
            </a:r>
            <a:r>
              <a:rPr lang="zh-CN" altLang="en-US" sz="1600">
                <a:latin typeface="宋体" panose="02010600030101010101" pitchFamily="2" charset="-122"/>
                <a:ea typeface="宋体" panose="02010600030101010101" pitchFamily="2" charset="-122"/>
                <a:cs typeface="宋体" panose="02010600030101010101" pitchFamily="2" charset="-122"/>
              </a:rPr>
              <a:t>。Java语言提供了专门机制以</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解决这种冲突</a:t>
            </a:r>
            <a:r>
              <a:rPr lang="zh-CN" altLang="en-US" sz="1600">
                <a:latin typeface="宋体" panose="02010600030101010101" pitchFamily="2" charset="-122"/>
                <a:ea typeface="宋体" panose="02010600030101010101" pitchFamily="2" charset="-122"/>
                <a:cs typeface="宋体" panose="02010600030101010101" pitchFamily="2" charset="-122"/>
              </a:rPr>
              <a:t>，有效避免了同一个数据对象被多个线程同时访问。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synchronized关键字，我们一般称之为</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同步锁</a:t>
            </a:r>
            <a:r>
              <a:rPr lang="zh-CN" altLang="en-US" sz="1600">
                <a:latin typeface="宋体" panose="02010600030101010101" pitchFamily="2" charset="-122"/>
                <a:ea typeface="宋体" panose="02010600030101010101" pitchFamily="2" charset="-122"/>
                <a:cs typeface="宋体" panose="02010600030101010101" pitchFamily="2" charset="-122"/>
              </a:rPr>
              <a:t>，用它来修饰需要</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同步的方法</a:t>
            </a:r>
            <a:r>
              <a:rPr lang="zh-CN" altLang="en-US" sz="1600">
                <a:latin typeface="宋体" panose="02010600030101010101" pitchFamily="2" charset="-122"/>
                <a:ea typeface="宋体" panose="02010600030101010101" pitchFamily="2" charset="-122"/>
                <a:cs typeface="宋体" panose="02010600030101010101" pitchFamily="2" charset="-122"/>
              </a:rPr>
              <a:t>和需要</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同步代码块</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也就是平时说的</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同步方法和同步语句块，</a:t>
            </a:r>
            <a:r>
              <a:rPr lang="zh-CN" altLang="en-US" sz="1600">
                <a:latin typeface="宋体" panose="02010600030101010101" pitchFamily="2" charset="-122"/>
                <a:ea typeface="宋体" panose="02010600030101010101" pitchFamily="2" charset="-122"/>
                <a:cs typeface="宋体" panose="02010600030101010101" pitchFamily="2" charset="-122"/>
              </a:rPr>
              <a:t>默认是当前对象作为锁的对象。在修饰类时（或者修饰静态方法），默认是当前类的Class对象作为所的对象故存在着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方法锁、对象锁、类锁 </a:t>
            </a:r>
            <a:r>
              <a:rPr lang="zh-CN" altLang="en-US" sz="1600">
                <a:latin typeface="宋体" panose="02010600030101010101" pitchFamily="2" charset="-122"/>
                <a:ea typeface="宋体" panose="02010600030101010101" pitchFamily="2" charset="-122"/>
                <a:cs typeface="宋体" panose="02010600030101010101" pitchFamily="2" charset="-122"/>
              </a:rPr>
              <a:t>这样的概念。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241300" y="2421890"/>
            <a:ext cx="7209790" cy="145923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修饰代码块：大括号括起来的代码，作用于调用的对象。 </a:t>
            </a:r>
            <a:r>
              <a:rPr lang="en-US" altLang="zh-CN" sz="1200">
                <a:solidFill>
                  <a:schemeClr val="tx1"/>
                </a:solidFill>
                <a:latin typeface="+mn-ea"/>
                <a:cs typeface="+mn-ea"/>
                <a:sym typeface="+mn-ea"/>
              </a:rPr>
              <a:t>	</a:t>
            </a:r>
            <a:r>
              <a:rPr lang="zh-CN" altLang="en-US" sz="1200">
                <a:solidFill>
                  <a:schemeClr val="tx1"/>
                </a:solidFill>
                <a:latin typeface="+mn-ea"/>
                <a:cs typeface="+mn-ea"/>
                <a:sym typeface="+mn-ea"/>
              </a:rPr>
              <a:t>synchronized(</a:t>
            </a:r>
            <a:r>
              <a:rPr lang="en-US" altLang="zh-CN" sz="1200">
                <a:solidFill>
                  <a:schemeClr val="tx1"/>
                </a:solidFill>
                <a:latin typeface="+mn-ea"/>
                <a:cs typeface="+mn-ea"/>
                <a:sym typeface="+mn-ea"/>
              </a:rPr>
              <a:t>lock</a:t>
            </a:r>
            <a:r>
              <a:rPr lang="zh-CN" altLang="en-US" sz="1200">
                <a:solidFill>
                  <a:schemeClr val="tx1"/>
                </a:solidFill>
                <a:latin typeface="+mn-ea"/>
                <a:cs typeface="+mn-ea"/>
                <a:sym typeface="+mn-ea"/>
              </a:rPr>
              <a:t>){}</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修饰方法：整个方法，作用于调用的对象。  		</a:t>
            </a:r>
            <a:r>
              <a:rPr lang="zh-CN" altLang="en-US" sz="1200">
                <a:solidFill>
                  <a:schemeClr val="tx1"/>
                </a:solidFill>
                <a:latin typeface="+mn-ea"/>
                <a:cs typeface="+mn-ea"/>
                <a:sym typeface="+mn-ea"/>
              </a:rPr>
              <a:t>synchronized method(){}</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修饰静态方法：整个静态方法，作用于所有对象。		</a:t>
            </a:r>
            <a:r>
              <a:rPr lang="zh-CN" altLang="en-US" sz="1200">
                <a:solidFill>
                  <a:schemeClr val="tx1"/>
                </a:solidFill>
                <a:latin typeface="+mn-ea"/>
                <a:cs typeface="+mn-ea"/>
                <a:sym typeface="+mn-ea"/>
              </a:rPr>
              <a:t>synchronized static method(){}</a:t>
            </a:r>
            <a:endParaRPr lang="zh-CN" altLang="en-US" sz="1200">
              <a:solidFill>
                <a:schemeClr val="tx1"/>
              </a:solidFill>
              <a:latin typeface="+mn-ea"/>
              <a:cs typeface="+mn-ea"/>
              <a:sym typeface="+mn-ea"/>
            </a:endParaRPr>
          </a:p>
        </p:txBody>
      </p:sp>
      <p:sp>
        <p:nvSpPr>
          <p:cNvPr id="14" name="矩形 13"/>
          <p:cNvSpPr/>
          <p:nvPr/>
        </p:nvSpPr>
        <p:spPr>
          <a:xfrm>
            <a:off x="316865" y="2277110"/>
            <a:ext cx="233807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synchronized 关键字的作用域</a:t>
            </a:r>
            <a:endParaRPr lang="zh-CN" altLang="en-US" sz="1200">
              <a:solidFill>
                <a:schemeClr val="bg1"/>
              </a:solidFill>
              <a:latin typeface="+mn-ea"/>
              <a:cs typeface="+mn-ea"/>
              <a:sym typeface="+mn-ea"/>
            </a:endParaRPr>
          </a:p>
        </p:txBody>
      </p:sp>
      <p:sp>
        <p:nvSpPr>
          <p:cNvPr id="20" name="矩形 19"/>
          <p:cNvSpPr/>
          <p:nvPr/>
        </p:nvSpPr>
        <p:spPr>
          <a:xfrm>
            <a:off x="241300" y="3992880"/>
            <a:ext cx="3549015" cy="89916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mn-ea"/>
                <a:cs typeface="+mn-ea"/>
                <a:sym typeface="+mn-ea"/>
              </a:rPr>
              <a:t>锁代码块比锁方法性能更好（</a:t>
            </a:r>
            <a:r>
              <a:rPr lang="zh-CN" altLang="en-US" sz="1600">
                <a:solidFill>
                  <a:schemeClr val="tx1"/>
                </a:solidFill>
                <a:latin typeface="+mn-ea"/>
                <a:cs typeface="+mn-ea"/>
                <a:sym typeface="+mn-ea"/>
              </a:rPr>
              <a:t>缩小了冲突的区域，表现更高效率</a:t>
            </a:r>
            <a:r>
              <a:rPr lang="zh-CN" altLang="en-US" sz="1600">
                <a:solidFill>
                  <a:schemeClr val="tx1"/>
                </a:solidFill>
                <a:latin typeface="+mn-ea"/>
                <a:cs typeface="+mn-ea"/>
                <a:sym typeface="+mn-ea"/>
              </a:rPr>
              <a:t>），即同步代码块优于同步方法</a:t>
            </a:r>
            <a:endParaRPr lang="zh-CN" altLang="en-US" sz="1600">
              <a:solidFill>
                <a:schemeClr val="tx1"/>
              </a:solidFill>
              <a:latin typeface="+mn-ea"/>
              <a:cs typeface="+mn-ea"/>
              <a:sym typeface="+mn-ea"/>
            </a:endParaRPr>
          </a:p>
        </p:txBody>
      </p:sp>
      <p:sp>
        <p:nvSpPr>
          <p:cNvPr id="3" name="矩形 2"/>
          <p:cNvSpPr/>
          <p:nvPr/>
        </p:nvSpPr>
        <p:spPr>
          <a:xfrm>
            <a:off x="7629525" y="2421890"/>
            <a:ext cx="4050665" cy="117983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latin typeface="+mn-ea"/>
                <a:cs typeface="宋体" panose="02010600030101010101" pitchFamily="2" charset="-122"/>
                <a:sym typeface="+mn-ea"/>
              </a:rPr>
              <a:t>同步类似于：排队买票，一人买票其他人等待</a:t>
            </a:r>
            <a:endParaRPr lang="zh-CN" altLang="en-US" sz="1200">
              <a:latin typeface="+mn-ea"/>
              <a:cs typeface="宋体" panose="02010600030101010101" pitchFamily="2" charset="-122"/>
              <a:sym typeface="+mn-ea"/>
            </a:endParaRPr>
          </a:p>
          <a:p>
            <a:pPr algn="l"/>
            <a:endParaRPr lang="zh-CN" altLang="en-US" sz="1200">
              <a:latin typeface="+mn-ea"/>
              <a:cs typeface="宋体" panose="02010600030101010101" pitchFamily="2" charset="-122"/>
              <a:sym typeface="+mn-ea"/>
            </a:endParaRPr>
          </a:p>
          <a:p>
            <a:pPr algn="l"/>
            <a:r>
              <a:rPr lang="zh-CN" altLang="en-US" sz="1200">
                <a:latin typeface="+mn-ea"/>
                <a:cs typeface="宋体" panose="02010600030101010101" pitchFamily="2" charset="-122"/>
                <a:sym typeface="+mn-ea"/>
              </a:rPr>
              <a:t>异步就是开多个窗口买票，这个窗口等待就去别的窗口买</a:t>
            </a:r>
            <a:endParaRPr lang="zh-CN" altLang="en-US" sz="1200">
              <a:latin typeface="+mn-ea"/>
              <a:cs typeface="宋体" panose="02010600030101010101" pitchFamily="2" charset="-122"/>
              <a:sym typeface="+mn-ea"/>
            </a:endParaRPr>
          </a:p>
          <a:p>
            <a:pPr algn="l"/>
            <a:endParaRPr lang="zh-CN" altLang="en-US" sz="1200">
              <a:latin typeface="+mn-ea"/>
              <a:cs typeface="宋体" panose="02010600030101010101" pitchFamily="2" charset="-122"/>
              <a:sym typeface="+mn-ea"/>
            </a:endParaRPr>
          </a:p>
          <a:p>
            <a:pPr algn="l"/>
            <a:r>
              <a:rPr lang="zh-CN" altLang="en-US" sz="1200">
                <a:latin typeface="+mn-ea"/>
                <a:cs typeface="宋体" panose="02010600030101010101" pitchFamily="2" charset="-122"/>
                <a:sym typeface="+mn-ea"/>
              </a:rPr>
              <a:t>同步就是指阻塞式操作，而异步就是非阻塞式操作</a:t>
            </a:r>
            <a:endParaRPr lang="zh-CN" altLang="en-US" sz="1200">
              <a:latin typeface="+mn-ea"/>
              <a:cs typeface="宋体" panose="02010600030101010101" pitchFamily="2" charset="-122"/>
              <a:sym typeface="+mn-ea"/>
            </a:endParaRPr>
          </a:p>
        </p:txBody>
      </p:sp>
      <p:sp>
        <p:nvSpPr>
          <p:cNvPr id="6" name="矩形 5"/>
          <p:cNvSpPr/>
          <p:nvPr/>
        </p:nvSpPr>
        <p:spPr>
          <a:xfrm>
            <a:off x="3996690" y="3992880"/>
            <a:ext cx="1182370" cy="393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宋体" panose="02010600030101010101" pitchFamily="2" charset="-122"/>
                <a:sym typeface="+mn-ea"/>
              </a:rPr>
              <a:t>同步方法</a:t>
            </a:r>
            <a:endParaRPr lang="zh-CN" altLang="en-US" sz="1200">
              <a:solidFill>
                <a:schemeClr val="bg1"/>
              </a:solidFill>
              <a:latin typeface="+mn-ea"/>
              <a:cs typeface="宋体" panose="02010600030101010101" pitchFamily="2" charset="-122"/>
              <a:sym typeface="+mn-ea"/>
            </a:endParaRPr>
          </a:p>
        </p:txBody>
      </p:sp>
      <p:sp>
        <p:nvSpPr>
          <p:cNvPr id="7" name="矩形 6"/>
          <p:cNvSpPr/>
          <p:nvPr/>
        </p:nvSpPr>
        <p:spPr>
          <a:xfrm>
            <a:off x="5389245" y="3992880"/>
            <a:ext cx="1182370" cy="393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宋体" panose="02010600030101010101" pitchFamily="2" charset="-122"/>
                <a:sym typeface="+mn-ea"/>
              </a:rPr>
              <a:t>同步代码块</a:t>
            </a:r>
            <a:endParaRPr lang="zh-CN" altLang="en-US" sz="1200">
              <a:solidFill>
                <a:schemeClr val="bg1"/>
              </a:solidFill>
              <a:latin typeface="+mn-ea"/>
              <a:cs typeface="宋体" panose="02010600030101010101" pitchFamily="2" charset="-122"/>
              <a:sym typeface="+mn-ea"/>
            </a:endParaRPr>
          </a:p>
        </p:txBody>
      </p:sp>
      <p:sp>
        <p:nvSpPr>
          <p:cNvPr id="9" name="爆炸形 1 8"/>
          <p:cNvSpPr/>
          <p:nvPr/>
        </p:nvSpPr>
        <p:spPr>
          <a:xfrm>
            <a:off x="7629525" y="3763010"/>
            <a:ext cx="3320415" cy="1129030"/>
          </a:xfrm>
          <a:prstGeom prst="irregularSeal1">
            <a:avLst/>
          </a:prstGeom>
          <a:solidFill>
            <a:srgbClr val="F59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mn-ea"/>
              </a:rPr>
              <a:t>设计不好会造成死锁</a:t>
            </a:r>
            <a:endParaRPr lang="zh-CN" altLang="en-US" sz="1400">
              <a:latin typeface="+mn-ea"/>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394075" y="2207260"/>
            <a:ext cx="7390765" cy="9798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b="1">
                <a:solidFill>
                  <a:srgbClr val="FF0000"/>
                </a:solidFill>
                <a:latin typeface="+mn-ea"/>
                <a:cs typeface="+mn-ea"/>
                <a:sym typeface="+mn-ea"/>
              </a:rPr>
              <a:t>对象锁</a:t>
            </a:r>
            <a:r>
              <a:rPr lang="zh-CN" altLang="en-US" sz="1200">
                <a:solidFill>
                  <a:schemeClr val="tx1"/>
                </a:solidFill>
                <a:latin typeface="+mn-ea"/>
                <a:cs typeface="+mn-ea"/>
                <a:sym typeface="+mn-ea"/>
              </a:rPr>
              <a:t>：类声明后，我们可以 new 出来很多的实例对象。这时候，每个实例对象在 JVM 中都有自己的引用地址和堆内存空间，这时候，我们就认为这些实例都是独立的个体，很显然，在实例对象上加的锁和其他的实例对象是没有关系的，互不影响。</a:t>
            </a:r>
            <a:endParaRPr lang="zh-CN" altLang="en-US" sz="1200">
              <a:solidFill>
                <a:schemeClr val="tx1"/>
              </a:solidFill>
              <a:latin typeface="+mn-ea"/>
              <a:cs typeface="+mn-ea"/>
              <a:sym typeface="+mn-ea"/>
            </a:endParaRPr>
          </a:p>
        </p:txBody>
      </p:sp>
      <p:sp>
        <p:nvSpPr>
          <p:cNvPr id="5" name="矩形 4"/>
          <p:cNvSpPr/>
          <p:nvPr/>
        </p:nvSpPr>
        <p:spPr>
          <a:xfrm>
            <a:off x="709295" y="2873375"/>
            <a:ext cx="2095500" cy="37719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mn-ea"/>
                <a:cs typeface="宋体" panose="02010600030101010101" pitchFamily="2" charset="-122"/>
                <a:sym typeface="+mn-ea"/>
              </a:rPr>
              <a:t>同步锁大致分为两类</a:t>
            </a:r>
            <a:endParaRPr lang="zh-CN" altLang="en-US" sz="1600">
              <a:latin typeface="+mn-ea"/>
              <a:cs typeface="宋体" panose="02010600030101010101" pitchFamily="2" charset="-122"/>
              <a:sym typeface="+mn-ea"/>
            </a:endParaRPr>
          </a:p>
        </p:txBody>
      </p:sp>
      <p:sp>
        <p:nvSpPr>
          <p:cNvPr id="10" name="左大括号 9"/>
          <p:cNvSpPr/>
          <p:nvPr/>
        </p:nvSpPr>
        <p:spPr>
          <a:xfrm>
            <a:off x="2957830" y="2207260"/>
            <a:ext cx="317500" cy="225171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8" name="矩形 7"/>
          <p:cNvSpPr/>
          <p:nvPr/>
        </p:nvSpPr>
        <p:spPr>
          <a:xfrm>
            <a:off x="3394075" y="3509010"/>
            <a:ext cx="7390765" cy="9499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b="1">
                <a:solidFill>
                  <a:srgbClr val="FF0000"/>
                </a:solidFill>
                <a:latin typeface="+mn-ea"/>
                <a:cs typeface="+mn-ea"/>
                <a:sym typeface="+mn-ea"/>
              </a:rPr>
              <a:t>类锁</a:t>
            </a:r>
            <a:r>
              <a:rPr lang="zh-CN" altLang="en-US" sz="1200">
                <a:solidFill>
                  <a:schemeClr val="tx1"/>
                </a:solidFill>
                <a:latin typeface="+mn-ea"/>
                <a:cs typeface="+mn-ea"/>
                <a:sym typeface="+mn-ea"/>
              </a:rPr>
              <a:t>：类锁是加在类上的，而类的相关信息是存在 JVM 方法区的，并且整个 JVM 只有一份，方法区又是所有线程共享的，所以类锁是所有线程共享的。该类的所有实例对象也共享这个锁，也就意味着这把锁会影响到每一个实例对象。</a:t>
            </a:r>
            <a:endParaRPr lang="zh-CN" altLang="en-US" sz="1200">
              <a:solidFill>
                <a:schemeClr val="tx1"/>
              </a:solidFill>
              <a:latin typeface="+mn-ea"/>
              <a:cs typeface="+mn-ea"/>
              <a:sym typeface="+mn-ea"/>
            </a:endParaRPr>
          </a:p>
        </p:txBody>
      </p:sp>
      <p:sp>
        <p:nvSpPr>
          <p:cNvPr id="11" name="矩形 10"/>
          <p:cNvSpPr/>
          <p:nvPr/>
        </p:nvSpPr>
        <p:spPr>
          <a:xfrm>
            <a:off x="466725" y="3408680"/>
            <a:ext cx="233807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方法锁在概念上是属于对象锁的</a:t>
            </a:r>
            <a:endParaRPr lang="zh-CN" altLang="en-US" sz="1200">
              <a:solidFill>
                <a:schemeClr val="bg1"/>
              </a:solidFill>
              <a:latin typeface="+mn-ea"/>
              <a:cs typeface="+mn-ea"/>
              <a:sym typeface="+mn-ea"/>
            </a:endParaRPr>
          </a:p>
        </p:txBody>
      </p:sp>
      <p:sp>
        <p:nvSpPr>
          <p:cNvPr id="12" name="云形标注 11"/>
          <p:cNvSpPr/>
          <p:nvPr/>
        </p:nvSpPr>
        <p:spPr>
          <a:xfrm>
            <a:off x="2957195" y="754380"/>
            <a:ext cx="5305425" cy="1275715"/>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zh-CN" altLang="en-US" sz="1200"/>
              <a:t>在Java中，通过synchronized关键字实现对象锁有3种方式：</a:t>
            </a:r>
            <a:endParaRPr lang="zh-CN" altLang="en-US" sz="1200"/>
          </a:p>
          <a:p>
            <a:pPr algn="l"/>
            <a:endParaRPr lang="zh-CN" altLang="en-US" sz="1200"/>
          </a:p>
          <a:p>
            <a:pPr algn="l"/>
            <a:r>
              <a:rPr lang="zh-CN" altLang="en-US" sz="1200"/>
              <a:t>① 非静态变量    ② 非静态方法   ③ this关键字</a:t>
            </a:r>
            <a:endParaRPr lang="zh-CN" altLang="en-US" sz="1200"/>
          </a:p>
        </p:txBody>
      </p:sp>
      <p:sp>
        <p:nvSpPr>
          <p:cNvPr id="13" name="云形标注 12"/>
          <p:cNvSpPr/>
          <p:nvPr/>
        </p:nvSpPr>
        <p:spPr>
          <a:xfrm>
            <a:off x="2875280" y="4643120"/>
            <a:ext cx="5305425" cy="1275715"/>
          </a:xfrm>
          <a:prstGeom prst="cloudCallout">
            <a:avLst>
              <a:gd name="adj1" fmla="val -16199"/>
              <a:gd name="adj2" fmla="val -6672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zh-CN" altLang="en-US" sz="1200"/>
              <a:t>在Java中，通过synchronized关键字实现类锁也有3种方式：</a:t>
            </a:r>
            <a:endParaRPr lang="zh-CN" altLang="en-US" sz="1200"/>
          </a:p>
          <a:p>
            <a:pPr algn="l"/>
            <a:endParaRPr lang="zh-CN" altLang="en-US" sz="1200"/>
          </a:p>
          <a:p>
            <a:pPr algn="l"/>
            <a:r>
              <a:rPr lang="zh-CN" altLang="en-US" sz="1200"/>
              <a:t>① 静态变量    ② 静态方法    ③ Class对象</a:t>
            </a:r>
            <a:endParaRPr lang="zh-CN" altLang="en-US" sz="1200"/>
          </a:p>
        </p:txBody>
      </p:sp>
      <p:sp>
        <p:nvSpPr>
          <p:cNvPr id="15" name="左大括号 14"/>
          <p:cNvSpPr/>
          <p:nvPr/>
        </p:nvSpPr>
        <p:spPr>
          <a:xfrm>
            <a:off x="8262620" y="621030"/>
            <a:ext cx="317500" cy="1409065"/>
          </a:xfrm>
          <a:prstGeom prst="leftBrace">
            <a:avLst/>
          </a:prstGeom>
          <a:ln w="28575">
            <a:solidFill>
              <a:srgbClr val="F59909"/>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rgbClr val="F59909"/>
              </a:solidFill>
              <a:latin typeface="+mn-ea"/>
            </a:endParaRPr>
          </a:p>
        </p:txBody>
      </p:sp>
      <p:sp>
        <p:nvSpPr>
          <p:cNvPr id="16" name="左大括号 15"/>
          <p:cNvSpPr/>
          <p:nvPr/>
        </p:nvSpPr>
        <p:spPr>
          <a:xfrm>
            <a:off x="8262620" y="4576445"/>
            <a:ext cx="317500" cy="1409065"/>
          </a:xfrm>
          <a:prstGeom prst="leftBrace">
            <a:avLst/>
          </a:prstGeom>
          <a:ln w="28575">
            <a:solidFill>
              <a:srgbClr val="F59909"/>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rgbClr val="F59909"/>
              </a:solidFill>
              <a:latin typeface="+mn-ea"/>
            </a:endParaRPr>
          </a:p>
        </p:txBody>
      </p:sp>
      <p:sp>
        <p:nvSpPr>
          <p:cNvPr id="18" name="矩形 17"/>
          <p:cNvSpPr/>
          <p:nvPr/>
        </p:nvSpPr>
        <p:spPr>
          <a:xfrm>
            <a:off x="8721090" y="621665"/>
            <a:ext cx="3357245" cy="140843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a:t>
            </a:r>
            <a:r>
              <a:rPr lang="en-US" altLang="zh-CN" sz="1200">
                <a:solidFill>
                  <a:schemeClr val="tx1"/>
                </a:solidFill>
                <a:latin typeface="+mn-ea"/>
                <a:cs typeface="+mn-ea"/>
                <a:sym typeface="+mn-ea"/>
              </a:rPr>
              <a:t>private Object lock = new Object()</a:t>
            </a:r>
            <a:endParaRPr lang="en-US" altLang="zh-CN" sz="1200">
              <a:solidFill>
                <a:schemeClr val="tx1"/>
              </a:solidFill>
              <a:latin typeface="+mn-ea"/>
              <a:cs typeface="+mn-ea"/>
              <a:sym typeface="+mn-ea"/>
            </a:endParaRPr>
          </a:p>
          <a:p>
            <a:pPr algn="l"/>
            <a:endParaRPr lang="en-US" altLang="zh-CN" sz="1200">
              <a:solidFill>
                <a:schemeClr val="tx1"/>
              </a:solidFill>
              <a:latin typeface="+mn-ea"/>
              <a:cs typeface="+mn-ea"/>
              <a:sym typeface="+mn-ea"/>
            </a:endParaRPr>
          </a:p>
          <a:p>
            <a:pPr algn="l"/>
            <a:r>
              <a:rPr lang="zh-CN" altLang="en-US" sz="1200">
                <a:solidFill>
                  <a:schemeClr val="tx1"/>
                </a:solidFill>
                <a:latin typeface="+mn-ea"/>
                <a:cs typeface="+mn-ea"/>
                <a:sym typeface="+mn-ea"/>
              </a:rPr>
              <a:t>② </a:t>
            </a:r>
            <a:r>
              <a:rPr lang="en-US" altLang="zh-CN" sz="1200">
                <a:solidFill>
                  <a:schemeClr val="tx1"/>
                </a:solidFill>
                <a:latin typeface="+mn-ea"/>
                <a:cs typeface="+mn-ea"/>
                <a:sym typeface="+mn-ea"/>
              </a:rPr>
              <a:t>public synchronized method () {}</a:t>
            </a:r>
            <a:endParaRPr lang="en-US" altLang="zh-CN" sz="1200">
              <a:solidFill>
                <a:schemeClr val="tx1"/>
              </a:solidFill>
              <a:latin typeface="+mn-ea"/>
              <a:cs typeface="+mn-ea"/>
              <a:sym typeface="+mn-ea"/>
            </a:endParaRPr>
          </a:p>
          <a:p>
            <a:pPr algn="l"/>
            <a:endParaRPr lang="en-US" altLang="zh-CN" sz="1200">
              <a:solidFill>
                <a:schemeClr val="tx1"/>
              </a:solidFill>
              <a:latin typeface="+mn-ea"/>
              <a:cs typeface="+mn-ea"/>
              <a:sym typeface="+mn-ea"/>
            </a:endParaRPr>
          </a:p>
          <a:p>
            <a:pPr algn="l"/>
            <a:r>
              <a:rPr lang="zh-CN" altLang="en-US" sz="1200">
                <a:solidFill>
                  <a:schemeClr val="tx1"/>
                </a:solidFill>
                <a:latin typeface="+mn-ea"/>
                <a:cs typeface="+mn-ea"/>
                <a:sym typeface="+mn-ea"/>
              </a:rPr>
              <a:t>③ </a:t>
            </a:r>
            <a:r>
              <a:rPr lang="en-US" altLang="zh-CN" sz="1200">
                <a:solidFill>
                  <a:schemeClr val="tx1"/>
                </a:solidFill>
                <a:latin typeface="+mn-ea"/>
                <a:cs typeface="+mn-ea"/>
                <a:sym typeface="+mn-ea"/>
              </a:rPr>
              <a:t>public method () { </a:t>
            </a:r>
            <a:endParaRPr lang="en-US" altLang="zh-CN" sz="1200">
              <a:solidFill>
                <a:schemeClr val="tx1"/>
              </a:solidFill>
              <a:latin typeface="+mn-ea"/>
              <a:cs typeface="+mn-ea"/>
              <a:sym typeface="+mn-ea"/>
            </a:endParaRPr>
          </a:p>
          <a:p>
            <a:pPr algn="l"/>
            <a:r>
              <a:rPr lang="en-US" altLang="zh-CN" sz="1200">
                <a:solidFill>
                  <a:schemeClr val="tx1"/>
                </a:solidFill>
                <a:latin typeface="+mn-ea"/>
                <a:cs typeface="+mn-ea"/>
                <a:sym typeface="+mn-ea"/>
              </a:rPr>
              <a:t>         synchronized(this) {} </a:t>
            </a:r>
            <a:endParaRPr lang="en-US" altLang="zh-CN" sz="1200">
              <a:solidFill>
                <a:schemeClr val="tx1"/>
              </a:solidFill>
              <a:latin typeface="+mn-ea"/>
              <a:cs typeface="+mn-ea"/>
              <a:sym typeface="+mn-ea"/>
            </a:endParaRPr>
          </a:p>
          <a:p>
            <a:pPr algn="l"/>
            <a:r>
              <a:rPr lang="en-US" altLang="zh-CN" sz="1200">
                <a:solidFill>
                  <a:schemeClr val="tx1"/>
                </a:solidFill>
                <a:latin typeface="+mn-ea"/>
                <a:cs typeface="+mn-ea"/>
                <a:sym typeface="+mn-ea"/>
              </a:rPr>
              <a:t>    }</a:t>
            </a:r>
            <a:endParaRPr lang="en-US" altLang="zh-CN" sz="1200">
              <a:solidFill>
                <a:schemeClr val="tx1"/>
              </a:solidFill>
              <a:latin typeface="+mn-ea"/>
              <a:cs typeface="+mn-ea"/>
              <a:sym typeface="+mn-ea"/>
            </a:endParaRPr>
          </a:p>
        </p:txBody>
      </p:sp>
      <p:sp>
        <p:nvSpPr>
          <p:cNvPr id="21" name="矩形 20"/>
          <p:cNvSpPr/>
          <p:nvPr/>
        </p:nvSpPr>
        <p:spPr>
          <a:xfrm>
            <a:off x="8721725" y="4577080"/>
            <a:ext cx="3356610" cy="140843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a:t>
            </a:r>
            <a:r>
              <a:rPr lang="en-US" altLang="zh-CN" sz="1200">
                <a:solidFill>
                  <a:schemeClr val="tx1"/>
                </a:solidFill>
                <a:latin typeface="+mn-ea"/>
                <a:cs typeface="+mn-ea"/>
                <a:sym typeface="+mn-ea"/>
              </a:rPr>
              <a:t>private static Object lock = new Object()</a:t>
            </a:r>
            <a:endParaRPr lang="en-US" altLang="zh-CN" sz="1200">
              <a:solidFill>
                <a:schemeClr val="tx1"/>
              </a:solidFill>
              <a:latin typeface="+mn-ea"/>
              <a:cs typeface="+mn-ea"/>
              <a:sym typeface="+mn-ea"/>
            </a:endParaRPr>
          </a:p>
          <a:p>
            <a:pPr algn="l"/>
            <a:endParaRPr lang="en-US" altLang="zh-CN" sz="1200">
              <a:solidFill>
                <a:schemeClr val="tx1"/>
              </a:solidFill>
              <a:latin typeface="+mn-ea"/>
              <a:cs typeface="+mn-ea"/>
              <a:sym typeface="+mn-ea"/>
            </a:endParaRPr>
          </a:p>
          <a:p>
            <a:pPr algn="l"/>
            <a:r>
              <a:rPr lang="zh-CN" altLang="en-US" sz="1200">
                <a:solidFill>
                  <a:schemeClr val="tx1"/>
                </a:solidFill>
                <a:latin typeface="+mn-ea"/>
                <a:cs typeface="+mn-ea"/>
                <a:sym typeface="+mn-ea"/>
              </a:rPr>
              <a:t>② </a:t>
            </a:r>
            <a:r>
              <a:rPr lang="en-US" altLang="zh-CN" sz="1200">
                <a:solidFill>
                  <a:schemeClr val="tx1"/>
                </a:solidFill>
                <a:latin typeface="+mn-ea"/>
                <a:cs typeface="+mn-ea"/>
                <a:sym typeface="+mn-ea"/>
              </a:rPr>
              <a:t>public synchronized static method () {}</a:t>
            </a:r>
            <a:endParaRPr lang="en-US" altLang="zh-CN" sz="1200">
              <a:solidFill>
                <a:schemeClr val="tx1"/>
              </a:solidFill>
              <a:latin typeface="+mn-ea"/>
              <a:cs typeface="+mn-ea"/>
              <a:sym typeface="+mn-ea"/>
            </a:endParaRPr>
          </a:p>
          <a:p>
            <a:pPr algn="l"/>
            <a:endParaRPr lang="en-US" altLang="zh-CN" sz="1200">
              <a:solidFill>
                <a:schemeClr val="tx1"/>
              </a:solidFill>
              <a:latin typeface="+mn-ea"/>
              <a:cs typeface="+mn-ea"/>
              <a:sym typeface="+mn-ea"/>
            </a:endParaRPr>
          </a:p>
          <a:p>
            <a:pPr algn="l"/>
            <a:r>
              <a:rPr lang="zh-CN" altLang="en-US" sz="1200">
                <a:solidFill>
                  <a:schemeClr val="tx1"/>
                </a:solidFill>
                <a:latin typeface="+mn-ea"/>
                <a:cs typeface="+mn-ea"/>
                <a:sym typeface="+mn-ea"/>
              </a:rPr>
              <a:t>③ </a:t>
            </a:r>
            <a:r>
              <a:rPr lang="en-US" altLang="zh-CN" sz="1200">
                <a:solidFill>
                  <a:schemeClr val="tx1"/>
                </a:solidFill>
                <a:latin typeface="+mn-ea"/>
                <a:cs typeface="+mn-ea"/>
                <a:sym typeface="+mn-ea"/>
              </a:rPr>
              <a:t>public method () { </a:t>
            </a:r>
            <a:endParaRPr lang="en-US" altLang="zh-CN" sz="1200">
              <a:solidFill>
                <a:schemeClr val="tx1"/>
              </a:solidFill>
              <a:latin typeface="+mn-ea"/>
              <a:cs typeface="+mn-ea"/>
              <a:sym typeface="+mn-ea"/>
            </a:endParaRPr>
          </a:p>
          <a:p>
            <a:pPr algn="l"/>
            <a:r>
              <a:rPr lang="en-US" altLang="zh-CN" sz="1200">
                <a:solidFill>
                  <a:schemeClr val="tx1"/>
                </a:solidFill>
                <a:latin typeface="+mn-ea"/>
                <a:cs typeface="+mn-ea"/>
                <a:sym typeface="+mn-ea"/>
              </a:rPr>
              <a:t>         synchronized(Test.class) {} </a:t>
            </a:r>
            <a:endParaRPr lang="en-US" altLang="zh-CN" sz="1200">
              <a:solidFill>
                <a:schemeClr val="tx1"/>
              </a:solidFill>
              <a:latin typeface="+mn-ea"/>
              <a:cs typeface="+mn-ea"/>
              <a:sym typeface="+mn-ea"/>
            </a:endParaRPr>
          </a:p>
          <a:p>
            <a:pPr algn="l"/>
            <a:r>
              <a:rPr lang="en-US" altLang="zh-CN" sz="1200">
                <a:solidFill>
                  <a:schemeClr val="tx1"/>
                </a:solidFill>
                <a:latin typeface="+mn-ea"/>
                <a:cs typeface="+mn-ea"/>
                <a:sym typeface="+mn-ea"/>
              </a:rPr>
              <a:t>    }</a:t>
            </a:r>
            <a:endParaRPr lang="en-US" altLang="zh-CN" sz="1200">
              <a:solidFill>
                <a:schemeClr val="tx1"/>
              </a:solidFill>
              <a:latin typeface="+mn-ea"/>
              <a:cs typeface="+mn-ea"/>
              <a:sym typeface="+mn-ea"/>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664200" y="394335"/>
            <a:ext cx="5840730" cy="47021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测试原子操作</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testThreadSafeInteger() throws InterruptedException {</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ThreadSafeInteger safeInteger = new ThreadSafeInteger(0);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safeInteger.add(1);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System.out.println(safeInteger.get());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09270" y="394335"/>
            <a:ext cx="5003165" cy="62680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ThreadSafeInteger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initNum;</a:t>
            </a:r>
            <a:endParaRPr lang="zh-CN" altLang="en-US" sz="1200">
              <a:solidFill>
                <a:schemeClr val="tx1"/>
              </a:solidFill>
              <a:sym typeface="+mn-ea"/>
            </a:endParaRPr>
          </a:p>
          <a:p>
            <a:pPr algn="l"/>
            <a:r>
              <a:rPr lang="zh-CN" altLang="en-US" sz="1200">
                <a:solidFill>
                  <a:schemeClr val="tx1"/>
                </a:solidFill>
                <a:sym typeface="+mn-ea"/>
              </a:rPr>
              <a:t>//    private Object object = new Object();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ThreadSafeInteger(int initNum)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this.initNum = 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synchronized void add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add2 (int num) {</a:t>
            </a:r>
            <a:endParaRPr lang="zh-CN" altLang="en-US" sz="1200">
              <a:solidFill>
                <a:schemeClr val="tx1"/>
              </a:solidFill>
              <a:sym typeface="+mn-ea"/>
            </a:endParaRPr>
          </a:p>
          <a:p>
            <a:pPr algn="l"/>
            <a:r>
              <a:rPr lang="zh-CN" altLang="en-US" sz="1200">
                <a:solidFill>
                  <a:schemeClr val="tx1"/>
                </a:solidFill>
                <a:sym typeface="+mn-ea"/>
              </a:rPr>
              <a:t>        synchronized (this) {            // this 可改成 object</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synchronized void sub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sub2 (int num) {</a:t>
            </a:r>
            <a:endParaRPr lang="zh-CN" altLang="en-US" sz="1200">
              <a:solidFill>
                <a:schemeClr val="tx1"/>
              </a:solidFill>
              <a:sym typeface="+mn-ea"/>
            </a:endParaRPr>
          </a:p>
          <a:p>
            <a:pPr algn="l"/>
            <a:r>
              <a:rPr lang="zh-CN" altLang="en-US" sz="1200">
                <a:solidFill>
                  <a:schemeClr val="tx1"/>
                </a:solidFill>
                <a:sym typeface="+mn-ea"/>
              </a:rPr>
              <a:t>        synchronized (this)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synchronized int get () {</a:t>
            </a:r>
            <a:endParaRPr lang="zh-CN" altLang="en-US" sz="1200">
              <a:solidFill>
                <a:schemeClr val="tx1"/>
              </a:solidFill>
              <a:sym typeface="+mn-ea"/>
            </a:endParaRPr>
          </a:p>
          <a:p>
            <a:pPr algn="l"/>
            <a:r>
              <a:rPr lang="zh-CN" altLang="en-US" sz="1200">
                <a:solidFill>
                  <a:schemeClr val="tx1"/>
                </a:solidFill>
                <a:sym typeface="+mn-ea"/>
              </a:rPr>
              <a:t>        return this.initNum;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2" name="矩形 1"/>
          <p:cNvSpPr/>
          <p:nvPr/>
        </p:nvSpPr>
        <p:spPr>
          <a:xfrm>
            <a:off x="3201670" y="5850255"/>
            <a:ext cx="411670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synchronized 加锁使其变成原子操作</a:t>
            </a:r>
            <a:endParaRPr lang="zh-CN" altLang="en-US"/>
          </a:p>
        </p:txBody>
      </p:sp>
      <p:sp>
        <p:nvSpPr>
          <p:cNvPr id="5" name="矩形 4"/>
          <p:cNvSpPr/>
          <p:nvPr/>
        </p:nvSpPr>
        <p:spPr>
          <a:xfrm>
            <a:off x="5664200" y="5285105"/>
            <a:ext cx="2492375" cy="37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mn-ea"/>
                <a:cs typeface="宋体" panose="02010600030101010101" pitchFamily="2" charset="-122"/>
                <a:sym typeface="+mn-ea"/>
              </a:rPr>
              <a:t>此案例使用的是对象锁</a:t>
            </a:r>
            <a:endParaRPr lang="zh-CN" altLang="en-US" sz="1600">
              <a:latin typeface="+mn-ea"/>
              <a:cs typeface="宋体" panose="02010600030101010101" pitchFamily="2" charset="-122"/>
              <a:sym typeface="+mn-ea"/>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391150" y="731520"/>
            <a:ext cx="5840730" cy="50660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StringBuffer 线程安全性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testStringBuffer() throws InterruptedException {</a:t>
            </a:r>
            <a:endParaRPr lang="zh-CN" altLang="en-US" sz="1200">
              <a:solidFill>
                <a:schemeClr val="tx1"/>
              </a:solidFill>
              <a:sym typeface="+mn-ea"/>
            </a:endParaRPr>
          </a:p>
          <a:p>
            <a:pPr algn="l"/>
            <a:r>
              <a:rPr lang="zh-CN" altLang="en-US" sz="1200">
                <a:solidFill>
                  <a:schemeClr val="tx1"/>
                </a:solidFill>
                <a:sym typeface="+mn-ea"/>
              </a:rPr>
              <a:t>        StringBuffer sb = new StringBuffer();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 StringBuffer 为什么线程安全</a:t>
            </a:r>
            <a:endParaRPr lang="zh-CN" altLang="en-US" sz="1200">
              <a:solidFill>
                <a:schemeClr val="tx1"/>
              </a:solidFill>
              <a:sym typeface="+mn-ea"/>
            </a:endParaRPr>
          </a:p>
          <a:p>
            <a:pPr algn="l"/>
            <a:r>
              <a:rPr lang="zh-CN" altLang="en-US" sz="1200">
                <a:solidFill>
                  <a:schemeClr val="tx1"/>
                </a:solidFill>
                <a:sym typeface="+mn-ea"/>
              </a:rPr>
              <a:t>                        // StringBuffer 底层源码是 StringBuilder + 锁</a:t>
            </a:r>
            <a:endParaRPr lang="zh-CN" altLang="en-US" sz="1200">
              <a:solidFill>
                <a:schemeClr val="tx1"/>
              </a:solidFill>
              <a:sym typeface="+mn-ea"/>
            </a:endParaRPr>
          </a:p>
          <a:p>
            <a:pPr algn="l"/>
            <a:r>
              <a:rPr lang="zh-CN" altLang="en-US" sz="1200">
                <a:solidFill>
                  <a:schemeClr val="tx1"/>
                </a:solidFill>
                <a:sym typeface="+mn-ea"/>
              </a:rPr>
              <a:t>                        sb.append("1");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System.out.println(sb.length());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181610" y="731520"/>
            <a:ext cx="5003165" cy="45015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StringBuilder 线程安全性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testStringBuilder() throws InterruptedException {</a:t>
            </a:r>
            <a:endParaRPr lang="zh-CN" altLang="en-US" sz="1200">
              <a:solidFill>
                <a:schemeClr val="tx1"/>
              </a:solidFill>
              <a:sym typeface="+mn-ea"/>
            </a:endParaRPr>
          </a:p>
          <a:p>
            <a:pPr algn="l"/>
            <a:r>
              <a:rPr lang="zh-CN" altLang="en-US" sz="1200">
                <a:solidFill>
                  <a:schemeClr val="tx1"/>
                </a:solidFill>
                <a:sym typeface="+mn-ea"/>
              </a:rPr>
              <a:t>        StringBuilder sb = new StringBuilder();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sb.append("1");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System.out.println(sb.length());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5391150" y="5887085"/>
            <a:ext cx="28143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StringBuffer 线程安全</a:t>
            </a:r>
            <a:endParaRPr lang="zh-CN" altLang="en-US"/>
          </a:p>
        </p:txBody>
      </p:sp>
      <p:sp>
        <p:nvSpPr>
          <p:cNvPr id="5" name="矩形 4"/>
          <p:cNvSpPr/>
          <p:nvPr/>
        </p:nvSpPr>
        <p:spPr>
          <a:xfrm>
            <a:off x="2370455" y="5340985"/>
            <a:ext cx="28143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StringBuilder 线程不安全</a:t>
            </a:r>
            <a:endParaRPr lang="zh-CN" altLang="en-US"/>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线程安全的List</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1925" y="908685"/>
            <a:ext cx="11867515" cy="2306955"/>
          </a:xfrm>
          <a:prstGeom prst="rect">
            <a:avLst/>
          </a:prstGeom>
          <a:noFill/>
        </p:spPr>
        <p:txBody>
          <a:bodyPr wrap="square" rtlCol="0">
            <a:spAutoFit/>
          </a:bodyPr>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程序:是为完成特定任务,用某种语言编写的一组指令的集合.即指一段静态的代码.静态对象</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进程:是程序的一次执行的过程,或正在运行的一个程序.动态的过程.</a:t>
            </a:r>
            <a:r>
              <a:rPr lang="zh-CN" sz="1600" dirty="0">
                <a:ea typeface="宋体" panose="02010600030101010101" pitchFamily="2" charset="-122"/>
                <a:cs typeface="Times New Roman" panose="02020603050405020304" pitchFamily="18" charset="0"/>
                <a:sym typeface="+mn-ea"/>
              </a:rPr>
              <a:t>它</a:t>
            </a:r>
            <a:r>
              <a:rPr sz="1600" dirty="0">
                <a:ea typeface="宋体" panose="02010600030101010101" pitchFamily="2" charset="-122"/>
                <a:cs typeface="Times New Roman" panose="02020603050405020304" pitchFamily="18" charset="0"/>
                <a:sym typeface="+mn-ea"/>
              </a:rPr>
              <a:t>有自身的产生.存在.和消亡的过程,是动态的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线程:进程可进一步细化为线程,是一个程序内部的一条执行路径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理解进程与线程：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如果一个进程没有了，线程一定会消失；但线程消失了，进程未必会消失。而且线程都是在进程的基础上并发同时运行。</a:t>
            </a:r>
            <a:endParaRPr sz="1600" dirty="0">
              <a:ea typeface="宋体" panose="02010600030101010101" pitchFamily="2" charset="-122"/>
              <a:cs typeface="Times New Roman" panose="02020603050405020304" pitchFamily="18" charset="0"/>
              <a:sym typeface="+mn-ea"/>
            </a:endParaRPr>
          </a:p>
        </p:txBody>
      </p:sp>
      <p:pic>
        <p:nvPicPr>
          <p:cNvPr id="4" name="图片 3"/>
          <p:cNvPicPr>
            <a:picLocks noChangeAspect="1"/>
          </p:cNvPicPr>
          <p:nvPr/>
        </p:nvPicPr>
        <p:blipFill>
          <a:blip r:embed="rId2"/>
          <a:stretch>
            <a:fillRect/>
          </a:stretch>
        </p:blipFill>
        <p:spPr>
          <a:xfrm>
            <a:off x="1665605" y="4007485"/>
            <a:ext cx="662940" cy="703580"/>
          </a:xfrm>
          <a:prstGeom prst="rect">
            <a:avLst/>
          </a:prstGeom>
        </p:spPr>
      </p:pic>
      <p:pic>
        <p:nvPicPr>
          <p:cNvPr id="6" name="图片 5"/>
          <p:cNvPicPr>
            <a:picLocks noChangeAspect="1"/>
          </p:cNvPicPr>
          <p:nvPr/>
        </p:nvPicPr>
        <p:blipFill>
          <a:blip r:embed="rId3"/>
          <a:stretch>
            <a:fillRect/>
          </a:stretch>
        </p:blipFill>
        <p:spPr>
          <a:xfrm>
            <a:off x="2642870" y="4007485"/>
            <a:ext cx="668020" cy="703580"/>
          </a:xfrm>
          <a:prstGeom prst="rect">
            <a:avLst/>
          </a:prstGeom>
        </p:spPr>
      </p:pic>
      <p:pic>
        <p:nvPicPr>
          <p:cNvPr id="7" name="图片 6"/>
          <p:cNvPicPr>
            <a:picLocks noChangeAspect="1"/>
          </p:cNvPicPr>
          <p:nvPr/>
        </p:nvPicPr>
        <p:blipFill>
          <a:blip r:embed="rId4"/>
          <a:stretch>
            <a:fillRect/>
          </a:stretch>
        </p:blipFill>
        <p:spPr>
          <a:xfrm>
            <a:off x="3698875" y="4007485"/>
            <a:ext cx="715645" cy="703580"/>
          </a:xfrm>
          <a:prstGeom prst="rect">
            <a:avLst/>
          </a:prstGeom>
        </p:spPr>
      </p:pic>
      <p:pic>
        <p:nvPicPr>
          <p:cNvPr id="8" name="图片 7"/>
          <p:cNvPicPr>
            <a:picLocks noChangeAspect="1"/>
          </p:cNvPicPr>
          <p:nvPr/>
        </p:nvPicPr>
        <p:blipFill>
          <a:blip r:embed="rId4"/>
          <a:stretch>
            <a:fillRect/>
          </a:stretch>
        </p:blipFill>
        <p:spPr>
          <a:xfrm>
            <a:off x="1665605" y="5236845"/>
            <a:ext cx="715645" cy="703580"/>
          </a:xfrm>
          <a:prstGeom prst="rect">
            <a:avLst/>
          </a:prstGeom>
        </p:spPr>
      </p:pic>
      <p:sp>
        <p:nvSpPr>
          <p:cNvPr id="10" name="矩形 9"/>
          <p:cNvSpPr/>
          <p:nvPr/>
        </p:nvSpPr>
        <p:spPr>
          <a:xfrm>
            <a:off x="2642870" y="5451475"/>
            <a:ext cx="51816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发牌</a:t>
            </a:r>
            <a:endParaRPr lang="zh-CN" altLang="en-US" sz="1200">
              <a:solidFill>
                <a:schemeClr val="bg1"/>
              </a:solidFill>
              <a:latin typeface="+mn-ea"/>
              <a:cs typeface="+mn-ea"/>
              <a:sym typeface="+mn-ea"/>
            </a:endParaRPr>
          </a:p>
        </p:txBody>
      </p:sp>
      <p:sp>
        <p:nvSpPr>
          <p:cNvPr id="11" name="矩形 10"/>
          <p:cNvSpPr/>
          <p:nvPr/>
        </p:nvSpPr>
        <p:spPr>
          <a:xfrm>
            <a:off x="3343910" y="5460365"/>
            <a:ext cx="51816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聊天</a:t>
            </a:r>
            <a:endParaRPr lang="zh-CN" altLang="en-US" sz="1200">
              <a:solidFill>
                <a:schemeClr val="bg1"/>
              </a:solidFill>
              <a:latin typeface="+mn-ea"/>
              <a:cs typeface="+mn-ea"/>
              <a:sym typeface="+mn-ea"/>
            </a:endParaRPr>
          </a:p>
        </p:txBody>
      </p:sp>
      <p:sp>
        <p:nvSpPr>
          <p:cNvPr id="12" name="矩形 11"/>
          <p:cNvSpPr/>
          <p:nvPr/>
        </p:nvSpPr>
        <p:spPr>
          <a:xfrm>
            <a:off x="4026535" y="5451475"/>
            <a:ext cx="93662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系统消息</a:t>
            </a:r>
            <a:endParaRPr lang="zh-CN" altLang="en-US" sz="1200">
              <a:solidFill>
                <a:schemeClr val="bg1"/>
              </a:solidFill>
              <a:latin typeface="+mn-ea"/>
              <a:cs typeface="+mn-ea"/>
              <a:sym typeface="+mn-ea"/>
            </a:endParaRPr>
          </a:p>
        </p:txBody>
      </p:sp>
      <p:sp>
        <p:nvSpPr>
          <p:cNvPr id="13" name="矩形 12"/>
          <p:cNvSpPr/>
          <p:nvPr/>
        </p:nvSpPr>
        <p:spPr>
          <a:xfrm>
            <a:off x="5133340" y="5451475"/>
            <a:ext cx="93662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绘制画面</a:t>
            </a:r>
            <a:endParaRPr lang="zh-CN" altLang="en-US" sz="1200">
              <a:solidFill>
                <a:schemeClr val="bg1"/>
              </a:solidFill>
              <a:latin typeface="+mn-ea"/>
              <a:cs typeface="+mn-ea"/>
              <a:sym typeface="+mn-ea"/>
            </a:endParaRPr>
          </a:p>
        </p:txBody>
      </p:sp>
      <p:sp>
        <p:nvSpPr>
          <p:cNvPr id="14" name="矩形 13"/>
          <p:cNvSpPr/>
          <p:nvPr/>
        </p:nvSpPr>
        <p:spPr>
          <a:xfrm>
            <a:off x="6240145" y="5451475"/>
            <a:ext cx="93662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显示声音</a:t>
            </a:r>
            <a:endParaRPr lang="zh-CN" altLang="en-US" sz="1200">
              <a:solidFill>
                <a:schemeClr val="bg1"/>
              </a:solidFill>
              <a:latin typeface="+mn-ea"/>
              <a:cs typeface="+mn-ea"/>
              <a:sym typeface="+mn-ea"/>
            </a:endParaRPr>
          </a:p>
        </p:txBody>
      </p:sp>
      <p:sp>
        <p:nvSpPr>
          <p:cNvPr id="16" name="矩形 15"/>
          <p:cNvSpPr/>
          <p:nvPr/>
        </p:nvSpPr>
        <p:spPr>
          <a:xfrm>
            <a:off x="1332230" y="3818255"/>
            <a:ext cx="6055360" cy="1005840"/>
          </a:xfrm>
          <a:prstGeom prst="rect">
            <a:avLst/>
          </a:prstGeom>
          <a:noFill/>
          <a:ln w="28575">
            <a:solidFill>
              <a:srgbClr val="F59909"/>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7" name="矩形 16"/>
          <p:cNvSpPr/>
          <p:nvPr/>
        </p:nvSpPr>
        <p:spPr>
          <a:xfrm>
            <a:off x="1332230" y="5145405"/>
            <a:ext cx="6055360" cy="1005840"/>
          </a:xfrm>
          <a:prstGeom prst="rect">
            <a:avLst/>
          </a:prstGeom>
          <a:noFill/>
          <a:ln w="28575">
            <a:solidFill>
              <a:srgbClr val="F59909"/>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601980" y="3613785"/>
            <a:ext cx="936625"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进程</a:t>
            </a:r>
            <a:endParaRPr lang="zh-CN" altLang="en-US" sz="1200">
              <a:solidFill>
                <a:schemeClr val="bg1"/>
              </a:solidFill>
              <a:latin typeface="+mn-ea"/>
              <a:cs typeface="+mn-ea"/>
              <a:sym typeface="+mn-ea"/>
            </a:endParaRPr>
          </a:p>
        </p:txBody>
      </p:sp>
      <p:sp>
        <p:nvSpPr>
          <p:cNvPr id="20" name="矩形 19"/>
          <p:cNvSpPr/>
          <p:nvPr/>
        </p:nvSpPr>
        <p:spPr>
          <a:xfrm>
            <a:off x="601980" y="4916170"/>
            <a:ext cx="936625"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线程</a:t>
            </a:r>
            <a:endParaRPr lang="zh-CN" altLang="en-US" sz="1200">
              <a:solidFill>
                <a:schemeClr val="bg1"/>
              </a:solidFill>
              <a:latin typeface="+mn-ea"/>
              <a:cs typeface="+mn-ea"/>
              <a:sym typeface="+mn-ea"/>
            </a:endParaRPr>
          </a:p>
        </p:txBody>
      </p:sp>
      <p:sp>
        <p:nvSpPr>
          <p:cNvPr id="9" name="右大括号 8"/>
          <p:cNvSpPr/>
          <p:nvPr/>
        </p:nvSpPr>
        <p:spPr>
          <a:xfrm>
            <a:off x="7536815" y="3817620"/>
            <a:ext cx="491490" cy="23342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矩形 14"/>
          <p:cNvSpPr/>
          <p:nvPr/>
        </p:nvSpPr>
        <p:spPr>
          <a:xfrm>
            <a:off x="8275320" y="4609465"/>
            <a:ext cx="3554730" cy="751205"/>
          </a:xfrm>
          <a:prstGeom prst="rect">
            <a:avLst/>
          </a:prstGeom>
          <a:noFill/>
          <a:ln w="28575">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每一个应用 </a:t>
            </a:r>
            <a:r>
              <a:rPr lang="en-US" altLang="zh-CN" sz="1400" b="1">
                <a:solidFill>
                  <a:srgbClr val="FF0000"/>
                </a:solidFill>
                <a:latin typeface="宋体" panose="02010600030101010101" pitchFamily="2" charset="-122"/>
                <a:ea typeface="宋体" panose="02010600030101010101" pitchFamily="2" charset="-122"/>
                <a:cs typeface="宋体" panose="02010600030101010101" pitchFamily="2" charset="-122"/>
              </a:rPr>
              <a:t>APP </a:t>
            </a:r>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是一个进程</a:t>
            </a:r>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一个 </a:t>
            </a:r>
            <a:r>
              <a:rPr lang="en-US" altLang="zh-CN" sz="1400" b="1">
                <a:solidFill>
                  <a:srgbClr val="FF0000"/>
                </a:solidFill>
                <a:latin typeface="宋体" panose="02010600030101010101" pitchFamily="2" charset="-122"/>
                <a:ea typeface="宋体" panose="02010600030101010101" pitchFamily="2" charset="-122"/>
                <a:cs typeface="宋体" panose="02010600030101010101" pitchFamily="2" charset="-122"/>
              </a:rPr>
              <a:t>APP </a:t>
            </a:r>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里面的独立单元是不同的线程</a:t>
            </a:r>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5"/>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842645"/>
            <a:ext cx="569404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Vector是大家熟知的线程安全的List集合，不过他的性能是最差，所有的方法都是加了synchronized来同步，从而保证线程安全。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Collections.SynchronizedList</a:t>
            </a:r>
            <a:r>
              <a:rPr lang="zh-CN" altLang="en-US" sz="1600">
                <a:latin typeface="宋体" panose="02010600030101010101" pitchFamily="2" charset="-122"/>
                <a:ea typeface="宋体" panose="02010600030101010101" pitchFamily="2" charset="-122"/>
                <a:cs typeface="宋体" panose="02010600030101010101" pitchFamily="2" charset="-122"/>
              </a:rPr>
              <a:t>：SynchronizedList是Collections类的静态内部类，它能把所有 List 接口的实现类转换成线程安全的List，比 Vector 有更好的扩展性和兼容性。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CopyOnWriteArrayList：</a:t>
            </a:r>
            <a:r>
              <a:rPr lang="zh-CN" altLang="en-US" sz="1600">
                <a:latin typeface="宋体" panose="02010600030101010101" pitchFamily="2" charset="-122"/>
                <a:ea typeface="宋体" panose="02010600030101010101" pitchFamily="2" charset="-122"/>
                <a:cs typeface="宋体" panose="02010600030101010101" pitchFamily="2" charset="-122"/>
              </a:rPr>
              <a:t>java1.5以后才加入的新类，从命名可以理解为复制在写入的List，它的优势在于，读操作是不加任和锁。这样做的好处是，在高并发情况下，读取元素时就不用加锁，写数据时才加锁，大大提升了读取性能。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6192520" y="842645"/>
            <a:ext cx="5003165" cy="45015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ArrayList 的线程安全性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testArrayList() throws InterruptedException {</a:t>
            </a:r>
            <a:endParaRPr lang="zh-CN" altLang="en-US" sz="1200">
              <a:solidFill>
                <a:schemeClr val="tx1"/>
              </a:solidFill>
              <a:sym typeface="+mn-ea"/>
            </a:endParaRPr>
          </a:p>
          <a:p>
            <a:pPr algn="l"/>
            <a:r>
              <a:rPr lang="zh-CN" altLang="en-US" sz="1200">
                <a:solidFill>
                  <a:schemeClr val="tx1"/>
                </a:solidFill>
                <a:sym typeface="+mn-ea"/>
              </a:rPr>
              <a:t>        List&lt;Integer&gt; lst = new ArrayList&lt;Integer&gt;();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 ArrayList 线程不安全</a:t>
            </a:r>
            <a:endParaRPr lang="zh-CN" altLang="en-US" sz="1200">
              <a:solidFill>
                <a:schemeClr val="tx1"/>
              </a:solidFill>
              <a:sym typeface="+mn-ea"/>
            </a:endParaRPr>
          </a:p>
          <a:p>
            <a:pPr algn="l"/>
            <a:r>
              <a:rPr lang="zh-CN" altLang="en-US" sz="1200">
                <a:solidFill>
                  <a:schemeClr val="tx1"/>
                </a:solidFill>
                <a:sym typeface="+mn-ea"/>
              </a:rPr>
              <a:t>                        lst.add(j);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System.out.println(lst.size());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8381365" y="5452110"/>
            <a:ext cx="28143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ArrayList 线程不安全</a:t>
            </a:r>
            <a:endParaRPr lang="zh-CN" altLang="en-US"/>
          </a:p>
        </p:txBody>
      </p:sp>
      <p:sp>
        <p:nvSpPr>
          <p:cNvPr id="4" name="矩形 3"/>
          <p:cNvSpPr/>
          <p:nvPr/>
        </p:nvSpPr>
        <p:spPr>
          <a:xfrm>
            <a:off x="9170035" y="4249420"/>
            <a:ext cx="2814320" cy="456565"/>
          </a:xfrm>
          <a:prstGeom prst="rect">
            <a:avLst/>
          </a:prstGeom>
          <a:solidFill>
            <a:srgbClr val="36A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Vector </a:t>
            </a:r>
            <a:r>
              <a:rPr lang="zh-CN" altLang="en-US"/>
              <a:t>线程安全但性能差</a:t>
            </a:r>
            <a:endParaRPr lang="zh-CN" altLang="en-US"/>
          </a:p>
        </p:txBody>
      </p:sp>
      <p:sp>
        <p:nvSpPr>
          <p:cNvPr id="6" name="流程图: 磁盘 5"/>
          <p:cNvSpPr/>
          <p:nvPr/>
        </p:nvSpPr>
        <p:spPr>
          <a:xfrm>
            <a:off x="333375" y="453199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400">
                <a:solidFill>
                  <a:schemeClr val="accent1"/>
                </a:solidFill>
                <a:latin typeface="+mn-ea"/>
              </a:rPr>
              <a:t>ArrayList</a:t>
            </a:r>
            <a:endParaRPr lang="en-US" sz="1400">
              <a:solidFill>
                <a:schemeClr val="accent1"/>
              </a:solidFill>
              <a:latin typeface="+mn-ea"/>
            </a:endParaRPr>
          </a:p>
          <a:p>
            <a:pPr algn="l"/>
            <a:r>
              <a:rPr lang="en-US" sz="1400">
                <a:solidFill>
                  <a:schemeClr val="accent1"/>
                </a:solidFill>
                <a:latin typeface="+mn-ea"/>
              </a:rPr>
              <a:t>LinkedList</a:t>
            </a:r>
            <a:endParaRPr lang="en-US" sz="1400">
              <a:solidFill>
                <a:schemeClr val="accent1"/>
              </a:solidFill>
              <a:latin typeface="+mn-ea"/>
            </a:endParaRPr>
          </a:p>
        </p:txBody>
      </p:sp>
      <p:sp>
        <p:nvSpPr>
          <p:cNvPr id="7" name="流程图: 磁盘 6"/>
          <p:cNvSpPr/>
          <p:nvPr/>
        </p:nvSpPr>
        <p:spPr>
          <a:xfrm>
            <a:off x="1763395" y="453199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400">
                <a:solidFill>
                  <a:schemeClr val="accent1"/>
                </a:solidFill>
                <a:latin typeface="+mn-ea"/>
              </a:rPr>
              <a:t>Vector</a:t>
            </a:r>
            <a:endParaRPr lang="en-US" sz="1400">
              <a:solidFill>
                <a:schemeClr val="accent1"/>
              </a:solidFill>
              <a:latin typeface="+mn-ea"/>
            </a:endParaRPr>
          </a:p>
        </p:txBody>
      </p:sp>
      <p:sp>
        <p:nvSpPr>
          <p:cNvPr id="8" name="流程图: 磁盘 7"/>
          <p:cNvSpPr/>
          <p:nvPr/>
        </p:nvSpPr>
        <p:spPr>
          <a:xfrm>
            <a:off x="3202305" y="4531995"/>
            <a:ext cx="2633980"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400">
                <a:solidFill>
                  <a:schemeClr val="accent1"/>
                </a:solidFill>
                <a:latin typeface="+mn-ea"/>
                <a:sym typeface="+mn-ea"/>
              </a:rPr>
              <a:t>Collections.SynchronizedList</a:t>
            </a:r>
            <a:endParaRPr lang="en-US" sz="1400">
              <a:solidFill>
                <a:schemeClr val="accent1"/>
              </a:solidFill>
              <a:latin typeface="+mn-ea"/>
              <a:sym typeface="+mn-ea"/>
            </a:endParaRPr>
          </a:p>
          <a:p>
            <a:pPr algn="l"/>
            <a:r>
              <a:rPr lang="en-US" sz="1400">
                <a:solidFill>
                  <a:schemeClr val="accent1"/>
                </a:solidFill>
                <a:latin typeface="+mn-ea"/>
                <a:sym typeface="+mn-ea"/>
              </a:rPr>
              <a:t>CopyOnWriteArrayList </a:t>
            </a:r>
            <a:endParaRPr lang="en-US" sz="1400">
              <a:solidFill>
                <a:schemeClr val="accent1"/>
              </a:solidFill>
              <a:latin typeface="+mn-ea"/>
            </a:endParaRPr>
          </a:p>
        </p:txBody>
      </p:sp>
      <p:sp>
        <p:nvSpPr>
          <p:cNvPr id="10" name="文本框 9"/>
          <p:cNvSpPr txBox="1"/>
          <p:nvPr/>
        </p:nvSpPr>
        <p:spPr>
          <a:xfrm>
            <a:off x="447675" y="4596765"/>
            <a:ext cx="944880" cy="275590"/>
          </a:xfrm>
          <a:prstGeom prst="rect">
            <a:avLst/>
          </a:prstGeom>
          <a:noFill/>
        </p:spPr>
        <p:txBody>
          <a:bodyPr wrap="none" rtlCol="0">
            <a:spAutoFit/>
          </a:bodyPr>
          <a:p>
            <a:r>
              <a:rPr lang="zh-CN" altLang="en-US" sz="1200" b="1">
                <a:solidFill>
                  <a:srgbClr val="FF0000"/>
                </a:solidFill>
              </a:rPr>
              <a:t>线程不安全</a:t>
            </a:r>
            <a:endParaRPr lang="zh-CN" altLang="en-US" sz="1200" b="1">
              <a:solidFill>
                <a:srgbClr val="FF0000"/>
              </a:solidFill>
            </a:endParaRPr>
          </a:p>
        </p:txBody>
      </p:sp>
      <p:sp>
        <p:nvSpPr>
          <p:cNvPr id="11" name="文本框 10"/>
          <p:cNvSpPr txBox="1"/>
          <p:nvPr/>
        </p:nvSpPr>
        <p:spPr>
          <a:xfrm>
            <a:off x="1725930" y="4596765"/>
            <a:ext cx="1249680" cy="275590"/>
          </a:xfrm>
          <a:prstGeom prst="rect">
            <a:avLst/>
          </a:prstGeom>
          <a:noFill/>
        </p:spPr>
        <p:txBody>
          <a:bodyPr wrap="none" rtlCol="0">
            <a:spAutoFit/>
          </a:bodyPr>
          <a:p>
            <a:r>
              <a:rPr lang="zh-CN" altLang="en-US" sz="1200" b="1">
                <a:solidFill>
                  <a:srgbClr val="FF0000"/>
                </a:solidFill>
              </a:rPr>
              <a:t>线程安全性能差</a:t>
            </a:r>
            <a:endParaRPr lang="zh-CN" altLang="en-US" sz="1200" b="1">
              <a:solidFill>
                <a:srgbClr val="FF0000"/>
              </a:solidFill>
            </a:endParaRPr>
          </a:p>
        </p:txBody>
      </p:sp>
      <p:sp>
        <p:nvSpPr>
          <p:cNvPr id="12" name="文本框 11"/>
          <p:cNvSpPr txBox="1"/>
          <p:nvPr/>
        </p:nvSpPr>
        <p:spPr>
          <a:xfrm>
            <a:off x="3894455" y="4596765"/>
            <a:ext cx="1249680" cy="275590"/>
          </a:xfrm>
          <a:prstGeom prst="rect">
            <a:avLst/>
          </a:prstGeom>
          <a:noFill/>
        </p:spPr>
        <p:txBody>
          <a:bodyPr wrap="none" rtlCol="0">
            <a:spAutoFit/>
          </a:bodyPr>
          <a:p>
            <a:r>
              <a:rPr lang="zh-CN" altLang="en-US" sz="1200" b="1">
                <a:solidFill>
                  <a:srgbClr val="FF0000"/>
                </a:solidFill>
              </a:rPr>
              <a:t>线程安全性能好</a:t>
            </a:r>
            <a:endParaRPr lang="zh-CN" altLang="en-US" sz="1200" b="1">
              <a:solidFill>
                <a:srgbClr val="FF0000"/>
              </a:solidFill>
            </a:endParaRPr>
          </a:p>
        </p:txBody>
      </p:sp>
      <p:sp>
        <p:nvSpPr>
          <p:cNvPr id="20" name="矩形 19"/>
          <p:cNvSpPr/>
          <p:nvPr/>
        </p:nvSpPr>
        <p:spPr>
          <a:xfrm>
            <a:off x="141605" y="1789430"/>
            <a:ext cx="5764530" cy="2345055"/>
          </a:xfrm>
          <a:prstGeom prst="rect">
            <a:avLst/>
          </a:prstGeom>
          <a:noFill/>
          <a:ln w="28575">
            <a:solidFill>
              <a:srgbClr val="F59909"/>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rgbClr val="F59909"/>
              </a:solidFill>
              <a:latin typeface="+mn-ea"/>
              <a:cs typeface="+mn-ea"/>
              <a:sym typeface="+mn-ea"/>
            </a:endParaRPr>
          </a:p>
        </p:txBody>
      </p:sp>
      <p:sp>
        <p:nvSpPr>
          <p:cNvPr id="13" name="矩形 12"/>
          <p:cNvSpPr/>
          <p:nvPr/>
        </p:nvSpPr>
        <p:spPr>
          <a:xfrm>
            <a:off x="333375" y="5514975"/>
            <a:ext cx="105918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单线程使用</a:t>
            </a:r>
            <a:endParaRPr lang="zh-CN" altLang="en-US" sz="1200">
              <a:solidFill>
                <a:schemeClr val="bg1"/>
              </a:solidFill>
              <a:latin typeface="+mn-ea"/>
              <a:cs typeface="+mn-ea"/>
              <a:sym typeface="+mn-ea"/>
            </a:endParaRPr>
          </a:p>
        </p:txBody>
      </p:sp>
      <p:sp>
        <p:nvSpPr>
          <p:cNvPr id="14" name="矩形 13"/>
          <p:cNvSpPr/>
          <p:nvPr/>
        </p:nvSpPr>
        <p:spPr>
          <a:xfrm>
            <a:off x="2060575" y="5514975"/>
            <a:ext cx="58102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弃用</a:t>
            </a:r>
            <a:endParaRPr lang="zh-CN" altLang="en-US" sz="1200">
              <a:solidFill>
                <a:schemeClr val="bg1"/>
              </a:solidFill>
              <a:latin typeface="+mn-ea"/>
              <a:cs typeface="+mn-ea"/>
              <a:sym typeface="+mn-ea"/>
            </a:endParaRPr>
          </a:p>
        </p:txBody>
      </p:sp>
      <p:sp>
        <p:nvSpPr>
          <p:cNvPr id="15" name="矩形 14"/>
          <p:cNvSpPr/>
          <p:nvPr/>
        </p:nvSpPr>
        <p:spPr>
          <a:xfrm>
            <a:off x="3989705" y="5514975"/>
            <a:ext cx="105918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多线程使用</a:t>
            </a:r>
            <a:endParaRPr lang="zh-CN" altLang="en-US" sz="1200">
              <a:solidFill>
                <a:schemeClr val="bg1"/>
              </a:solidFill>
              <a:latin typeface="+mn-ea"/>
              <a:cs typeface="+mn-ea"/>
              <a:sym typeface="+mn-ea"/>
            </a:endParaRPr>
          </a:p>
        </p:txBody>
      </p:sp>
    </p:spTree>
    <p:custDataLst>
      <p:tags r:id="rId2"/>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6242050" y="878840"/>
            <a:ext cx="5476240" cy="4502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线程安全的 List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testCopyOnWriteArrayList() throws InterruptedException {</a:t>
            </a:r>
            <a:endParaRPr lang="zh-CN" altLang="en-US" sz="1200">
              <a:solidFill>
                <a:schemeClr val="tx1"/>
              </a:solidFill>
              <a:sym typeface="+mn-ea"/>
            </a:endParaRPr>
          </a:p>
          <a:p>
            <a:pPr algn="l"/>
            <a:r>
              <a:rPr lang="zh-CN" altLang="en-US" sz="1200">
                <a:solidFill>
                  <a:schemeClr val="tx1"/>
                </a:solidFill>
                <a:sym typeface="+mn-ea"/>
              </a:rPr>
              <a:t>        List&lt;Integer&gt; lst = new CopyOnWriteArrayList&lt;&gt;();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lst.add(j);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System.out.println(lst.size());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6242050" y="5488305"/>
            <a:ext cx="356044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CopyOnWriteArrayList 线程安全</a:t>
            </a:r>
            <a:endParaRPr lang="zh-CN" altLang="en-US"/>
          </a:p>
        </p:txBody>
      </p:sp>
      <p:sp>
        <p:nvSpPr>
          <p:cNvPr id="7" name="矩形 6"/>
          <p:cNvSpPr/>
          <p:nvPr/>
        </p:nvSpPr>
        <p:spPr>
          <a:xfrm>
            <a:off x="441325" y="878840"/>
            <a:ext cx="5476240" cy="4502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线程安全的 List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testSynchronizedList() throws InterruptedException {</a:t>
            </a:r>
            <a:endParaRPr lang="zh-CN" altLang="en-US" sz="1200">
              <a:solidFill>
                <a:schemeClr val="tx1"/>
              </a:solidFill>
              <a:sym typeface="+mn-ea"/>
            </a:endParaRPr>
          </a:p>
          <a:p>
            <a:pPr algn="l"/>
            <a:r>
              <a:rPr lang="zh-CN" altLang="en-US" sz="1200">
                <a:solidFill>
                  <a:schemeClr val="tx1"/>
                </a:solidFill>
                <a:sym typeface="+mn-ea"/>
              </a:rPr>
              <a:t>        // Collections.synchronizedList 也是线程安全的 List</a:t>
            </a:r>
            <a:endParaRPr lang="zh-CN" altLang="en-US" sz="1200">
              <a:solidFill>
                <a:schemeClr val="tx1"/>
              </a:solidFill>
              <a:sym typeface="+mn-ea"/>
            </a:endParaRPr>
          </a:p>
          <a:p>
            <a:pPr algn="l"/>
            <a:r>
              <a:rPr lang="zh-CN" altLang="en-US" sz="1200">
                <a:solidFill>
                  <a:schemeClr val="tx1"/>
                </a:solidFill>
                <a:sym typeface="+mn-ea"/>
              </a:rPr>
              <a:t>        List&lt;Integer&gt; lst = Collections.synchronizedList(new ArrayList&lt;&gt;());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lst.add(j);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System.out.println(lst.size());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441325" y="5488305"/>
            <a:ext cx="43338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Collections.synchronizedList 线程安全</a:t>
            </a:r>
            <a:endParaRPr lang="zh-CN" altLang="en-US"/>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宋体" panose="02010600030101010101" pitchFamily="2" charset="-122"/>
                <a:sym typeface="+mn-ea"/>
              </a:rPr>
              <a:t>同步封装器</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870" y="892175"/>
            <a:ext cx="11985625"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至此我们明白了，为了确保在单线程环境下的性能最大化，所以基础的集合实现类都没有保证线程安全。那么如果我们在多线程环境下如何使用集合呢？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当然我们不能使用线程不安全的集合在多线程环境下，这样做会导致出现我们期望的结果。我们可以手动自己添加synchronized代码块来确保安全，但是使用自动线程安全的线程比我们手动更为明智。</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8" name="矩形 7"/>
          <p:cNvSpPr/>
          <p:nvPr/>
        </p:nvSpPr>
        <p:spPr>
          <a:xfrm>
            <a:off x="4276725" y="2644140"/>
            <a:ext cx="2636520" cy="24530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synchronizedCollection</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② synchronizedList</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③ synchronizedMap</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④ synchronizedSet</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⑤ synchronizedSortedMap</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⑥ synchronizedSortedSet</a:t>
            </a:r>
            <a:endParaRPr lang="zh-CN" altLang="en-US" sz="1200">
              <a:solidFill>
                <a:schemeClr val="tx1"/>
              </a:solidFill>
              <a:latin typeface="+mn-ea"/>
              <a:cs typeface="+mn-ea"/>
              <a:sym typeface="+mn-ea"/>
            </a:endParaRPr>
          </a:p>
        </p:txBody>
      </p:sp>
      <p:sp>
        <p:nvSpPr>
          <p:cNvPr id="5" name="矩形 4"/>
          <p:cNvSpPr/>
          <p:nvPr/>
        </p:nvSpPr>
        <p:spPr>
          <a:xfrm>
            <a:off x="229235" y="2644140"/>
            <a:ext cx="3915410" cy="70294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bg1"/>
                </a:solidFill>
                <a:latin typeface="+mn-ea"/>
                <a:cs typeface="+mn-ea"/>
              </a:rPr>
              <a:t>支持的几种同步集合</a:t>
            </a:r>
            <a:endParaRPr lang="zh-CN" altLang="en-US" sz="1400">
              <a:solidFill>
                <a:schemeClr val="bg1"/>
              </a:solidFill>
              <a:latin typeface="+mn-ea"/>
              <a:cs typeface="+mn-ea"/>
            </a:endParaRPr>
          </a:p>
          <a:p>
            <a:pPr algn="ctr"/>
            <a:r>
              <a:rPr lang="zh-CN" altLang="en-US" sz="1400">
                <a:solidFill>
                  <a:schemeClr val="bg1"/>
                </a:solidFill>
                <a:latin typeface="+mn-ea"/>
                <a:cs typeface="+mn-ea"/>
                <a:sym typeface="+mn-ea"/>
              </a:rPr>
              <a:t>Collections.synchronizedXXX(collection)</a:t>
            </a:r>
            <a:endParaRPr lang="zh-CN" altLang="en-US" sz="1400">
              <a:solidFill>
                <a:schemeClr val="bg1"/>
              </a:solidFill>
              <a:latin typeface="+mn-ea"/>
              <a:cs typeface="+mn-ea"/>
              <a:sym typeface="+mn-ea"/>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Java 原子类</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530225" y="2731770"/>
            <a:ext cx="5591810" cy="3371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在java中提供了很多原子类，</a:t>
            </a:r>
            <a:r>
              <a:rPr lang="zh-CN" altLang="en-US" sz="1600">
                <a:latin typeface="宋体" panose="02010600030101010101" pitchFamily="2" charset="-122"/>
                <a:ea typeface="宋体" panose="02010600030101010101" pitchFamily="2" charset="-122"/>
                <a:cs typeface="宋体" panose="02010600030101010101" pitchFamily="2" charset="-122"/>
              </a:rPr>
              <a:t>可以</a:t>
            </a:r>
            <a:r>
              <a:rPr lang="en-US" altLang="zh-CN" sz="1600">
                <a:latin typeface="宋体" panose="02010600030101010101" pitchFamily="2" charset="-122"/>
                <a:ea typeface="宋体" panose="02010600030101010101" pitchFamily="2" charset="-122"/>
                <a:cs typeface="宋体" panose="02010600030101010101" pitchFamily="2" charset="-122"/>
              </a:rPr>
              <a:t>把这些原子类分成四大类。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3667760" y="3345815"/>
            <a:ext cx="2454910" cy="52197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solidFill>
                  <a:schemeClr val="tx1"/>
                </a:solidFill>
                <a:latin typeface="+mn-ea"/>
                <a:cs typeface="宋体" panose="02010600030101010101" pitchFamily="2" charset="-122"/>
                <a:sym typeface="+mn-ea"/>
              </a:rPr>
              <a:t>原子更新基本类型或引用类型</a:t>
            </a:r>
            <a:endParaRPr lang="en-US" altLang="zh-CN" sz="1200">
              <a:solidFill>
                <a:schemeClr val="tx1"/>
              </a:solidFill>
              <a:latin typeface="+mn-ea"/>
              <a:cs typeface="宋体" panose="02010600030101010101" pitchFamily="2" charset="-122"/>
              <a:sym typeface="+mn-ea"/>
            </a:endParaRPr>
          </a:p>
        </p:txBody>
      </p:sp>
      <p:sp>
        <p:nvSpPr>
          <p:cNvPr id="5" name="矩形 4"/>
          <p:cNvSpPr/>
          <p:nvPr/>
        </p:nvSpPr>
        <p:spPr>
          <a:xfrm>
            <a:off x="1437640" y="4398645"/>
            <a:ext cx="164020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rPr>
              <a:t>原子类分类</a:t>
            </a:r>
            <a:endParaRPr lang="zh-CN" altLang="en-US">
              <a:latin typeface="+mn-ea"/>
            </a:endParaRPr>
          </a:p>
        </p:txBody>
      </p:sp>
      <p:sp>
        <p:nvSpPr>
          <p:cNvPr id="2" name="矩形 1"/>
          <p:cNvSpPr/>
          <p:nvPr/>
        </p:nvSpPr>
        <p:spPr>
          <a:xfrm>
            <a:off x="3686175" y="4011295"/>
            <a:ext cx="2435860" cy="51181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宋体" panose="02010600030101010101" pitchFamily="2" charset="-122"/>
                <a:sym typeface="+mn-ea"/>
              </a:rPr>
              <a:t>原子更新数组中的元素</a:t>
            </a:r>
            <a:endParaRPr lang="zh-CN" altLang="en-US" sz="1200">
              <a:solidFill>
                <a:schemeClr val="tx1"/>
              </a:solidFill>
              <a:latin typeface="+mn-ea"/>
              <a:cs typeface="宋体" panose="02010600030101010101" pitchFamily="2" charset="-122"/>
              <a:sym typeface="+mn-ea"/>
            </a:endParaRPr>
          </a:p>
        </p:txBody>
      </p:sp>
      <p:sp>
        <p:nvSpPr>
          <p:cNvPr id="4" name="矩形 3"/>
          <p:cNvSpPr/>
          <p:nvPr/>
        </p:nvSpPr>
        <p:spPr>
          <a:xfrm>
            <a:off x="3686175" y="4689475"/>
            <a:ext cx="2437130" cy="54292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宋体" panose="02010600030101010101" pitchFamily="2" charset="-122"/>
                <a:sym typeface="+mn-ea"/>
              </a:rPr>
              <a:t>原子更新对象中的字段</a:t>
            </a:r>
            <a:endParaRPr lang="zh-CN" altLang="en-US" sz="1200">
              <a:solidFill>
                <a:schemeClr val="tx1"/>
              </a:solidFill>
              <a:latin typeface="+mn-ea"/>
              <a:cs typeface="宋体" panose="02010600030101010101" pitchFamily="2" charset="-122"/>
              <a:sym typeface="+mn-ea"/>
            </a:endParaRPr>
          </a:p>
        </p:txBody>
      </p:sp>
      <p:sp>
        <p:nvSpPr>
          <p:cNvPr id="10" name="左大括号 9"/>
          <p:cNvSpPr/>
          <p:nvPr/>
        </p:nvSpPr>
        <p:spPr>
          <a:xfrm>
            <a:off x="3231515" y="3345815"/>
            <a:ext cx="317500" cy="2562225"/>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8" name="矩形 7"/>
          <p:cNvSpPr/>
          <p:nvPr/>
        </p:nvSpPr>
        <p:spPr>
          <a:xfrm>
            <a:off x="3676650" y="5398135"/>
            <a:ext cx="2456180" cy="5099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宋体" panose="02010600030101010101" pitchFamily="2" charset="-122"/>
                <a:sym typeface="+mn-ea"/>
              </a:rPr>
              <a:t>高性能原子类</a:t>
            </a:r>
            <a:endParaRPr lang="zh-CN" altLang="en-US" sz="1200">
              <a:solidFill>
                <a:schemeClr val="tx1"/>
              </a:solidFill>
              <a:latin typeface="+mn-ea"/>
              <a:cs typeface="宋体" panose="02010600030101010101" pitchFamily="2" charset="-122"/>
              <a:sym typeface="+mn-ea"/>
            </a:endParaRPr>
          </a:p>
        </p:txBody>
      </p:sp>
      <p:sp>
        <p:nvSpPr>
          <p:cNvPr id="9" name="文本框 8"/>
          <p:cNvSpPr txBox="1"/>
          <p:nvPr/>
        </p:nvSpPr>
        <p:spPr>
          <a:xfrm>
            <a:off x="256540" y="935355"/>
            <a:ext cx="11567795" cy="1076325"/>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原子操作是指不会被线程调度机制打断的操作</a:t>
            </a:r>
            <a:r>
              <a:rPr lang="en-US" altLang="zh-CN" sz="1600">
                <a:latin typeface="宋体" panose="02010600030101010101" pitchFamily="2" charset="-122"/>
                <a:ea typeface="宋体" panose="02010600030101010101" pitchFamily="2" charset="-122"/>
                <a:cs typeface="宋体" panose="02010600030101010101" pitchFamily="2" charset="-122"/>
              </a:rPr>
              <a:t>，这种操作一旦开始，就一直运行到结束，中间不会有任何线程上下文切换。</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原子操作可以是一个步骤，也可以是多个操作步骤，但是其顺序不可以被打乱，也不可以被切割而只执行其中的一部分，将整个操作视作一个整体是原子性的核心特征。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256540" y="935355"/>
            <a:ext cx="4309110" cy="356235"/>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
        <p:nvSpPr>
          <p:cNvPr id="11" name="圆角矩形 10"/>
          <p:cNvSpPr/>
          <p:nvPr/>
        </p:nvSpPr>
        <p:spPr>
          <a:xfrm>
            <a:off x="3605530" y="3260725"/>
            <a:ext cx="2596515" cy="692150"/>
          </a:xfrm>
          <a:prstGeom prst="roundRect">
            <a:avLst/>
          </a:prstGeom>
          <a:noFill/>
          <a:ln w="28575">
            <a:solidFill>
              <a:srgbClr val="F5990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6056630" y="3409950"/>
            <a:ext cx="94551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常用</a:t>
            </a:r>
            <a:endParaRPr lang="zh-CN" sz="1200">
              <a:solidFill>
                <a:schemeClr val="bg1"/>
              </a:solidFill>
              <a:latin typeface="+mn-ea"/>
              <a:cs typeface="+mn-ea"/>
              <a:sym typeface="+mn-ea"/>
            </a:endParaRP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6598920" y="394335"/>
            <a:ext cx="5465445" cy="17500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原子更新数组中的元素，可以更新数组中指定索引位置的元素，这些类主要有：</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（1）AtomicIntegerArray</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原子更新int数组中的元素。</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（2）AtomicLongArray</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原子更新long数组中的元素。</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（3）AtomicReferenceArray</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原子更新Object数组中的元素。</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这几个类的操作基本类似，更新元素时都要指定在数组中的索引位置。</a:t>
            </a:r>
            <a:endParaRPr lang="zh-CN" altLang="en-US" sz="1200">
              <a:solidFill>
                <a:schemeClr val="tx1"/>
              </a:solidFill>
              <a:latin typeface="+mn-ea"/>
              <a:cs typeface="+mn-ea"/>
              <a:sym typeface="+mn-ea"/>
            </a:endParaRPr>
          </a:p>
        </p:txBody>
      </p:sp>
      <p:sp>
        <p:nvSpPr>
          <p:cNvPr id="4" name="矩形 3"/>
          <p:cNvSpPr/>
          <p:nvPr/>
        </p:nvSpPr>
        <p:spPr>
          <a:xfrm>
            <a:off x="6598920" y="2243455"/>
            <a:ext cx="5452110" cy="17500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原子更新对象中的字段，可以更新对象中指定字段名称的字段，这些类主要有：</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（1）AtomicIntegerFieldUpdater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原子更新对象中的int类型字段。</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（2）AtomicLongFieldUpdater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原子更新对象中的long类型字段。</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（3）AtomicReferenceFieldUpdater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原子更新对象中的引用类型字段。</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这几个类的操作基本类似，都需要传入要更新的字段名称。</a:t>
            </a:r>
            <a:endParaRPr lang="zh-CN" altLang="en-US" sz="1200">
              <a:solidFill>
                <a:schemeClr val="tx1"/>
              </a:solidFill>
              <a:latin typeface="+mn-ea"/>
              <a:cs typeface="+mn-ea"/>
              <a:sym typeface="+mn-ea"/>
            </a:endParaRPr>
          </a:p>
        </p:txBody>
      </p:sp>
      <p:sp>
        <p:nvSpPr>
          <p:cNvPr id="5" name="矩形 4"/>
          <p:cNvSpPr/>
          <p:nvPr/>
        </p:nvSpPr>
        <p:spPr>
          <a:xfrm>
            <a:off x="4741545" y="4064000"/>
            <a:ext cx="7309485" cy="261493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高性能原子类，是java8中增加的原子类，它们使用分段的思想，把不同的线程hash到不同的段上去更新，最后再把这些段的值相加得到最终的值，这些类主要有：</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（1）Striped64 下面四个类的父类。</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（2）LongAccumulator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long类型的聚合器，需要传入一个long类型的二元操作，可以用来计算各种聚合操作，包括加乘等。</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（3）LongAdder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long类型的累加器，LongAccumulator的特例，只能用来计算加法，且从0开始计算。</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（4）DoubleAccumulator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double类型的聚合器，需要传入一个double类型的二元操作，可以用来计算各种聚合操作，包括加乘等。</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（5）DoubleAdder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double类型的累加器，DoubleAccumulator的特例，只能用来计算加法，且从0开始计算。</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这几个类的操作基本类似，其中DoubleAccumulator和DoubleAdder底层其实也是用long来实现的。</a:t>
            </a:r>
            <a:endParaRPr lang="zh-CN" altLang="en-US" sz="1200">
              <a:solidFill>
                <a:schemeClr val="tx1"/>
              </a:solidFill>
              <a:latin typeface="+mn-ea"/>
              <a:cs typeface="+mn-ea"/>
              <a:sym typeface="+mn-ea"/>
            </a:endParaRPr>
          </a:p>
        </p:txBody>
      </p:sp>
      <p:sp>
        <p:nvSpPr>
          <p:cNvPr id="6" name="矩形 5"/>
          <p:cNvSpPr/>
          <p:nvPr/>
        </p:nvSpPr>
        <p:spPr>
          <a:xfrm>
            <a:off x="835660" y="394335"/>
            <a:ext cx="5676900" cy="35985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solidFill>
                  <a:schemeClr val="tx1"/>
                </a:solidFill>
                <a:latin typeface="+mn-ea"/>
                <a:cs typeface="+mn-ea"/>
                <a:sym typeface="+mn-ea"/>
              </a:rPr>
              <a:t>原子更新基本类型或引用类型,</a:t>
            </a:r>
            <a:r>
              <a:rPr lang="en-US" altLang="zh-CN" sz="1200">
                <a:solidFill>
                  <a:schemeClr val="tx1"/>
                </a:solidFill>
                <a:latin typeface="+mn-ea"/>
                <a:cs typeface="+mn-ea"/>
                <a:sym typeface="+mn-ea"/>
              </a:rPr>
              <a:t>如果是基本类型，则替换其值，如果是引用，则替换其引用地址，这些类主要有：</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（1）AtomicBoolean</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原子更新布尔类型，内部使用int类型的value存储1和0表示true和false，底层也是对int类型的原子操作。</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（2）</a:t>
            </a:r>
            <a:r>
              <a:rPr lang="en-US" altLang="zh-CN" sz="1200" b="1">
                <a:solidFill>
                  <a:srgbClr val="FF0000"/>
                </a:solidFill>
                <a:latin typeface="+mn-ea"/>
                <a:cs typeface="+mn-ea"/>
                <a:sym typeface="+mn-ea"/>
              </a:rPr>
              <a:t>AtomicInteger</a:t>
            </a:r>
            <a:endParaRPr lang="en-US" altLang="zh-CN" sz="1200" b="1">
              <a:solidFill>
                <a:srgbClr val="FF0000"/>
              </a:solidFill>
              <a:latin typeface="+mn-ea"/>
              <a:cs typeface="+mn-ea"/>
            </a:endParaRPr>
          </a:p>
          <a:p>
            <a:pPr algn="l"/>
            <a:r>
              <a:rPr lang="en-US" altLang="zh-CN" sz="1200">
                <a:solidFill>
                  <a:schemeClr val="tx1"/>
                </a:solidFill>
                <a:latin typeface="+mn-ea"/>
                <a:cs typeface="+mn-ea"/>
                <a:sym typeface="+mn-ea"/>
              </a:rPr>
              <a:t>原子更新int类型。</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（3）AtomicLong</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原子更新long类型。</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（4）AtomicReference</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原子更新引用类型，通过泛型指定要操作的类。</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（5）AtomicMarkableReference</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原子更新引用类型，内部使用Pair承载引用对象及是否被更新过的标记，避免了ABA问题。</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（6）AtomicStampedReference</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原子更新引用类型，内部使用Pair承载引用对象及更新的邮戳，避免了ABA问题。</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这几个类的操作基本类似，底层都是调用Unsafe的compareAndSwapXxx()来实现</a:t>
            </a:r>
            <a:r>
              <a:rPr lang="zh-CN" altLang="en-US" sz="1200">
                <a:solidFill>
                  <a:schemeClr val="tx1"/>
                </a:solidFill>
                <a:latin typeface="+mn-ea"/>
                <a:cs typeface="+mn-ea"/>
                <a:sym typeface="+mn-ea"/>
              </a:rPr>
              <a:t>。</a:t>
            </a:r>
            <a:endParaRPr lang="zh-CN" altLang="en-US" sz="1200">
              <a:solidFill>
                <a:schemeClr val="tx1"/>
              </a:solidFill>
              <a:latin typeface="+mn-ea"/>
              <a:cs typeface="+mn-ea"/>
              <a:sym typeface="+mn-ea"/>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矩形 6"/>
          <p:cNvSpPr/>
          <p:nvPr/>
        </p:nvSpPr>
        <p:spPr>
          <a:xfrm>
            <a:off x="386715" y="851535"/>
            <a:ext cx="5048250" cy="51301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private static AtomicInteger safeCount = new AtomicInteger(0);</a:t>
            </a:r>
            <a:endParaRPr lang="zh-CN" altLang="en-US" sz="1200">
              <a:solidFill>
                <a:schemeClr val="tx1"/>
              </a:solidFill>
              <a:sym typeface="+mn-ea"/>
            </a:endParaRPr>
          </a:p>
          <a:p>
            <a:pPr algn="l"/>
            <a:r>
              <a:rPr lang="zh-CN" altLang="en-US" sz="1200">
                <a:solidFill>
                  <a:schemeClr val="tx1"/>
                </a:solidFill>
                <a:sym typeface="+mn-ea"/>
              </a:rPr>
              <a:t>//    AtomicBoolean</a:t>
            </a:r>
            <a:endParaRPr lang="zh-CN" altLang="en-US" sz="1200">
              <a:solidFill>
                <a:schemeClr val="tx1"/>
              </a:solidFill>
              <a:sym typeface="+mn-ea"/>
            </a:endParaRPr>
          </a:p>
          <a:p>
            <a:pPr algn="l"/>
            <a:r>
              <a:rPr lang="zh-CN" altLang="en-US" sz="1200">
                <a:solidFill>
                  <a:schemeClr val="tx1"/>
                </a:solidFill>
                <a:sym typeface="+mn-ea"/>
              </a:rPr>
              <a:t>//    AtomicReference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AtomicInteger 原子类,底层使用 volitate 关键词,是线程安全的类</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testAtomicInteger () throws InterruptedException {</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safeCount.addAndGet(1);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 打印的会是 1000000 么？</a:t>
            </a:r>
            <a:endParaRPr lang="zh-CN" altLang="en-US" sz="1200">
              <a:solidFill>
                <a:schemeClr val="tx1"/>
              </a:solidFill>
              <a:sym typeface="+mn-ea"/>
            </a:endParaRPr>
          </a:p>
          <a:p>
            <a:pPr algn="l"/>
            <a:r>
              <a:rPr lang="zh-CN" altLang="en-US" sz="1200">
                <a:solidFill>
                  <a:schemeClr val="tx1"/>
                </a:solidFill>
                <a:sym typeface="+mn-ea"/>
              </a:rPr>
              <a:t>        System.out.println(safeCount.get());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386715" y="6116320"/>
            <a:ext cx="43338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Atomic</a:t>
            </a:r>
            <a:r>
              <a:rPr lang="en-US" altLang="zh-CN"/>
              <a:t>XXX </a:t>
            </a:r>
            <a:r>
              <a:rPr lang="zh-CN" altLang="en-US"/>
              <a:t>原子类</a:t>
            </a:r>
            <a:r>
              <a:rPr lang="zh-CN" altLang="en-US"/>
              <a:t>线程安全</a:t>
            </a:r>
            <a:endParaRPr lang="zh-CN" altLang="en-US"/>
          </a:p>
        </p:txBody>
      </p:sp>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j-ea"/>
                <a:ea typeface="+mj-ea"/>
                <a:cs typeface="宋体" panose="02010600030101010101" pitchFamily="2" charset="-122"/>
                <a:sym typeface="+mn-ea"/>
              </a:rPr>
              <a:t>Lock</a:t>
            </a:r>
            <a:r>
              <a:rPr lang="zh-CN" altLang="en-US" sz="3200">
                <a:latin typeface="+mj-ea"/>
                <a:ea typeface="+mj-ea"/>
                <a:cs typeface="宋体" panose="02010600030101010101" pitchFamily="2" charset="-122"/>
                <a:sym typeface="+mn-ea"/>
              </a:rPr>
              <a:t>锁</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918845"/>
            <a:ext cx="1196721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这种集合采用了特殊的对象锁（java.util.concurrent.lock.Lock）：这种机制相对于传统的来说更为灵活，可以如下理解：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这种锁和经典锁一样具有基本的功能，但还可以再特殊的情况下获取：如果当前没有被锁、超时、线程没有被打断。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不同于synchronization的代码,当方法在执行，Lock锁一直会被持有，直到调用unlock方法。有些实现通过这种机制把集合分为好几个部分来提供并发性能。比如：LinkedBlockingQueue，在队列的开后和结尾，所以在添加和删除的时候可以同时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其他使用了这种机制的集合有：ConcurrentHashMap 和绝多数实现了BlockingQueue的实现类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同样的这一类的集合也具有不连贯的iterators，也不会抛出ConcurrentModificationException异常。</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rPr>
              <a:t>ReentrantLock的作用和synchronize</a:t>
            </a:r>
            <a:r>
              <a:rPr lang="en-US" altLang="zh-CN" sz="1600">
                <a:latin typeface="宋体" panose="02010600030101010101" pitchFamily="2" charset="-122"/>
                <a:ea typeface="宋体" panose="02010600030101010101" pitchFamily="2" charset="-122"/>
                <a:cs typeface="宋体" panose="02010600030101010101" pitchFamily="2" charset="-122"/>
              </a:rPr>
              <a:t>d </a:t>
            </a:r>
            <a:r>
              <a:rPr lang="zh-CN" altLang="en-US" sz="1600">
                <a:latin typeface="宋体" panose="02010600030101010101" pitchFamily="2" charset="-122"/>
                <a:ea typeface="宋体" panose="02010600030101010101" pitchFamily="2" charset="-122"/>
                <a:cs typeface="宋体" panose="02010600030101010101" pitchFamily="2" charset="-122"/>
              </a:rPr>
              <a:t>是一样的，都是实现锁的功能，但是ReentrantLock需要手写代码对锁进行获取和释放(一定要在finally里面释放)，要不然就永远死锁了，ReentrantLock也可以用来做线程之间的挂起和通知，synchronize</a:t>
            </a:r>
            <a:r>
              <a:rPr lang="en-US" altLang="zh-CN" sz="1600">
                <a:latin typeface="宋体" panose="02010600030101010101" pitchFamily="2" charset="-122"/>
                <a:ea typeface="宋体" panose="02010600030101010101" pitchFamily="2" charset="-122"/>
                <a:cs typeface="宋体" panose="02010600030101010101" pitchFamily="2" charset="-122"/>
              </a:rPr>
              <a:t>d </a:t>
            </a:r>
            <a:r>
              <a:rPr lang="zh-CN" altLang="en-US" sz="1600">
                <a:latin typeface="宋体" panose="02010600030101010101" pitchFamily="2" charset="-122"/>
                <a:ea typeface="宋体" panose="02010600030101010101" pitchFamily="2" charset="-122"/>
                <a:cs typeface="宋体" panose="02010600030101010101" pitchFamily="2" charset="-122"/>
              </a:rPr>
              <a:t>一般是使用object的wait和notify来实现，ReentrantLock使用Condition来实现线程之间的通信。</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rPr>
              <a:t>ReentrantReadWriteLock 锁是一个读写分离的锁，这种锁主要用于读多写少的业务场景，口诀就是：</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读读共享、写写互斥、读写互斥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112395" y="4100830"/>
            <a:ext cx="3115945" cy="356235"/>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
        <p:nvSpPr>
          <p:cNvPr id="4" name="流程图: 多文档 3"/>
          <p:cNvSpPr/>
          <p:nvPr/>
        </p:nvSpPr>
        <p:spPr>
          <a:xfrm>
            <a:off x="3558540" y="4739005"/>
            <a:ext cx="920750" cy="96520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文件</a:t>
            </a:r>
            <a:endParaRPr lang="zh-CN" altLang="en-US"/>
          </a:p>
        </p:txBody>
      </p:sp>
      <p:sp>
        <p:nvSpPr>
          <p:cNvPr id="5" name="右箭头 4"/>
          <p:cNvSpPr/>
          <p:nvPr/>
        </p:nvSpPr>
        <p:spPr>
          <a:xfrm>
            <a:off x="2753995" y="5090160"/>
            <a:ext cx="666115"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6" name="右箭头 5"/>
          <p:cNvSpPr/>
          <p:nvPr/>
        </p:nvSpPr>
        <p:spPr>
          <a:xfrm rot="16200000">
            <a:off x="3727450" y="5932805"/>
            <a:ext cx="582930"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7" name="流程图: 多文档 6"/>
          <p:cNvSpPr/>
          <p:nvPr/>
        </p:nvSpPr>
        <p:spPr>
          <a:xfrm>
            <a:off x="5908040" y="4753610"/>
            <a:ext cx="920750" cy="96520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文件</a:t>
            </a:r>
            <a:endParaRPr lang="zh-CN" altLang="en-US"/>
          </a:p>
        </p:txBody>
      </p:sp>
      <p:sp>
        <p:nvSpPr>
          <p:cNvPr id="8" name="右箭头 7"/>
          <p:cNvSpPr/>
          <p:nvPr/>
        </p:nvSpPr>
        <p:spPr>
          <a:xfrm>
            <a:off x="5103495" y="5104765"/>
            <a:ext cx="666115"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9" name="右箭头 8"/>
          <p:cNvSpPr/>
          <p:nvPr/>
        </p:nvSpPr>
        <p:spPr>
          <a:xfrm rot="5400000">
            <a:off x="6076950" y="5947410"/>
            <a:ext cx="582930"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0" name="流程图: 多文档 9"/>
          <p:cNvSpPr/>
          <p:nvPr/>
        </p:nvSpPr>
        <p:spPr>
          <a:xfrm>
            <a:off x="8576310" y="4753610"/>
            <a:ext cx="920750" cy="96520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文件</a:t>
            </a:r>
            <a:endParaRPr lang="zh-CN" altLang="en-US"/>
          </a:p>
        </p:txBody>
      </p:sp>
      <p:sp>
        <p:nvSpPr>
          <p:cNvPr id="11" name="右箭头 10"/>
          <p:cNvSpPr/>
          <p:nvPr/>
        </p:nvSpPr>
        <p:spPr>
          <a:xfrm rot="10800000">
            <a:off x="7771765" y="5104765"/>
            <a:ext cx="666115"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2" name="右箭头 11"/>
          <p:cNvSpPr/>
          <p:nvPr/>
        </p:nvSpPr>
        <p:spPr>
          <a:xfrm rot="5400000">
            <a:off x="8745220" y="5947410"/>
            <a:ext cx="582930"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3" name="文本框 12"/>
          <p:cNvSpPr txBox="1"/>
          <p:nvPr/>
        </p:nvSpPr>
        <p:spPr>
          <a:xfrm>
            <a:off x="2827655" y="5090160"/>
            <a:ext cx="400685" cy="368300"/>
          </a:xfrm>
          <a:prstGeom prst="rect">
            <a:avLst/>
          </a:prstGeom>
          <a:noFill/>
        </p:spPr>
        <p:txBody>
          <a:bodyPr wrap="square" rtlCol="0">
            <a:spAutoFit/>
          </a:bodyPr>
          <a:p>
            <a:r>
              <a:rPr lang="zh-CN" altLang="en-US"/>
              <a:t>写</a:t>
            </a:r>
            <a:endParaRPr lang="zh-CN" altLang="en-US"/>
          </a:p>
        </p:txBody>
      </p:sp>
      <p:sp>
        <p:nvSpPr>
          <p:cNvPr id="14" name="文本框 13"/>
          <p:cNvSpPr txBox="1"/>
          <p:nvPr/>
        </p:nvSpPr>
        <p:spPr>
          <a:xfrm>
            <a:off x="3873500" y="5909310"/>
            <a:ext cx="400685" cy="368300"/>
          </a:xfrm>
          <a:prstGeom prst="rect">
            <a:avLst/>
          </a:prstGeom>
          <a:noFill/>
        </p:spPr>
        <p:txBody>
          <a:bodyPr wrap="square" rtlCol="0">
            <a:spAutoFit/>
          </a:bodyPr>
          <a:p>
            <a:r>
              <a:rPr lang="zh-CN" altLang="en-US"/>
              <a:t>写</a:t>
            </a:r>
            <a:endParaRPr lang="zh-CN" altLang="en-US"/>
          </a:p>
        </p:txBody>
      </p:sp>
      <p:sp>
        <p:nvSpPr>
          <p:cNvPr id="16" name="文本框 15"/>
          <p:cNvSpPr txBox="1"/>
          <p:nvPr/>
        </p:nvSpPr>
        <p:spPr>
          <a:xfrm>
            <a:off x="5236210" y="5013325"/>
            <a:ext cx="400685" cy="368300"/>
          </a:xfrm>
          <a:prstGeom prst="rect">
            <a:avLst/>
          </a:prstGeom>
          <a:noFill/>
        </p:spPr>
        <p:txBody>
          <a:bodyPr wrap="square" rtlCol="0">
            <a:spAutoFit/>
          </a:bodyPr>
          <a:p>
            <a:r>
              <a:rPr lang="zh-CN" altLang="en-US"/>
              <a:t>写</a:t>
            </a:r>
            <a:endParaRPr lang="zh-CN" altLang="en-US"/>
          </a:p>
        </p:txBody>
      </p:sp>
      <p:sp>
        <p:nvSpPr>
          <p:cNvPr id="17" name="文本框 16"/>
          <p:cNvSpPr txBox="1"/>
          <p:nvPr/>
        </p:nvSpPr>
        <p:spPr>
          <a:xfrm>
            <a:off x="6327775" y="5801995"/>
            <a:ext cx="400685" cy="368300"/>
          </a:xfrm>
          <a:prstGeom prst="rect">
            <a:avLst/>
          </a:prstGeom>
          <a:noFill/>
        </p:spPr>
        <p:txBody>
          <a:bodyPr wrap="square" rtlCol="0">
            <a:spAutoFit/>
          </a:bodyPr>
          <a:p>
            <a:r>
              <a:rPr lang="zh-CN" altLang="en-US"/>
              <a:t>读</a:t>
            </a:r>
            <a:endParaRPr lang="zh-CN" altLang="en-US"/>
          </a:p>
        </p:txBody>
      </p:sp>
      <p:sp>
        <p:nvSpPr>
          <p:cNvPr id="18" name="文本框 17"/>
          <p:cNvSpPr txBox="1"/>
          <p:nvPr/>
        </p:nvSpPr>
        <p:spPr>
          <a:xfrm>
            <a:off x="8950325" y="5801995"/>
            <a:ext cx="400685" cy="368300"/>
          </a:xfrm>
          <a:prstGeom prst="rect">
            <a:avLst/>
          </a:prstGeom>
          <a:noFill/>
        </p:spPr>
        <p:txBody>
          <a:bodyPr wrap="square" rtlCol="0">
            <a:spAutoFit/>
          </a:bodyPr>
          <a:p>
            <a:r>
              <a:rPr lang="zh-CN" altLang="en-US"/>
              <a:t>读</a:t>
            </a:r>
            <a:endParaRPr lang="zh-CN" altLang="en-US"/>
          </a:p>
        </p:txBody>
      </p:sp>
      <p:sp>
        <p:nvSpPr>
          <p:cNvPr id="19" name="文本框 18"/>
          <p:cNvSpPr txBox="1"/>
          <p:nvPr/>
        </p:nvSpPr>
        <p:spPr>
          <a:xfrm>
            <a:off x="7975600" y="5013325"/>
            <a:ext cx="400685" cy="368300"/>
          </a:xfrm>
          <a:prstGeom prst="rect">
            <a:avLst/>
          </a:prstGeom>
          <a:noFill/>
        </p:spPr>
        <p:txBody>
          <a:bodyPr wrap="square" rtlCol="0">
            <a:spAutoFit/>
          </a:bodyPr>
          <a:p>
            <a:r>
              <a:rPr lang="zh-CN" altLang="en-US"/>
              <a:t>读</a:t>
            </a:r>
            <a:endParaRPr lang="zh-CN" altLang="en-US"/>
          </a:p>
        </p:txBody>
      </p:sp>
      <p:sp>
        <p:nvSpPr>
          <p:cNvPr id="21" name="椭圆 20"/>
          <p:cNvSpPr/>
          <p:nvPr/>
        </p:nvSpPr>
        <p:spPr>
          <a:xfrm>
            <a:off x="3192780" y="4534535"/>
            <a:ext cx="1575435" cy="1330325"/>
          </a:xfrm>
          <a:prstGeom prst="ellipse">
            <a:avLst/>
          </a:prstGeom>
          <a:noFill/>
          <a:ln w="28575">
            <a:solidFill>
              <a:srgbClr val="F5990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5580380" y="4531995"/>
            <a:ext cx="1575435" cy="1330325"/>
          </a:xfrm>
          <a:prstGeom prst="ellipse">
            <a:avLst/>
          </a:prstGeom>
          <a:noFill/>
          <a:ln w="28575">
            <a:solidFill>
              <a:srgbClr val="F5990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8362950" y="4471670"/>
            <a:ext cx="1575435" cy="1330325"/>
          </a:xfrm>
          <a:prstGeom prst="ellipse">
            <a:avLst/>
          </a:prstGeom>
          <a:noFill/>
          <a:ln w="28575">
            <a:solidFill>
              <a:srgbClr val="F9680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9633585" y="4251960"/>
            <a:ext cx="1967230" cy="50165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b="1">
                <a:latin typeface="宋体" panose="02010600030101010101" pitchFamily="2" charset="-122"/>
                <a:ea typeface="宋体" panose="02010600030101010101" pitchFamily="2" charset="-122"/>
                <a:cs typeface="宋体" panose="02010600030101010101" pitchFamily="2" charset="-122"/>
                <a:sym typeface="+mn-ea"/>
              </a:rPr>
              <a:t>ReentrantReadWriteLock  读读不加锁</a:t>
            </a:r>
            <a:endParaRPr lang="en-US" altLang="zh-CN" sz="1200" b="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CPU时间片</a:t>
            </a:r>
            <a:endParaRPr lang="zh-CN" sz="3200"/>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7495" y="4028440"/>
            <a:ext cx="1130490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举个例子：当有多个线程读写文件时，读操作和写操作会发生冲突现象，写操作和写操作会发生冲突现象，但是读操作和读操作不会发生冲突现象。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但是采用synchronized关键字来实现同步的话，就会导致一个问题：</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如果多个线程都只是进行读操作，所以当一个线程在进行读操作时，其他线程只能等待无法进行读操作。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因此就需要一种机制来使得多个线程都只是进行读操作时，线程之间不会发生冲突，通过Lock就可以办到。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另外，通过Lock可以知道线程有没有成功获取到锁。这个是synchronized无法办到的。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nvSpPr>
        <p:spPr>
          <a:xfrm>
            <a:off x="3428365" y="824865"/>
            <a:ext cx="8154035" cy="26689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1）Lock是一个接口，而synchronized是Java中的关键字，synchronized是内置的语言实现，synchronized是在JVM层面上实现的，不但可以通过一些监控工具监控synchronized的锁定，而且在代码执行时出现异常，JVM会自动释放锁定，但是使用Lock则不行，lock是通过代码实现的，要保证锁定一定会被释放，就必须将 unLock()放到finally{} 中；</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2）synchronized在发生异常时，会自动释放线程占有的锁，因此不会导致死锁现象发生；而Lock在发生异常时，如果没有主动通过unLock()去释放锁，则很可能造成死锁现象，因此使用Lock时需要在finally块中释放锁；</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3）Lock可以让等待锁的线程响应中断，线程可以中断去干别的事务，而synchronized却不行，使用synchronized时，等待的线程会一直等待下去，不能够响应中断；</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4）通过Lock可以知道有没有成功获取锁，而synchronized却无法办到。</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5）Lock可以提高多个线程进行读操作的效率。</a:t>
            </a:r>
            <a:endParaRPr lang="zh-CN" altLang="en-US" sz="1200">
              <a:solidFill>
                <a:schemeClr val="tx1"/>
              </a:solidFill>
              <a:latin typeface="+mn-ea"/>
              <a:cs typeface="+mn-ea"/>
              <a:sym typeface="+mn-ea"/>
            </a:endParaRPr>
          </a:p>
        </p:txBody>
      </p:sp>
      <p:sp>
        <p:nvSpPr>
          <p:cNvPr id="13" name="矩形 12"/>
          <p:cNvSpPr/>
          <p:nvPr/>
        </p:nvSpPr>
        <p:spPr>
          <a:xfrm>
            <a:off x="213360" y="1444625"/>
            <a:ext cx="3086735" cy="204914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latin typeface="+mn-ea"/>
                <a:cs typeface="+mn-ea"/>
                <a:sym typeface="+mn-ea"/>
              </a:rPr>
              <a:t>在性能上来说，如果竞争资源不激烈，两者的性能是差不多的，而当竞争资源非常激烈时（即有大量线程同时竞争），此时Lock的性能要远远优于synchronized。所以说，在具体使用时要根据适当情况选择。</a:t>
            </a:r>
            <a:endParaRPr lang="zh-CN" sz="1200">
              <a:solidFill>
                <a:schemeClr val="bg1"/>
              </a:solidFill>
              <a:latin typeface="+mn-ea"/>
              <a:cs typeface="+mn-ea"/>
              <a:sym typeface="+mn-ea"/>
            </a:endParaRPr>
          </a:p>
        </p:txBody>
      </p:sp>
      <p:sp>
        <p:nvSpPr>
          <p:cNvPr id="8" name="矩形 7"/>
          <p:cNvSpPr/>
          <p:nvPr/>
        </p:nvSpPr>
        <p:spPr>
          <a:xfrm>
            <a:off x="213360" y="824865"/>
            <a:ext cx="30867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mn-ea"/>
                <a:sym typeface="+mn-ea"/>
              </a:rPr>
              <a:t>Lock和synchronized 区别</a:t>
            </a:r>
            <a:endParaRPr lang="en-US" altLang="zh-CN">
              <a:latin typeface="+mn-ea"/>
              <a:cs typeface="+mn-ea"/>
              <a:sym typeface="+mn-ea"/>
            </a:endParaRPr>
          </a:p>
        </p:txBody>
      </p:sp>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141605" y="886460"/>
            <a:ext cx="5721350" cy="48844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ReentrantReadWriteLock锁是一个读写分离的锁，这种锁主要用于读多写少的业务场景，口诀就是：读读共享、写写互斥、读写互斥。</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ThreadSafeInteger2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initNum;</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ThreadSafeInteger2(int initNum)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this.initNum = 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ReentrantReadWriteLock reentrantReadWriteLock = new ReentrantReadWriteLock();</a:t>
            </a:r>
            <a:endParaRPr lang="zh-CN" altLang="en-US" sz="1200">
              <a:solidFill>
                <a:schemeClr val="tx1"/>
              </a:solidFill>
              <a:sym typeface="+mn-ea"/>
            </a:endParaRPr>
          </a:p>
          <a:p>
            <a:pPr algn="l"/>
            <a:r>
              <a:rPr lang="zh-CN" altLang="en-US" sz="1200">
                <a:solidFill>
                  <a:schemeClr val="tx1"/>
                </a:solidFill>
                <a:sym typeface="+mn-ea"/>
              </a:rPr>
              <a:t>    private Lock readLock = reentrantReadWriteLock.readLock();</a:t>
            </a:r>
            <a:endParaRPr lang="zh-CN" altLang="en-US" sz="1200">
              <a:solidFill>
                <a:schemeClr val="tx1"/>
              </a:solidFill>
              <a:sym typeface="+mn-ea"/>
            </a:endParaRPr>
          </a:p>
          <a:p>
            <a:pPr algn="l"/>
            <a:r>
              <a:rPr lang="zh-CN" altLang="en-US" sz="1200">
                <a:solidFill>
                  <a:schemeClr val="tx1"/>
                </a:solidFill>
                <a:sym typeface="+mn-ea"/>
              </a:rPr>
              <a:t>    private Lock writeLock = reentrantReadWriteLock.writeLock();</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add(int num)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writeLock.lock();</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writeLock.unlock();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5960110" y="886460"/>
            <a:ext cx="6068060" cy="53124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void sub(int num)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writeLock.lock();</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writeLock.unlock();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int get()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readLock.lock();</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"正在读取...");</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TimeUnit.MILLISECONDS.sleep(200);</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return this.initNum;</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readLock.unlock();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10" name="矩形 9"/>
          <p:cNvSpPr/>
          <p:nvPr/>
        </p:nvSpPr>
        <p:spPr>
          <a:xfrm>
            <a:off x="10305415" y="5634355"/>
            <a:ext cx="16465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Lock </a:t>
            </a:r>
            <a:r>
              <a:rPr lang="zh-CN" altLang="en-US"/>
              <a:t>锁</a:t>
            </a:r>
            <a:endParaRPr lang="zh-CN" altLang="en-US"/>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a:latin typeface="+mj-ea"/>
                <a:ea typeface="+mj-ea"/>
                <a:cs typeface="+mj-ea"/>
                <a:sym typeface="+mn-ea"/>
              </a:rPr>
              <a:t>有序性</a:t>
            </a:r>
            <a:r>
              <a:rPr lang="en-US" altLang="zh-CN" sz="3200">
                <a:latin typeface="+mj-ea"/>
                <a:ea typeface="+mj-ea"/>
                <a:cs typeface="+mj-ea"/>
                <a:sym typeface="+mn-ea"/>
              </a:rPr>
              <a:t>-</a:t>
            </a:r>
            <a:r>
              <a:rPr lang="zh-CN" altLang="en-US" sz="3200">
                <a:latin typeface="+mj-ea"/>
                <a:ea typeface="+mj-ea"/>
                <a:cs typeface="+mj-ea"/>
                <a:sym typeface="+mn-ea"/>
              </a:rPr>
              <a:t>避免JVM指令重排</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810" y="845820"/>
            <a:ext cx="11931015" cy="206121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在Java中看似顺序的代码在JVM中，可能会出现编译器或者CPU对这些操作指令进行了重新排序；在特定情况下，指令重排将会给我们的程序带来不确定的结果.....</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什么是指令重排？</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在计算机执行指令的顺序在经过程序编译器编译之后形成的指令序列，一般而言，这个指令序列是会输出确定的结果；以确保每一次的执行都有确定的结果。但是，一般情况下，</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CPU和编译器</a:t>
            </a:r>
            <a:r>
              <a:rPr lang="zh-CN" sz="1600">
                <a:latin typeface="宋体" panose="02010600030101010101" pitchFamily="2" charset="-122"/>
                <a:ea typeface="宋体" panose="02010600030101010101" pitchFamily="2" charset="-122"/>
                <a:cs typeface="宋体" panose="02010600030101010101" pitchFamily="2" charset="-122"/>
              </a:rPr>
              <a:t>为了提升程序执行的效率，会按照一定的规则</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允许进行指令优化</a:t>
            </a:r>
            <a:r>
              <a:rPr lang="zh-CN" sz="1600">
                <a:latin typeface="宋体" panose="02010600030101010101" pitchFamily="2" charset="-122"/>
                <a:ea typeface="宋体" panose="02010600030101010101" pitchFamily="2" charset="-122"/>
                <a:cs typeface="宋体" panose="02010600030101010101" pitchFamily="2" charset="-122"/>
              </a:rPr>
              <a:t>，在某些情况下，这种优化会带来一些执行的逻辑问题，主要的原因是代码逻辑之间是存在一定的先后顺序，在并发执行情况下，会发生二义性，即按照不同的执行逻辑，会得到不同的结果信息。</a:t>
            </a:r>
            <a:endParaRPr lang="zh-CN"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130810" y="3002280"/>
            <a:ext cx="6827520" cy="1272540"/>
          </a:xfrm>
          <a:prstGeom prst="rect">
            <a:avLst/>
          </a:prstGeom>
        </p:spPr>
      </p:pic>
      <p:sp>
        <p:nvSpPr>
          <p:cNvPr id="5" name="文本框 4"/>
          <p:cNvSpPr txBox="1"/>
          <p:nvPr/>
        </p:nvSpPr>
        <p:spPr>
          <a:xfrm>
            <a:off x="854075" y="5026660"/>
            <a:ext cx="1439545" cy="645160"/>
          </a:xfrm>
          <a:prstGeom prst="rect">
            <a:avLst/>
          </a:prstGeom>
          <a:noFill/>
        </p:spPr>
        <p:txBody>
          <a:bodyPr wrap="square" rtlCol="0">
            <a:spAutoFit/>
          </a:bodyPr>
          <a:p>
            <a:r>
              <a:rPr lang="en-US" altLang="zh-CN">
                <a:latin typeface="+mn-ea"/>
              </a:rPr>
              <a:t>int i = 10;</a:t>
            </a:r>
            <a:endParaRPr lang="en-US" altLang="zh-CN">
              <a:latin typeface="+mn-ea"/>
            </a:endParaRPr>
          </a:p>
          <a:p>
            <a:r>
              <a:rPr lang="en-US" altLang="zh-CN">
                <a:latin typeface="+mn-ea"/>
              </a:rPr>
              <a:t>int j = 20;</a:t>
            </a:r>
            <a:endParaRPr lang="en-US" altLang="zh-CN">
              <a:latin typeface="+mn-ea"/>
            </a:endParaRPr>
          </a:p>
        </p:txBody>
      </p:sp>
      <p:sp>
        <p:nvSpPr>
          <p:cNvPr id="6" name="文本框 5"/>
          <p:cNvSpPr txBox="1"/>
          <p:nvPr/>
        </p:nvSpPr>
        <p:spPr>
          <a:xfrm>
            <a:off x="3467735" y="5026660"/>
            <a:ext cx="1439545" cy="645160"/>
          </a:xfrm>
          <a:prstGeom prst="rect">
            <a:avLst/>
          </a:prstGeom>
          <a:noFill/>
        </p:spPr>
        <p:txBody>
          <a:bodyPr wrap="square" rtlCol="0">
            <a:spAutoFit/>
          </a:bodyPr>
          <a:p>
            <a:r>
              <a:rPr lang="en-US" altLang="zh-CN">
                <a:latin typeface="+mn-ea"/>
                <a:sym typeface="+mn-ea"/>
              </a:rPr>
              <a:t>int j = 20;</a:t>
            </a:r>
            <a:endParaRPr lang="en-US" altLang="zh-CN">
              <a:latin typeface="+mn-ea"/>
            </a:endParaRPr>
          </a:p>
          <a:p>
            <a:r>
              <a:rPr lang="en-US" altLang="zh-CN">
                <a:latin typeface="+mn-ea"/>
              </a:rPr>
              <a:t>int i = 10;</a:t>
            </a:r>
            <a:endParaRPr lang="en-US" altLang="zh-CN">
              <a:latin typeface="+mn-ea"/>
            </a:endParaRPr>
          </a:p>
        </p:txBody>
      </p:sp>
      <p:cxnSp>
        <p:nvCxnSpPr>
          <p:cNvPr id="7" name="直接箭头连接符 6"/>
          <p:cNvCxnSpPr>
            <a:stCxn id="5" idx="3"/>
            <a:endCxn id="6" idx="1"/>
          </p:cNvCxnSpPr>
          <p:nvPr/>
        </p:nvCxnSpPr>
        <p:spPr>
          <a:xfrm>
            <a:off x="2293620" y="5349240"/>
            <a:ext cx="117411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293620" y="5477510"/>
            <a:ext cx="1117600" cy="46672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发生指令重排后的执行顺序</a:t>
            </a:r>
            <a:endParaRPr lang="zh-CN" altLang="en-US" sz="1200">
              <a:solidFill>
                <a:schemeClr val="bg1"/>
              </a:solidFill>
              <a:latin typeface="+mn-ea"/>
              <a:cs typeface="+mn-ea"/>
              <a:sym typeface="+mn-ea"/>
            </a:endParaRPr>
          </a:p>
        </p:txBody>
      </p:sp>
      <p:sp>
        <p:nvSpPr>
          <p:cNvPr id="20" name="矩形 19"/>
          <p:cNvSpPr/>
          <p:nvPr/>
        </p:nvSpPr>
        <p:spPr>
          <a:xfrm>
            <a:off x="827405" y="4728845"/>
            <a:ext cx="3907790" cy="141224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
        <p:nvSpPr>
          <p:cNvPr id="10" name="矩形 9"/>
          <p:cNvSpPr/>
          <p:nvPr/>
        </p:nvSpPr>
        <p:spPr>
          <a:xfrm>
            <a:off x="1050290" y="6280150"/>
            <a:ext cx="34626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单线程指令重排不影响执行结果</a:t>
            </a:r>
            <a:endParaRPr lang="zh-CN"/>
          </a:p>
        </p:txBody>
      </p:sp>
      <p:pic>
        <p:nvPicPr>
          <p:cNvPr id="8" name="图片 7"/>
          <p:cNvPicPr>
            <a:picLocks noChangeAspect="1"/>
          </p:cNvPicPr>
          <p:nvPr/>
        </p:nvPicPr>
        <p:blipFill>
          <a:blip r:embed="rId3"/>
          <a:stretch>
            <a:fillRect/>
          </a:stretch>
        </p:blipFill>
        <p:spPr>
          <a:xfrm>
            <a:off x="5765165" y="5349240"/>
            <a:ext cx="1836420" cy="1295400"/>
          </a:xfrm>
          <a:prstGeom prst="rect">
            <a:avLst/>
          </a:prstGeom>
        </p:spPr>
      </p:pic>
      <p:pic>
        <p:nvPicPr>
          <p:cNvPr id="9" name="图片 8"/>
          <p:cNvPicPr>
            <a:picLocks noChangeAspect="1"/>
          </p:cNvPicPr>
          <p:nvPr/>
        </p:nvPicPr>
        <p:blipFill>
          <a:blip r:embed="rId4"/>
          <a:stretch>
            <a:fillRect/>
          </a:stretch>
        </p:blipFill>
        <p:spPr>
          <a:xfrm>
            <a:off x="7601585" y="3669030"/>
            <a:ext cx="4183380" cy="2926080"/>
          </a:xfrm>
          <a:prstGeom prst="rect">
            <a:avLst/>
          </a:prstGeom>
        </p:spPr>
      </p:pic>
      <p:sp>
        <p:nvSpPr>
          <p:cNvPr id="12" name="矩形 11"/>
          <p:cNvSpPr/>
          <p:nvPr/>
        </p:nvSpPr>
        <p:spPr>
          <a:xfrm>
            <a:off x="8322310" y="6280150"/>
            <a:ext cx="34626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执行重排会影响多线程执行结果</a:t>
            </a:r>
            <a:endParaRPr lang="zh-CN"/>
          </a:p>
        </p:txBody>
      </p:sp>
    </p:spTree>
    <p:custDataLst>
      <p:tags r:id="rId5"/>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68605" y="132080"/>
            <a:ext cx="5048250" cy="5749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验证指令重排（有序性）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static Integer a = 0;</a:t>
            </a:r>
            <a:endParaRPr lang="zh-CN" altLang="en-US" sz="1200">
              <a:solidFill>
                <a:schemeClr val="tx1"/>
              </a:solidFill>
              <a:sym typeface="+mn-ea"/>
            </a:endParaRPr>
          </a:p>
          <a:p>
            <a:pPr algn="l"/>
            <a:r>
              <a:rPr lang="zh-CN" altLang="en-US" sz="1200">
                <a:solidFill>
                  <a:schemeClr val="tx1"/>
                </a:solidFill>
                <a:sym typeface="+mn-ea"/>
              </a:rPr>
              <a:t>    static Integer b = 0;</a:t>
            </a:r>
            <a:endParaRPr lang="zh-CN" altLang="en-US" sz="1200">
              <a:solidFill>
                <a:schemeClr val="tx1"/>
              </a:solidFill>
              <a:sym typeface="+mn-ea"/>
            </a:endParaRPr>
          </a:p>
          <a:p>
            <a:pPr algn="l"/>
            <a:r>
              <a:rPr lang="zh-CN" altLang="en-US" sz="1200">
                <a:solidFill>
                  <a:schemeClr val="tx1"/>
                </a:solidFill>
                <a:sym typeface="+mn-ea"/>
              </a:rPr>
              <a:t>    static Integer x = 0;</a:t>
            </a:r>
            <a:endParaRPr lang="zh-CN" altLang="en-US" sz="1200">
              <a:solidFill>
                <a:schemeClr val="tx1"/>
              </a:solidFill>
              <a:sym typeface="+mn-ea"/>
            </a:endParaRPr>
          </a:p>
          <a:p>
            <a:pPr algn="l"/>
            <a:r>
              <a:rPr lang="zh-CN" altLang="en-US" sz="1200">
                <a:solidFill>
                  <a:schemeClr val="tx1"/>
                </a:solidFill>
                <a:sym typeface="+mn-ea"/>
              </a:rPr>
              <a:t>    static Integer y = 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*用来演示指令重排</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testReOrder () throws InterruptedException {</a:t>
            </a:r>
            <a:endParaRPr lang="zh-CN" altLang="en-US" sz="1200">
              <a:solidFill>
                <a:schemeClr val="tx1"/>
              </a:solidFill>
              <a:sym typeface="+mn-ea"/>
            </a:endParaRPr>
          </a:p>
          <a:p>
            <a:pPr algn="l"/>
            <a:r>
              <a:rPr lang="zh-CN" altLang="en-US" sz="1200">
                <a:solidFill>
                  <a:schemeClr val="tx1"/>
                </a:solidFill>
                <a:sym typeface="+mn-ea"/>
              </a:rPr>
              <a:t>        for (int i = 0; i &lt; Integer.MAX_VALUE; i++) {</a:t>
            </a:r>
            <a:endParaRPr lang="zh-CN" altLang="en-US" sz="1200">
              <a:solidFill>
                <a:schemeClr val="tx1"/>
              </a:solidFill>
              <a:sym typeface="+mn-ea"/>
            </a:endParaRPr>
          </a:p>
          <a:p>
            <a:pPr algn="l"/>
            <a:r>
              <a:rPr lang="zh-CN" altLang="en-US" sz="1200">
                <a:solidFill>
                  <a:schemeClr val="tx1"/>
                </a:solidFill>
                <a:sym typeface="+mn-ea"/>
              </a:rPr>
              <a:t>            Thread t1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 先执行 x = b,再执行 a = 1</a:t>
            </a:r>
            <a:endParaRPr lang="zh-CN" altLang="en-US" sz="1200">
              <a:solidFill>
                <a:schemeClr val="tx1"/>
              </a:solidFill>
              <a:sym typeface="+mn-ea"/>
            </a:endParaRPr>
          </a:p>
          <a:p>
            <a:pPr algn="l"/>
            <a:r>
              <a:rPr lang="zh-CN" altLang="en-US" sz="1200">
                <a:solidFill>
                  <a:schemeClr val="tx1"/>
                </a:solidFill>
                <a:sym typeface="+mn-ea"/>
              </a:rPr>
              <a:t>                    a = 1;</a:t>
            </a:r>
            <a:endParaRPr lang="zh-CN" altLang="en-US" sz="1200">
              <a:solidFill>
                <a:schemeClr val="tx1"/>
              </a:solidFill>
              <a:sym typeface="+mn-ea"/>
            </a:endParaRPr>
          </a:p>
          <a:p>
            <a:pPr algn="l"/>
            <a:r>
              <a:rPr lang="zh-CN" altLang="en-US" sz="1200">
                <a:solidFill>
                  <a:schemeClr val="tx1"/>
                </a:solidFill>
                <a:sym typeface="+mn-ea"/>
              </a:rPr>
              <a:t>                    x = b;</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 t2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有可能发生重排，即先执行 y = a,再执行 b = 1;    </a:t>
            </a:r>
            <a:endParaRPr lang="zh-CN" altLang="en-US" sz="1200">
              <a:solidFill>
                <a:schemeClr val="tx1"/>
              </a:solidFill>
              <a:sym typeface="+mn-ea"/>
            </a:endParaRPr>
          </a:p>
          <a:p>
            <a:pPr algn="l"/>
            <a:r>
              <a:rPr lang="zh-CN" altLang="en-US" sz="1200">
                <a:solidFill>
                  <a:schemeClr val="tx1"/>
                </a:solidFill>
                <a:sym typeface="+mn-ea"/>
              </a:rPr>
              <a:t>                    b = 1;</a:t>
            </a:r>
            <a:endParaRPr lang="zh-CN" altLang="en-US" sz="1200">
              <a:solidFill>
                <a:schemeClr val="tx1"/>
              </a:solidFill>
              <a:sym typeface="+mn-ea"/>
            </a:endParaRPr>
          </a:p>
          <a:p>
            <a:pPr algn="l"/>
            <a:r>
              <a:rPr lang="zh-CN" altLang="en-US" sz="1200">
                <a:solidFill>
                  <a:schemeClr val="tx1"/>
                </a:solidFill>
                <a:sym typeface="+mn-ea"/>
              </a:rPr>
              <a:t>                    y = 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p:txBody>
      </p:sp>
      <p:sp>
        <p:nvSpPr>
          <p:cNvPr id="8" name="矩形 7"/>
          <p:cNvSpPr/>
          <p:nvPr/>
        </p:nvSpPr>
        <p:spPr>
          <a:xfrm>
            <a:off x="2345055" y="5434330"/>
            <a:ext cx="298069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复现有序性问题</a:t>
            </a:r>
            <a:r>
              <a:rPr lang="en-US" altLang="zh-CN"/>
              <a:t>-</a:t>
            </a:r>
            <a:r>
              <a:rPr lang="zh-CN" altLang="en-US"/>
              <a:t>指令重排</a:t>
            </a:r>
            <a:endParaRPr lang="zh-CN" altLang="en-US"/>
          </a:p>
        </p:txBody>
      </p:sp>
      <p:sp>
        <p:nvSpPr>
          <p:cNvPr id="3" name="矩形 2"/>
          <p:cNvSpPr/>
          <p:nvPr/>
        </p:nvSpPr>
        <p:spPr>
          <a:xfrm>
            <a:off x="5421630" y="132080"/>
            <a:ext cx="6532245" cy="38112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 t1 线程插队，比主线程先执行</a:t>
            </a:r>
            <a:endParaRPr lang="zh-CN" altLang="en-US" sz="1200">
              <a:solidFill>
                <a:schemeClr val="tx1"/>
              </a:solidFill>
              <a:sym typeface="+mn-ea"/>
            </a:endParaRPr>
          </a:p>
          <a:p>
            <a:pPr algn="l"/>
            <a:r>
              <a:rPr lang="zh-CN" altLang="en-US" sz="1200">
                <a:solidFill>
                  <a:schemeClr val="tx1"/>
                </a:solidFill>
                <a:sym typeface="+mn-ea"/>
              </a:rPr>
              <a:t>            t1.join();</a:t>
            </a:r>
            <a:endParaRPr lang="zh-CN" altLang="en-US" sz="1200">
              <a:solidFill>
                <a:schemeClr val="tx1"/>
              </a:solidFill>
              <a:sym typeface="+mn-ea"/>
            </a:endParaRPr>
          </a:p>
          <a:p>
            <a:pPr algn="l"/>
            <a:r>
              <a:rPr lang="zh-CN" altLang="en-US" sz="1200">
                <a:solidFill>
                  <a:schemeClr val="tx1"/>
                </a:solidFill>
                <a:sym typeface="+mn-ea"/>
              </a:rPr>
              <a:t>            // t2 线程插队，比主线程先执行</a:t>
            </a:r>
            <a:endParaRPr lang="zh-CN" altLang="en-US" sz="1200">
              <a:solidFill>
                <a:schemeClr val="tx1"/>
              </a:solidFill>
              <a:sym typeface="+mn-ea"/>
            </a:endParaRPr>
          </a:p>
          <a:p>
            <a:pPr algn="l"/>
            <a:r>
              <a:rPr lang="zh-CN" altLang="en-US" sz="1200">
                <a:solidFill>
                  <a:schemeClr val="tx1"/>
                </a:solidFill>
                <a:sym typeface="+mn-ea"/>
              </a:rPr>
              <a:t>            t2.join();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如果没有指令重排，输出的可以结果为:(0,1)(1,1)(1,0) 但实际上有可能会输出(0,0)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System.out.println("第 " + i + "次，x=" + x + ", y=" + y);</a:t>
            </a:r>
            <a:endParaRPr lang="zh-CN" altLang="en-US" sz="1200">
              <a:solidFill>
                <a:schemeClr val="tx1"/>
              </a:solidFill>
              <a:sym typeface="+mn-ea"/>
            </a:endParaRPr>
          </a:p>
          <a:p>
            <a:pPr algn="l"/>
            <a:r>
              <a:rPr lang="zh-CN" altLang="en-US" sz="1200">
                <a:solidFill>
                  <a:schemeClr val="tx1"/>
                </a:solidFill>
                <a:sym typeface="+mn-ea"/>
              </a:rPr>
              <a:t>            if (x == 0 &amp;&amp; y == 0) {</a:t>
            </a:r>
            <a:endParaRPr lang="zh-CN" altLang="en-US" sz="1200">
              <a:solidFill>
                <a:schemeClr val="tx1"/>
              </a:solidFill>
              <a:sym typeface="+mn-ea"/>
            </a:endParaRPr>
          </a:p>
          <a:p>
            <a:pPr algn="l"/>
            <a:r>
              <a:rPr lang="zh-CN" altLang="en-US" sz="1200">
                <a:solidFill>
                  <a:schemeClr val="tx1"/>
                </a:solidFill>
                <a:sym typeface="+mn-ea"/>
              </a:rPr>
              <a:t>                System.out.println("发生了指令重排");</a:t>
            </a:r>
            <a:endParaRPr lang="zh-CN" altLang="en-US" sz="1200">
              <a:solidFill>
                <a:schemeClr val="tx1"/>
              </a:solidFill>
              <a:sym typeface="+mn-ea"/>
            </a:endParaRPr>
          </a:p>
          <a:p>
            <a:pPr algn="l"/>
            <a:r>
              <a:rPr lang="zh-CN" altLang="en-US" sz="1200">
                <a:solidFill>
                  <a:schemeClr val="tx1"/>
                </a:solidFill>
                <a:sym typeface="+mn-ea"/>
              </a:rPr>
              <a:t>                break;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全部重置成 0</a:t>
            </a:r>
            <a:endParaRPr lang="zh-CN" altLang="en-US" sz="1200">
              <a:solidFill>
                <a:schemeClr val="tx1"/>
              </a:solidFill>
              <a:sym typeface="+mn-ea"/>
            </a:endParaRPr>
          </a:p>
          <a:p>
            <a:pPr algn="l"/>
            <a:r>
              <a:rPr lang="zh-CN" altLang="en-US" sz="1200">
                <a:solidFill>
                  <a:schemeClr val="tx1"/>
                </a:solidFill>
                <a:sym typeface="+mn-ea"/>
              </a:rPr>
              <a:t>            a = b = 0;</a:t>
            </a:r>
            <a:endParaRPr lang="zh-CN" altLang="en-US" sz="1200">
              <a:solidFill>
                <a:schemeClr val="tx1"/>
              </a:solidFill>
              <a:sym typeface="+mn-ea"/>
            </a:endParaRPr>
          </a:p>
          <a:p>
            <a:pPr algn="l"/>
            <a:r>
              <a:rPr lang="zh-CN" altLang="en-US" sz="1200">
                <a:solidFill>
                  <a:schemeClr val="tx1"/>
                </a:solidFill>
                <a:sym typeface="+mn-ea"/>
              </a:rPr>
              <a:t>            x = y = 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pic>
        <p:nvPicPr>
          <p:cNvPr id="4" name="图片 3"/>
          <p:cNvPicPr>
            <a:picLocks noChangeAspect="1"/>
          </p:cNvPicPr>
          <p:nvPr/>
        </p:nvPicPr>
        <p:blipFill>
          <a:blip r:embed="rId2"/>
          <a:stretch>
            <a:fillRect/>
          </a:stretch>
        </p:blipFill>
        <p:spPr>
          <a:xfrm>
            <a:off x="9725025" y="2289810"/>
            <a:ext cx="2141220" cy="1577340"/>
          </a:xfrm>
          <a:prstGeom prst="rect">
            <a:avLst/>
          </a:prstGeom>
        </p:spPr>
      </p:pic>
      <p:pic>
        <p:nvPicPr>
          <p:cNvPr id="9" name="图片 8"/>
          <p:cNvPicPr>
            <a:picLocks noChangeAspect="1"/>
          </p:cNvPicPr>
          <p:nvPr/>
        </p:nvPicPr>
        <p:blipFill>
          <a:blip r:embed="rId3"/>
          <a:stretch>
            <a:fillRect/>
          </a:stretch>
        </p:blipFill>
        <p:spPr>
          <a:xfrm>
            <a:off x="5420995" y="3999865"/>
            <a:ext cx="6422390" cy="2837815"/>
          </a:xfrm>
          <a:prstGeom prst="rect">
            <a:avLst/>
          </a:prstGeom>
        </p:spPr>
      </p:pic>
    </p:spTree>
    <p:custDataLst>
      <p:tags r:id="rId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68605" y="132080"/>
            <a:ext cx="5048250" cy="5749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验证指令重排（有序性）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volatile </a:t>
            </a:r>
            <a:r>
              <a:rPr lang="zh-CN" altLang="en-US" sz="1200">
                <a:solidFill>
                  <a:schemeClr val="tx1"/>
                </a:solidFill>
                <a:sym typeface="+mn-ea"/>
              </a:rPr>
              <a:t>static Integer a = 0;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volatile </a:t>
            </a:r>
            <a:r>
              <a:rPr lang="zh-CN" altLang="en-US" sz="1200">
                <a:solidFill>
                  <a:schemeClr val="tx1"/>
                </a:solidFill>
                <a:sym typeface="+mn-ea"/>
              </a:rPr>
              <a:t>static Integer b = 0;</a:t>
            </a:r>
            <a:endParaRPr lang="zh-CN" altLang="en-US" sz="1200">
              <a:solidFill>
                <a:schemeClr val="tx1"/>
              </a:solidFill>
              <a:sym typeface="+mn-ea"/>
            </a:endParaRPr>
          </a:p>
          <a:p>
            <a:pPr algn="l"/>
            <a:r>
              <a:rPr lang="zh-CN" altLang="en-US" sz="1200">
                <a:solidFill>
                  <a:schemeClr val="tx1"/>
                </a:solidFill>
                <a:sym typeface="+mn-ea"/>
              </a:rPr>
              <a:t>    static Integer x = 0;</a:t>
            </a:r>
            <a:endParaRPr lang="zh-CN" altLang="en-US" sz="1200">
              <a:solidFill>
                <a:schemeClr val="tx1"/>
              </a:solidFill>
              <a:sym typeface="+mn-ea"/>
            </a:endParaRPr>
          </a:p>
          <a:p>
            <a:pPr algn="l"/>
            <a:r>
              <a:rPr lang="zh-CN" altLang="en-US" sz="1200">
                <a:solidFill>
                  <a:schemeClr val="tx1"/>
                </a:solidFill>
                <a:sym typeface="+mn-ea"/>
              </a:rPr>
              <a:t>    static Integer y = 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*用来演示指令重排</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testReOrder () throws InterruptedException {</a:t>
            </a:r>
            <a:endParaRPr lang="zh-CN" altLang="en-US" sz="1200">
              <a:solidFill>
                <a:schemeClr val="tx1"/>
              </a:solidFill>
              <a:sym typeface="+mn-ea"/>
            </a:endParaRPr>
          </a:p>
          <a:p>
            <a:pPr algn="l"/>
            <a:r>
              <a:rPr lang="zh-CN" altLang="en-US" sz="1200">
                <a:solidFill>
                  <a:schemeClr val="tx1"/>
                </a:solidFill>
                <a:sym typeface="+mn-ea"/>
              </a:rPr>
              <a:t>        for (int i = 0; i &lt; Integer.MAX_VALUE; i++) {</a:t>
            </a:r>
            <a:endParaRPr lang="zh-CN" altLang="en-US" sz="1200">
              <a:solidFill>
                <a:schemeClr val="tx1"/>
              </a:solidFill>
              <a:sym typeface="+mn-ea"/>
            </a:endParaRPr>
          </a:p>
          <a:p>
            <a:pPr algn="l"/>
            <a:r>
              <a:rPr lang="zh-CN" altLang="en-US" sz="1200">
                <a:solidFill>
                  <a:schemeClr val="tx1"/>
                </a:solidFill>
                <a:sym typeface="+mn-ea"/>
              </a:rPr>
              <a:t>            Thread t1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 先执行 x = b,再执行 a = 1</a:t>
            </a:r>
            <a:endParaRPr lang="zh-CN" altLang="en-US" sz="1200">
              <a:solidFill>
                <a:schemeClr val="tx1"/>
              </a:solidFill>
              <a:sym typeface="+mn-ea"/>
            </a:endParaRPr>
          </a:p>
          <a:p>
            <a:pPr algn="l"/>
            <a:r>
              <a:rPr lang="zh-CN" altLang="en-US" sz="1200">
                <a:solidFill>
                  <a:schemeClr val="tx1"/>
                </a:solidFill>
                <a:sym typeface="+mn-ea"/>
              </a:rPr>
              <a:t>                    a = 1;</a:t>
            </a:r>
            <a:endParaRPr lang="zh-CN" altLang="en-US" sz="1200">
              <a:solidFill>
                <a:schemeClr val="tx1"/>
              </a:solidFill>
              <a:sym typeface="+mn-ea"/>
            </a:endParaRPr>
          </a:p>
          <a:p>
            <a:pPr algn="l"/>
            <a:r>
              <a:rPr lang="zh-CN" altLang="en-US" sz="1200">
                <a:solidFill>
                  <a:schemeClr val="tx1"/>
                </a:solidFill>
                <a:sym typeface="+mn-ea"/>
              </a:rPr>
              <a:t>                    x = b;</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 t2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有可能发生重排，即先执行 y = a,再执行 b = 1;    </a:t>
            </a:r>
            <a:endParaRPr lang="zh-CN" altLang="en-US" sz="1200">
              <a:solidFill>
                <a:schemeClr val="tx1"/>
              </a:solidFill>
              <a:sym typeface="+mn-ea"/>
            </a:endParaRPr>
          </a:p>
          <a:p>
            <a:pPr algn="l"/>
            <a:r>
              <a:rPr lang="zh-CN" altLang="en-US" sz="1200">
                <a:solidFill>
                  <a:schemeClr val="tx1"/>
                </a:solidFill>
                <a:sym typeface="+mn-ea"/>
              </a:rPr>
              <a:t>                    b = 1;</a:t>
            </a:r>
            <a:endParaRPr lang="zh-CN" altLang="en-US" sz="1200">
              <a:solidFill>
                <a:schemeClr val="tx1"/>
              </a:solidFill>
              <a:sym typeface="+mn-ea"/>
            </a:endParaRPr>
          </a:p>
          <a:p>
            <a:pPr algn="l"/>
            <a:r>
              <a:rPr lang="zh-CN" altLang="en-US" sz="1200">
                <a:solidFill>
                  <a:schemeClr val="tx1"/>
                </a:solidFill>
                <a:sym typeface="+mn-ea"/>
              </a:rPr>
              <a:t>                    y = 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p:txBody>
      </p:sp>
      <p:sp>
        <p:nvSpPr>
          <p:cNvPr id="8" name="矩形 7"/>
          <p:cNvSpPr/>
          <p:nvPr/>
        </p:nvSpPr>
        <p:spPr>
          <a:xfrm>
            <a:off x="5421630" y="4050665"/>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使用 </a:t>
            </a:r>
            <a:r>
              <a:rPr lang="en-US" altLang="zh-CN"/>
              <a:t>volatile </a:t>
            </a:r>
            <a:r>
              <a:rPr lang="zh-CN" altLang="en-US"/>
              <a:t>解决有序性问题</a:t>
            </a:r>
            <a:endParaRPr lang="zh-CN" altLang="en-US"/>
          </a:p>
        </p:txBody>
      </p:sp>
      <p:sp>
        <p:nvSpPr>
          <p:cNvPr id="3" name="矩形 2"/>
          <p:cNvSpPr/>
          <p:nvPr/>
        </p:nvSpPr>
        <p:spPr>
          <a:xfrm>
            <a:off x="5421630" y="132080"/>
            <a:ext cx="6532245" cy="38112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 t1 线程插队，比主线程先执行</a:t>
            </a:r>
            <a:endParaRPr lang="zh-CN" altLang="en-US" sz="1200">
              <a:solidFill>
                <a:schemeClr val="tx1"/>
              </a:solidFill>
              <a:sym typeface="+mn-ea"/>
            </a:endParaRPr>
          </a:p>
          <a:p>
            <a:pPr algn="l"/>
            <a:r>
              <a:rPr lang="zh-CN" altLang="en-US" sz="1200">
                <a:solidFill>
                  <a:schemeClr val="tx1"/>
                </a:solidFill>
                <a:sym typeface="+mn-ea"/>
              </a:rPr>
              <a:t>            t1.join();</a:t>
            </a:r>
            <a:endParaRPr lang="zh-CN" altLang="en-US" sz="1200">
              <a:solidFill>
                <a:schemeClr val="tx1"/>
              </a:solidFill>
              <a:sym typeface="+mn-ea"/>
            </a:endParaRPr>
          </a:p>
          <a:p>
            <a:pPr algn="l"/>
            <a:r>
              <a:rPr lang="zh-CN" altLang="en-US" sz="1200">
                <a:solidFill>
                  <a:schemeClr val="tx1"/>
                </a:solidFill>
                <a:sym typeface="+mn-ea"/>
              </a:rPr>
              <a:t>            // t2 线程插队，比主线程先执行</a:t>
            </a:r>
            <a:endParaRPr lang="zh-CN" altLang="en-US" sz="1200">
              <a:solidFill>
                <a:schemeClr val="tx1"/>
              </a:solidFill>
              <a:sym typeface="+mn-ea"/>
            </a:endParaRPr>
          </a:p>
          <a:p>
            <a:pPr algn="l"/>
            <a:r>
              <a:rPr lang="zh-CN" altLang="en-US" sz="1200">
                <a:solidFill>
                  <a:schemeClr val="tx1"/>
                </a:solidFill>
                <a:sym typeface="+mn-ea"/>
              </a:rPr>
              <a:t>            t2.join();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如果没有指令重排，输出的可以结果为:(0,1)(1,1)(1,0) 但实际上有可能会输出(0,0)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System.out.println("第 " + i + "次，x=" + x + ", y=" + y);</a:t>
            </a:r>
            <a:endParaRPr lang="zh-CN" altLang="en-US" sz="1200">
              <a:solidFill>
                <a:schemeClr val="tx1"/>
              </a:solidFill>
              <a:sym typeface="+mn-ea"/>
            </a:endParaRPr>
          </a:p>
          <a:p>
            <a:pPr algn="l"/>
            <a:r>
              <a:rPr lang="zh-CN" altLang="en-US" sz="1200">
                <a:solidFill>
                  <a:schemeClr val="tx1"/>
                </a:solidFill>
                <a:sym typeface="+mn-ea"/>
              </a:rPr>
              <a:t>            if (x == 0 &amp;&amp; y == 0) {</a:t>
            </a:r>
            <a:endParaRPr lang="zh-CN" altLang="en-US" sz="1200">
              <a:solidFill>
                <a:schemeClr val="tx1"/>
              </a:solidFill>
              <a:sym typeface="+mn-ea"/>
            </a:endParaRPr>
          </a:p>
          <a:p>
            <a:pPr algn="l"/>
            <a:r>
              <a:rPr lang="zh-CN" altLang="en-US" sz="1200">
                <a:solidFill>
                  <a:schemeClr val="tx1"/>
                </a:solidFill>
                <a:sym typeface="+mn-ea"/>
              </a:rPr>
              <a:t>                System.out.println("发生了指令重排");</a:t>
            </a:r>
            <a:endParaRPr lang="zh-CN" altLang="en-US" sz="1200">
              <a:solidFill>
                <a:schemeClr val="tx1"/>
              </a:solidFill>
              <a:sym typeface="+mn-ea"/>
            </a:endParaRPr>
          </a:p>
          <a:p>
            <a:pPr algn="l"/>
            <a:r>
              <a:rPr lang="zh-CN" altLang="en-US" sz="1200">
                <a:solidFill>
                  <a:schemeClr val="tx1"/>
                </a:solidFill>
                <a:sym typeface="+mn-ea"/>
              </a:rPr>
              <a:t>                break;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全部重置成 0</a:t>
            </a:r>
            <a:endParaRPr lang="zh-CN" altLang="en-US" sz="1200">
              <a:solidFill>
                <a:schemeClr val="tx1"/>
              </a:solidFill>
              <a:sym typeface="+mn-ea"/>
            </a:endParaRPr>
          </a:p>
          <a:p>
            <a:pPr algn="l"/>
            <a:r>
              <a:rPr lang="zh-CN" altLang="en-US" sz="1200">
                <a:solidFill>
                  <a:schemeClr val="tx1"/>
                </a:solidFill>
                <a:sym typeface="+mn-ea"/>
              </a:rPr>
              <a:t>            a = b = 0;</a:t>
            </a:r>
            <a:endParaRPr lang="zh-CN" altLang="en-US" sz="1200">
              <a:solidFill>
                <a:schemeClr val="tx1"/>
              </a:solidFill>
              <a:sym typeface="+mn-ea"/>
            </a:endParaRPr>
          </a:p>
          <a:p>
            <a:pPr algn="l"/>
            <a:r>
              <a:rPr lang="zh-CN" altLang="en-US" sz="1200">
                <a:solidFill>
                  <a:schemeClr val="tx1"/>
                </a:solidFill>
                <a:sym typeface="+mn-ea"/>
              </a:rPr>
              <a:t>            x = y = 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latin typeface="+mj-ea"/>
                <a:ea typeface="+mj-ea"/>
                <a:cs typeface="+mj-ea"/>
                <a:sym typeface="+mn-ea"/>
              </a:rPr>
              <a:t>可见性</a:t>
            </a:r>
            <a:r>
              <a:rPr lang="en-US" altLang="zh-CN" sz="3200">
                <a:latin typeface="+mj-ea"/>
                <a:ea typeface="+mj-ea"/>
                <a:cs typeface="+mj-ea"/>
                <a:sym typeface="+mn-ea"/>
              </a:rPr>
              <a:t>-</a:t>
            </a:r>
            <a:r>
              <a:rPr lang="zh-CN" sz="3200">
                <a:latin typeface="+mj-ea"/>
                <a:ea typeface="+mj-ea"/>
                <a:cs typeface="+mj-ea"/>
                <a:sym typeface="+mn-ea"/>
              </a:rPr>
              <a:t>其它线程可见</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68605" y="574675"/>
            <a:ext cx="5024755" cy="61563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class RunThread extends Thread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boolean isRunning = true;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boolean isRunning() {</a:t>
            </a:r>
            <a:endParaRPr lang="zh-CN" altLang="en-US" sz="1200">
              <a:solidFill>
                <a:schemeClr val="tx1"/>
              </a:solidFill>
              <a:sym typeface="+mn-ea"/>
            </a:endParaRPr>
          </a:p>
          <a:p>
            <a:pPr algn="l"/>
            <a:r>
              <a:rPr lang="zh-CN" altLang="en-US" sz="1200">
                <a:solidFill>
                  <a:schemeClr val="tx1"/>
                </a:solidFill>
                <a:sym typeface="+mn-ea"/>
              </a:rPr>
              <a:t>            return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setRunning(boolean isRunning) {</a:t>
            </a:r>
            <a:endParaRPr lang="zh-CN" altLang="en-US" sz="1200">
              <a:solidFill>
                <a:schemeClr val="tx1"/>
              </a:solidFill>
              <a:sym typeface="+mn-ea"/>
            </a:endParaRPr>
          </a:p>
          <a:p>
            <a:pPr algn="l"/>
            <a:r>
              <a:rPr lang="zh-CN" altLang="en-US" sz="1200">
                <a:solidFill>
                  <a:schemeClr val="tx1"/>
                </a:solidFill>
                <a:sym typeface="+mn-ea"/>
              </a:rPr>
              <a:t>            this.isRunning =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System.out.println("进入到run方法中了");</a:t>
            </a:r>
            <a:endParaRPr lang="zh-CN" altLang="en-US" sz="1200">
              <a:solidFill>
                <a:schemeClr val="tx1"/>
              </a:solidFill>
              <a:sym typeface="+mn-ea"/>
            </a:endParaRPr>
          </a:p>
          <a:p>
            <a:pPr algn="l"/>
            <a:r>
              <a:rPr lang="zh-CN" altLang="en-US" sz="1200">
                <a:solidFill>
                  <a:schemeClr val="tx1"/>
                </a:solidFill>
                <a:sym typeface="+mn-ea"/>
              </a:rPr>
              <a:t>            while (isRunning == true) {</a:t>
            </a:r>
            <a:endParaRPr lang="zh-CN" altLang="en-US" sz="1200">
              <a:solidFill>
                <a:schemeClr val="tx1"/>
              </a:solidFill>
              <a:sym typeface="+mn-ea"/>
            </a:endParaRPr>
          </a:p>
          <a:p>
            <a:pPr algn="l"/>
            <a:r>
              <a:rPr lang="zh-CN" altLang="en-US" sz="1200">
                <a:solidFill>
                  <a:schemeClr val="tx1"/>
                </a:solidFill>
                <a:sym typeface="+mn-ea"/>
              </a:rPr>
              <a:t>                int i = 0;</a:t>
            </a:r>
            <a:endParaRPr lang="zh-CN" altLang="en-US" sz="1200">
              <a:solidFill>
                <a:schemeClr val="tx1"/>
              </a:solidFill>
              <a:sym typeface="+mn-ea"/>
            </a:endParaRPr>
          </a:p>
          <a:p>
            <a:pPr algn="l"/>
            <a:r>
              <a:rPr lang="zh-CN" altLang="en-US" sz="1200">
                <a:solidFill>
                  <a:schemeClr val="tx1"/>
                </a:solidFill>
                <a:sym typeface="+mn-ea"/>
              </a:rPr>
              <a:t>                i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main(String[] args)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RunThread thread = new RunThread();</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Thread.sleep(1000);</a:t>
            </a:r>
            <a:endParaRPr lang="zh-CN" altLang="en-US" sz="1200">
              <a:solidFill>
                <a:schemeClr val="tx1"/>
              </a:solidFill>
              <a:sym typeface="+mn-ea"/>
            </a:endParaRPr>
          </a:p>
          <a:p>
            <a:pPr algn="l"/>
            <a:r>
              <a:rPr lang="zh-CN" altLang="en-US" sz="1200">
                <a:solidFill>
                  <a:schemeClr val="tx1"/>
                </a:solidFill>
                <a:sym typeface="+mn-ea"/>
              </a:rPr>
              <a:t>            // main 线程将启动的线程 RunThread 中的共享变量设置为false，从而想让 RunThread 中的 while 循环结束</a:t>
            </a:r>
            <a:endParaRPr lang="zh-CN" altLang="en-US" sz="1200">
              <a:solidFill>
                <a:schemeClr val="tx1"/>
              </a:solidFill>
              <a:sym typeface="+mn-ea"/>
            </a:endParaRPr>
          </a:p>
          <a:p>
            <a:pPr algn="l"/>
            <a:r>
              <a:rPr lang="zh-CN" altLang="en-US" sz="1200">
                <a:solidFill>
                  <a:schemeClr val="tx1"/>
                </a:solidFill>
                <a:sym typeface="+mn-ea"/>
              </a:rPr>
              <a:t>            thread.setRunning(false);</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2655570" y="6292215"/>
            <a:ext cx="38106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复现可见性问题（其它线程不可见）</a:t>
            </a:r>
            <a:endParaRPr lang="zh-CN"/>
          </a:p>
        </p:txBody>
      </p:sp>
      <p:sp>
        <p:nvSpPr>
          <p:cNvPr id="6" name="文本框 5"/>
          <p:cNvSpPr txBox="1"/>
          <p:nvPr/>
        </p:nvSpPr>
        <p:spPr>
          <a:xfrm>
            <a:off x="5385435" y="682625"/>
            <a:ext cx="6301740" cy="58356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sym typeface="+mn-ea"/>
              </a:rPr>
              <a:t>可见性是指当多个线程访问同一个变量时，</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一个线程修改了这个变量的值，其他线程能够立即看得到修改的值</a:t>
            </a:r>
            <a:r>
              <a:rPr lang="zh-CN"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p>
        </p:txBody>
      </p:sp>
      <p:pic>
        <p:nvPicPr>
          <p:cNvPr id="3" name="图片 2"/>
          <p:cNvPicPr>
            <a:picLocks noChangeAspect="1"/>
          </p:cNvPicPr>
          <p:nvPr/>
        </p:nvPicPr>
        <p:blipFill>
          <a:blip r:embed="rId2"/>
          <a:stretch>
            <a:fillRect/>
          </a:stretch>
        </p:blipFill>
        <p:spPr>
          <a:xfrm>
            <a:off x="5832475" y="1428115"/>
            <a:ext cx="5097780" cy="4450080"/>
          </a:xfrm>
          <a:prstGeom prst="rect">
            <a:avLst/>
          </a:prstGeom>
        </p:spPr>
      </p:pic>
    </p:spTree>
    <p:custDataLst>
      <p:tags r:id="rId3"/>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5285105" y="2640965"/>
            <a:ext cx="543750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在线程操作的对象直接存储到主存，当线程读取时，实时从主存读取，相当于省去了缓存的一步。</a:t>
            </a:r>
            <a:endParaRPr lang="zh-CN" altLang="en-US" sz="160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2"/>
          <a:stretch>
            <a:fillRect/>
          </a:stretch>
        </p:blipFill>
        <p:spPr>
          <a:xfrm>
            <a:off x="5285105" y="729615"/>
            <a:ext cx="4922520" cy="1668780"/>
          </a:xfrm>
          <a:prstGeom prst="rect">
            <a:avLst/>
          </a:prstGeom>
        </p:spPr>
      </p:pic>
      <p:sp>
        <p:nvSpPr>
          <p:cNvPr id="10" name="矩形 9"/>
          <p:cNvSpPr/>
          <p:nvPr/>
        </p:nvSpPr>
        <p:spPr>
          <a:xfrm>
            <a:off x="146050" y="88900"/>
            <a:ext cx="4993005" cy="66649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class RunThread extends Thread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a:t>
            </a:r>
            <a:r>
              <a:rPr lang="zh-CN" altLang="en-US" sz="1200" b="1">
                <a:solidFill>
                  <a:srgbClr val="FF0000"/>
                </a:solidFill>
                <a:sym typeface="+mn-ea"/>
              </a:rPr>
              <a:t>volatile </a:t>
            </a:r>
            <a:r>
              <a:rPr lang="zh-CN" altLang="en-US" sz="1200">
                <a:solidFill>
                  <a:schemeClr val="tx1"/>
                </a:solidFill>
                <a:sym typeface="+mn-ea"/>
              </a:rPr>
              <a:t>boolean isRunning = true;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boolean isRunning() {</a:t>
            </a:r>
            <a:endParaRPr lang="zh-CN" altLang="en-US" sz="1200">
              <a:solidFill>
                <a:schemeClr val="tx1"/>
              </a:solidFill>
              <a:sym typeface="+mn-ea"/>
            </a:endParaRPr>
          </a:p>
          <a:p>
            <a:pPr algn="l"/>
            <a:r>
              <a:rPr lang="zh-CN" altLang="en-US" sz="1200">
                <a:solidFill>
                  <a:schemeClr val="tx1"/>
                </a:solidFill>
                <a:sym typeface="+mn-ea"/>
              </a:rPr>
              <a:t>            return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setRunning(boolean isRunning) {</a:t>
            </a:r>
            <a:endParaRPr lang="zh-CN" altLang="en-US" sz="1200">
              <a:solidFill>
                <a:schemeClr val="tx1"/>
              </a:solidFill>
              <a:sym typeface="+mn-ea"/>
            </a:endParaRPr>
          </a:p>
          <a:p>
            <a:pPr algn="l"/>
            <a:r>
              <a:rPr lang="zh-CN" altLang="en-US" sz="1200">
                <a:solidFill>
                  <a:schemeClr val="tx1"/>
                </a:solidFill>
                <a:sym typeface="+mn-ea"/>
              </a:rPr>
              <a:t>            this.isRunning =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System.out.println("进入到run方法中了");</a:t>
            </a:r>
            <a:endParaRPr lang="zh-CN" altLang="en-US" sz="1200">
              <a:solidFill>
                <a:schemeClr val="tx1"/>
              </a:solidFill>
              <a:sym typeface="+mn-ea"/>
            </a:endParaRPr>
          </a:p>
          <a:p>
            <a:pPr algn="l"/>
            <a:r>
              <a:rPr lang="zh-CN" altLang="en-US" sz="1200">
                <a:solidFill>
                  <a:schemeClr val="tx1"/>
                </a:solidFill>
                <a:sym typeface="+mn-ea"/>
              </a:rPr>
              <a:t>            while (isRunning == true) {</a:t>
            </a:r>
            <a:endParaRPr lang="zh-CN" altLang="en-US" sz="1200">
              <a:solidFill>
                <a:schemeClr val="tx1"/>
              </a:solidFill>
              <a:sym typeface="+mn-ea"/>
            </a:endParaRPr>
          </a:p>
          <a:p>
            <a:pPr algn="l"/>
            <a:r>
              <a:rPr lang="zh-CN" altLang="en-US" sz="1200">
                <a:solidFill>
                  <a:schemeClr val="tx1"/>
                </a:solidFill>
                <a:sym typeface="+mn-ea"/>
              </a:rPr>
              <a:t>                int i = 0;</a:t>
            </a:r>
            <a:endParaRPr lang="zh-CN" altLang="en-US" sz="1200">
              <a:solidFill>
                <a:schemeClr val="tx1"/>
              </a:solidFill>
              <a:sym typeface="+mn-ea"/>
            </a:endParaRPr>
          </a:p>
          <a:p>
            <a:pPr algn="l"/>
            <a:r>
              <a:rPr lang="zh-CN" altLang="en-US" sz="1200">
                <a:solidFill>
                  <a:schemeClr val="tx1"/>
                </a:solidFill>
                <a:sym typeface="+mn-ea"/>
              </a:rPr>
              <a:t>                i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System.out.println("线程执行完成了");</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main(String[] args)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RunThread thread = new RunThread();</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Thread.sleep(1000);</a:t>
            </a:r>
            <a:endParaRPr lang="zh-CN" altLang="en-US" sz="1200">
              <a:solidFill>
                <a:schemeClr val="tx1"/>
              </a:solidFill>
              <a:sym typeface="+mn-ea"/>
            </a:endParaRPr>
          </a:p>
          <a:p>
            <a:pPr algn="l"/>
            <a:r>
              <a:rPr lang="zh-CN" altLang="en-US" sz="1200">
                <a:solidFill>
                  <a:schemeClr val="tx1"/>
                </a:solidFill>
                <a:sym typeface="+mn-ea"/>
              </a:rPr>
              <a:t>            // main 线程将启动的线程 RunThread 中的共享变量设置为false，从而想让 RunThread 中的 while 循环结束</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加 volatile 修饰，内存可见性，while 循环会被终止</a:t>
            </a:r>
            <a:endParaRPr lang="zh-CN" altLang="en-US" sz="1200" b="1">
              <a:solidFill>
                <a:srgbClr val="FF0000"/>
              </a:solidFill>
              <a:sym typeface="+mn-ea"/>
            </a:endParaRPr>
          </a:p>
          <a:p>
            <a:pPr algn="l"/>
            <a:r>
              <a:rPr lang="zh-CN" altLang="en-US" sz="1200">
                <a:solidFill>
                  <a:schemeClr val="tx1"/>
                </a:solidFill>
                <a:sym typeface="+mn-ea"/>
              </a:rPr>
              <a:t>            thread.setRunning(false);</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pic>
        <p:nvPicPr>
          <p:cNvPr id="11" name="图片 10"/>
          <p:cNvPicPr>
            <a:picLocks noChangeAspect="1"/>
          </p:cNvPicPr>
          <p:nvPr/>
        </p:nvPicPr>
        <p:blipFill>
          <a:blip r:embed="rId3"/>
          <a:stretch>
            <a:fillRect/>
          </a:stretch>
        </p:blipFill>
        <p:spPr>
          <a:xfrm>
            <a:off x="5285105" y="4189095"/>
            <a:ext cx="5389880" cy="2564765"/>
          </a:xfrm>
          <a:prstGeom prst="rect">
            <a:avLst/>
          </a:prstGeom>
        </p:spPr>
      </p:pic>
      <p:sp>
        <p:nvSpPr>
          <p:cNvPr id="12" name="矩形 11"/>
          <p:cNvSpPr/>
          <p:nvPr/>
        </p:nvSpPr>
        <p:spPr>
          <a:xfrm>
            <a:off x="5285105" y="3434080"/>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使用 </a:t>
            </a:r>
            <a:r>
              <a:rPr lang="en-US" altLang="zh-CN"/>
              <a:t>volatile </a:t>
            </a:r>
            <a:r>
              <a:rPr lang="zh-CN" altLang="en-US"/>
              <a:t>解决可见性问题</a:t>
            </a:r>
            <a:endParaRPr lang="zh-CN" altLang="en-US"/>
          </a:p>
        </p:txBody>
      </p:sp>
      <p:sp>
        <p:nvSpPr>
          <p:cNvPr id="20" name="矩形 19"/>
          <p:cNvSpPr/>
          <p:nvPr/>
        </p:nvSpPr>
        <p:spPr>
          <a:xfrm>
            <a:off x="5285105" y="2586355"/>
            <a:ext cx="5389245" cy="69215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Tree>
    <p:custDataLst>
      <p:tags r:id="rId4"/>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9" name="矩形 48"/>
          <p:cNvSpPr/>
          <p:nvPr/>
        </p:nvSpPr>
        <p:spPr>
          <a:xfrm>
            <a:off x="2216150" y="3145790"/>
            <a:ext cx="4898390" cy="56642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原子性：一个操作或多个操作要么全部执行完成且执行过程不被中断，要么就不执行。</a:t>
            </a:r>
            <a:endParaRPr lang="zh-CN" altLang="en-US" sz="1200">
              <a:solidFill>
                <a:schemeClr val="bg1"/>
              </a:solidFill>
              <a:latin typeface="+mn-ea"/>
              <a:cs typeface="宋体" panose="02010600030101010101" pitchFamily="2" charset="-122"/>
              <a:sym typeface="+mn-ea"/>
            </a:endParaRPr>
          </a:p>
        </p:txBody>
      </p:sp>
      <p:sp>
        <p:nvSpPr>
          <p:cNvPr id="6" name="矩形 5"/>
          <p:cNvSpPr/>
          <p:nvPr/>
        </p:nvSpPr>
        <p:spPr>
          <a:xfrm>
            <a:off x="2216150" y="3908425"/>
            <a:ext cx="489839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有序性：程序执行的顺序按照代码的先后顺序执行。</a:t>
            </a:r>
            <a:endParaRPr lang="zh-CN" altLang="en-US" sz="1200">
              <a:solidFill>
                <a:schemeClr val="bg1"/>
              </a:solidFill>
              <a:latin typeface="+mn-ea"/>
              <a:cs typeface="宋体" panose="02010600030101010101" pitchFamily="2" charset="-122"/>
              <a:sym typeface="+mn-ea"/>
            </a:endParaRPr>
          </a:p>
        </p:txBody>
      </p:sp>
      <p:sp>
        <p:nvSpPr>
          <p:cNvPr id="15" name="矩形 14"/>
          <p:cNvSpPr/>
          <p:nvPr/>
        </p:nvSpPr>
        <p:spPr>
          <a:xfrm>
            <a:off x="2216150" y="4430395"/>
            <a:ext cx="4898390" cy="63944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可见性：当多个线程同时访问同一个变量时，一个线程修改了这个变量的值，其他线程能够立即看得到修改的值。</a:t>
            </a:r>
            <a:endParaRPr lang="zh-CN" altLang="en-US" sz="1200">
              <a:solidFill>
                <a:schemeClr val="bg1"/>
              </a:solidFill>
              <a:latin typeface="+mn-ea"/>
              <a:cs typeface="宋体" panose="02010600030101010101" pitchFamily="2" charset="-122"/>
              <a:sym typeface="+mn-ea"/>
            </a:endParaRPr>
          </a:p>
        </p:txBody>
      </p:sp>
      <p:sp>
        <p:nvSpPr>
          <p:cNvPr id="10" name="左大括号 9"/>
          <p:cNvSpPr/>
          <p:nvPr/>
        </p:nvSpPr>
        <p:spPr>
          <a:xfrm>
            <a:off x="1746250" y="3145790"/>
            <a:ext cx="317500" cy="192405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2" name="爆炸形 1 1"/>
          <p:cNvSpPr/>
          <p:nvPr/>
        </p:nvSpPr>
        <p:spPr>
          <a:xfrm>
            <a:off x="344170" y="858520"/>
            <a:ext cx="2176780" cy="1621155"/>
          </a:xfrm>
          <a:prstGeom prst="irregularSeal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总结</a:t>
            </a:r>
            <a:endParaRPr lang="zh-CN" altLang="en-US"/>
          </a:p>
        </p:txBody>
      </p:sp>
      <p:sp>
        <p:nvSpPr>
          <p:cNvPr id="12" name="矩形 11"/>
          <p:cNvSpPr/>
          <p:nvPr/>
        </p:nvSpPr>
        <p:spPr>
          <a:xfrm>
            <a:off x="200025" y="3879850"/>
            <a:ext cx="135572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并发三问题</a:t>
            </a:r>
            <a:endParaRPr lang="zh-CN"/>
          </a:p>
        </p:txBody>
      </p:sp>
      <p:sp>
        <p:nvSpPr>
          <p:cNvPr id="4" name="左大括号 3"/>
          <p:cNvSpPr/>
          <p:nvPr/>
        </p:nvSpPr>
        <p:spPr>
          <a:xfrm rot="10800000">
            <a:off x="7219315" y="3908425"/>
            <a:ext cx="317500" cy="116078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5" name="右箭头 4"/>
          <p:cNvSpPr/>
          <p:nvPr/>
        </p:nvSpPr>
        <p:spPr>
          <a:xfrm>
            <a:off x="7324725" y="3323590"/>
            <a:ext cx="464185" cy="255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7861935" y="3150870"/>
            <a:ext cx="4060825" cy="1168400"/>
          </a:xfrm>
          <a:prstGeom prst="rect">
            <a:avLst/>
          </a:prstGeom>
          <a:noFill/>
        </p:spPr>
        <p:txBody>
          <a:bodyPr wrap="square" rtlCol="0">
            <a:spAutoFit/>
          </a:bodyPr>
          <a:p>
            <a:r>
              <a:rPr lang="zh-CN" altLang="en-US" sz="1400">
                <a:solidFill>
                  <a:schemeClr val="tx1"/>
                </a:solidFill>
                <a:latin typeface="+mn-ea"/>
                <a:cs typeface="+mn-ea"/>
              </a:rPr>
              <a:t>① </a:t>
            </a:r>
            <a:r>
              <a:rPr lang="en-US" altLang="zh-CN" sz="1400">
                <a:solidFill>
                  <a:schemeClr val="tx1"/>
                </a:solidFill>
                <a:latin typeface="+mn-ea"/>
                <a:cs typeface="+mn-ea"/>
              </a:rPr>
              <a:t>synchronized </a:t>
            </a:r>
            <a:r>
              <a:rPr lang="zh-CN" altLang="en-US" sz="1400">
                <a:solidFill>
                  <a:schemeClr val="tx1"/>
                </a:solidFill>
                <a:latin typeface="+mn-ea"/>
                <a:cs typeface="+mn-ea"/>
              </a:rPr>
              <a:t>锁</a:t>
            </a:r>
            <a:endParaRPr lang="zh-CN" altLang="en-US" sz="1400">
              <a:solidFill>
                <a:schemeClr val="tx1"/>
              </a:solidFill>
              <a:latin typeface="+mn-ea"/>
              <a:cs typeface="+mn-ea"/>
            </a:endParaRPr>
          </a:p>
          <a:p>
            <a:r>
              <a:rPr lang="zh-CN" altLang="en-US" sz="1400">
                <a:solidFill>
                  <a:schemeClr val="tx1"/>
                </a:solidFill>
                <a:latin typeface="+mn-ea"/>
                <a:cs typeface="+mn-ea"/>
              </a:rPr>
              <a:t>② </a:t>
            </a:r>
            <a:r>
              <a:rPr lang="en-US" altLang="zh-CN" sz="1400">
                <a:solidFill>
                  <a:schemeClr val="tx1"/>
                </a:solidFill>
                <a:latin typeface="+mn-ea"/>
                <a:cs typeface="+mn-ea"/>
              </a:rPr>
              <a:t>ReentrantReadWriteLock </a:t>
            </a:r>
            <a:r>
              <a:rPr lang="zh-CN" altLang="en-US" sz="1400">
                <a:solidFill>
                  <a:schemeClr val="tx1"/>
                </a:solidFill>
                <a:latin typeface="+mn-ea"/>
                <a:cs typeface="+mn-ea"/>
              </a:rPr>
              <a:t>锁</a:t>
            </a:r>
            <a:endParaRPr lang="zh-CN" altLang="en-US" sz="1400">
              <a:solidFill>
                <a:schemeClr val="tx1"/>
              </a:solidFill>
              <a:latin typeface="+mn-ea"/>
              <a:cs typeface="+mn-ea"/>
            </a:endParaRPr>
          </a:p>
          <a:p>
            <a:r>
              <a:rPr lang="zh-CN" altLang="en-US" sz="1400">
                <a:solidFill>
                  <a:schemeClr val="tx1"/>
                </a:solidFill>
                <a:latin typeface="+mn-ea"/>
                <a:cs typeface="+mn-ea"/>
              </a:rPr>
              <a:t>③ 常见线程安全类</a:t>
            </a:r>
            <a:endParaRPr lang="en-US" sz="1400">
              <a:solidFill>
                <a:schemeClr val="tx1"/>
              </a:solidFill>
              <a:latin typeface="+mn-ea"/>
              <a:cs typeface="+mn-ea"/>
              <a:sym typeface="+mn-ea"/>
            </a:endParaRPr>
          </a:p>
          <a:p>
            <a:r>
              <a:rPr lang="zh-CN" altLang="en-US" sz="1400">
                <a:solidFill>
                  <a:schemeClr val="tx1"/>
                </a:solidFill>
                <a:latin typeface="+mn-ea"/>
                <a:cs typeface="+mn-ea"/>
              </a:rPr>
              <a:t>④ </a:t>
            </a:r>
            <a:r>
              <a:rPr lang="en-US" sz="1400">
                <a:latin typeface="+mn-ea"/>
                <a:cs typeface="+mn-ea"/>
                <a:sym typeface="+mn-ea"/>
              </a:rPr>
              <a:t>Collections.SynchronizedXXX </a:t>
            </a:r>
            <a:r>
              <a:rPr lang="zh-CN" altLang="en-US" sz="1400">
                <a:latin typeface="+mn-ea"/>
                <a:cs typeface="+mn-ea"/>
                <a:sym typeface="+mn-ea"/>
              </a:rPr>
              <a:t>同步封装器</a:t>
            </a:r>
            <a:endParaRPr lang="zh-CN" altLang="en-US" sz="1400">
              <a:solidFill>
                <a:schemeClr val="tx1"/>
              </a:solidFill>
              <a:latin typeface="+mn-ea"/>
              <a:cs typeface="+mn-ea"/>
            </a:endParaRPr>
          </a:p>
          <a:p>
            <a:r>
              <a:rPr lang="zh-CN" altLang="en-US" sz="1400">
                <a:solidFill>
                  <a:schemeClr val="tx1"/>
                </a:solidFill>
                <a:latin typeface="+mn-ea"/>
                <a:cs typeface="+mn-ea"/>
              </a:rPr>
              <a:t>⑤ 原子类</a:t>
            </a:r>
            <a:endParaRPr lang="zh-CN" altLang="en-US" sz="1400">
              <a:solidFill>
                <a:schemeClr val="tx1"/>
              </a:solidFill>
              <a:latin typeface="+mn-ea"/>
              <a:cs typeface="+mn-ea"/>
            </a:endParaRPr>
          </a:p>
        </p:txBody>
      </p:sp>
      <p:sp>
        <p:nvSpPr>
          <p:cNvPr id="8" name="文本框 7"/>
          <p:cNvSpPr txBox="1"/>
          <p:nvPr/>
        </p:nvSpPr>
        <p:spPr>
          <a:xfrm>
            <a:off x="7861935" y="4336415"/>
            <a:ext cx="3578860" cy="306705"/>
          </a:xfrm>
          <a:prstGeom prst="rect">
            <a:avLst/>
          </a:prstGeom>
          <a:noFill/>
        </p:spPr>
        <p:txBody>
          <a:bodyPr wrap="square" rtlCol="0">
            <a:spAutoFit/>
          </a:bodyPr>
          <a:p>
            <a:r>
              <a:rPr lang="en-US" sz="1400">
                <a:latin typeface="+mn-ea"/>
                <a:cs typeface="+mn-ea"/>
              </a:rPr>
              <a:t>volatile </a:t>
            </a:r>
            <a:r>
              <a:rPr lang="zh-CN" altLang="en-US" sz="1400">
                <a:latin typeface="+mn-ea"/>
                <a:cs typeface="+mn-ea"/>
              </a:rPr>
              <a:t>关键词</a:t>
            </a:r>
            <a:endParaRPr lang="zh-CN" altLang="en-US" sz="1400">
              <a:latin typeface="+mn-ea"/>
              <a:cs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895" y="965835"/>
            <a:ext cx="11839575" cy="1322070"/>
          </a:xfrm>
          <a:prstGeom prst="rect">
            <a:avLst/>
          </a:prstGeom>
          <a:noFill/>
        </p:spPr>
        <p:txBody>
          <a:bodyPr wrap="square" rtlCol="0">
            <a:spAutoFit/>
          </a:bodyPr>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时间片的概念是什么？</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为了提高程序执行效率，大家在很多应用中都采用了多线程模式，这样可以将原来的序列化执行变为并行执行，任务的分解以及并行执行能够极大地提高程序的运行效率。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但这都是代码级别的表现，而硬件是如何支持的呢？那就要靠CPU的时间片模式来说明这一切。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5" name="矩形 44"/>
          <p:cNvSpPr/>
          <p:nvPr/>
        </p:nvSpPr>
        <p:spPr>
          <a:xfrm>
            <a:off x="285115" y="2501900"/>
            <a:ext cx="11600815" cy="2432685"/>
          </a:xfrm>
          <a:prstGeom prst="rect">
            <a:avLst/>
          </a:prstGeom>
          <a:solidFill>
            <a:schemeClr val="tx2"/>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en-US" sz="1200" dirty="0">
                <a:solidFill>
                  <a:schemeClr val="tx1"/>
                </a:solidFill>
                <a:latin typeface="+mn-ea"/>
                <a:cs typeface="+mn-ea"/>
                <a:sym typeface="+mn-ea"/>
              </a:rPr>
              <a:t>程序的任何指令的执行往往都会要</a:t>
            </a:r>
            <a:r>
              <a:rPr lang="en-US" sz="1200" b="1" dirty="0">
                <a:solidFill>
                  <a:srgbClr val="FF0000"/>
                </a:solidFill>
                <a:latin typeface="+mn-ea"/>
                <a:cs typeface="+mn-ea"/>
                <a:sym typeface="+mn-ea"/>
              </a:rPr>
              <a:t>竞争CPU这个最宝贵的资源</a:t>
            </a:r>
            <a:r>
              <a:rPr lang="en-US" sz="1200" dirty="0">
                <a:solidFill>
                  <a:schemeClr val="tx1"/>
                </a:solidFill>
                <a:latin typeface="+mn-ea"/>
                <a:cs typeface="+mn-ea"/>
                <a:sym typeface="+mn-ea"/>
              </a:rPr>
              <a:t>，不论你的程序分成了多少个线程去执行不同的任务，他们都必须</a:t>
            </a:r>
            <a:r>
              <a:rPr lang="en-US" sz="1200" b="1" dirty="0">
                <a:solidFill>
                  <a:srgbClr val="FF0000"/>
                </a:solidFill>
                <a:latin typeface="+mn-ea"/>
                <a:cs typeface="+mn-ea"/>
                <a:sym typeface="+mn-ea"/>
              </a:rPr>
              <a:t>排队</a:t>
            </a:r>
            <a:r>
              <a:rPr lang="en-US" sz="1200" dirty="0">
                <a:solidFill>
                  <a:schemeClr val="tx1"/>
                </a:solidFill>
                <a:latin typeface="+mn-ea"/>
                <a:cs typeface="+mn-ea"/>
                <a:sym typeface="+mn-ea"/>
              </a:rPr>
              <a:t>等待获取这个资源来计算和处理命令。</a:t>
            </a:r>
            <a:endParaRPr lang="en-US" sz="1200" dirty="0">
              <a:solidFill>
                <a:schemeClr val="tx1"/>
              </a:solidFill>
              <a:latin typeface="+mn-ea"/>
              <a:cs typeface="+mn-ea"/>
              <a:sym typeface="+mn-ea"/>
            </a:endParaRPr>
          </a:p>
          <a:p>
            <a:pPr algn="l"/>
            <a:endParaRPr lang="en-US" sz="1200" dirty="0">
              <a:solidFill>
                <a:schemeClr val="tx1"/>
              </a:solidFill>
              <a:latin typeface="+mn-ea"/>
              <a:cs typeface="+mn-ea"/>
              <a:sym typeface="+mn-ea"/>
            </a:endParaRPr>
          </a:p>
          <a:p>
            <a:pPr algn="l"/>
            <a:r>
              <a:rPr lang="en-US" sz="1200" dirty="0">
                <a:solidFill>
                  <a:schemeClr val="tx1"/>
                </a:solidFill>
                <a:latin typeface="+mn-ea"/>
                <a:cs typeface="+mn-ea"/>
                <a:sym typeface="+mn-ea"/>
              </a:rPr>
              <a:t>时间片即CPU分配给各个程序的时间，</a:t>
            </a:r>
            <a:r>
              <a:rPr lang="en-US" sz="1200" b="1" dirty="0">
                <a:solidFill>
                  <a:srgbClr val="FF0000"/>
                </a:solidFill>
                <a:latin typeface="+mn-ea"/>
                <a:cs typeface="+mn-ea"/>
                <a:sym typeface="+mn-ea"/>
              </a:rPr>
              <a:t>每个线程被分配一个时间段，称作它的时间片</a:t>
            </a:r>
            <a:r>
              <a:rPr lang="en-US" sz="1200" dirty="0">
                <a:solidFill>
                  <a:schemeClr val="tx1"/>
                </a:solidFill>
                <a:latin typeface="+mn-ea"/>
                <a:cs typeface="+mn-ea"/>
                <a:sym typeface="+mn-ea"/>
              </a:rPr>
              <a:t>，即该进程允许运行的时间，使各个程序从表面上看是同时进行的。如果在时间片结束时进程还在运行，则CPU将被剥夺并分配给另一个进程。如果进程在时间片结束前阻塞或结束，则CPU当即进行切换。而不会造成CPU资源浪费。</a:t>
            </a:r>
            <a:endParaRPr lang="en-US" sz="1200" dirty="0">
              <a:solidFill>
                <a:schemeClr val="tx1"/>
              </a:solidFill>
              <a:latin typeface="+mn-ea"/>
              <a:cs typeface="+mn-ea"/>
              <a:sym typeface="+mn-ea"/>
            </a:endParaRPr>
          </a:p>
          <a:p>
            <a:pPr algn="l"/>
            <a:endParaRPr lang="en-US" sz="1200" dirty="0">
              <a:solidFill>
                <a:schemeClr val="tx1"/>
              </a:solidFill>
              <a:latin typeface="+mn-ea"/>
              <a:cs typeface="+mn-ea"/>
              <a:sym typeface="+mn-ea"/>
            </a:endParaRPr>
          </a:p>
          <a:p>
            <a:pPr algn="l"/>
            <a:endParaRPr lang="en-US" sz="1200" dirty="0">
              <a:solidFill>
                <a:schemeClr val="tx1"/>
              </a:solidFill>
              <a:latin typeface="+mn-ea"/>
              <a:cs typeface="+mn-ea"/>
              <a:sym typeface="+mn-ea"/>
            </a:endParaRPr>
          </a:p>
          <a:p>
            <a:pPr algn="l"/>
            <a:r>
              <a:rPr lang="en-US" sz="1200" dirty="0">
                <a:solidFill>
                  <a:schemeClr val="tx1"/>
                </a:solidFill>
                <a:latin typeface="+mn-ea"/>
                <a:cs typeface="+mn-ea"/>
                <a:sym typeface="+mn-ea"/>
              </a:rPr>
              <a:t>在宏观上：我们可以同时打开多个应用程序，每个程序并行不悖，同时运行。</a:t>
            </a:r>
            <a:endParaRPr lang="en-US" sz="1200" dirty="0">
              <a:solidFill>
                <a:schemeClr val="tx1"/>
              </a:solidFill>
              <a:latin typeface="+mn-ea"/>
              <a:cs typeface="+mn-ea"/>
              <a:sym typeface="+mn-ea"/>
            </a:endParaRPr>
          </a:p>
          <a:p>
            <a:pPr algn="l"/>
            <a:endParaRPr lang="en-US" sz="1200" dirty="0">
              <a:solidFill>
                <a:schemeClr val="tx1"/>
              </a:solidFill>
              <a:latin typeface="+mn-ea"/>
              <a:cs typeface="+mn-ea"/>
              <a:sym typeface="+mn-ea"/>
            </a:endParaRPr>
          </a:p>
          <a:p>
            <a:pPr algn="l"/>
            <a:r>
              <a:rPr lang="en-US" sz="1200" dirty="0">
                <a:solidFill>
                  <a:schemeClr val="tx1"/>
                </a:solidFill>
                <a:latin typeface="+mn-ea"/>
                <a:cs typeface="+mn-ea"/>
                <a:sym typeface="+mn-ea"/>
              </a:rPr>
              <a:t>但在微观上：由于只有一个CPU，一次只能处理程序要求的一部分，如何处理公平，一种方法就是引入时间片，每个程序轮流执行。</a:t>
            </a:r>
            <a:endParaRPr lang="en-US" altLang="en-US" sz="1200" dirty="0">
              <a:solidFill>
                <a:schemeClr val="tx1"/>
              </a:solidFill>
              <a:latin typeface="+mn-ea"/>
              <a:cs typeface="+mn-ea"/>
              <a:sym typeface="+mn-ea"/>
            </a:endParaRPr>
          </a:p>
        </p:txBody>
      </p:sp>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latin typeface="+mj-ea"/>
                <a:ea typeface="+mj-ea"/>
                <a:cs typeface="+mj-ea"/>
                <a:sym typeface="+mn-ea"/>
              </a:rPr>
              <a:t>高效单例模式</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68275" y="595630"/>
            <a:ext cx="10338435" cy="61048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AccountUtil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在讲指令重排的时候，讲了一个例子，说 在 new 一个对象的时候，分为3个步骤，</a:t>
            </a:r>
            <a:endParaRPr lang="zh-CN" altLang="en-US" sz="1200">
              <a:solidFill>
                <a:schemeClr val="tx1"/>
              </a:solidFill>
              <a:sym typeface="+mn-ea"/>
            </a:endParaRPr>
          </a:p>
          <a:p>
            <a:pPr algn="l"/>
            <a:r>
              <a:rPr lang="zh-CN" altLang="en-US" sz="1200">
                <a:solidFill>
                  <a:schemeClr val="tx1"/>
                </a:solidFill>
                <a:sym typeface="+mn-ea"/>
              </a:rPr>
              <a:t>     * &lt;1&gt; 创建内存，</a:t>
            </a:r>
            <a:endParaRPr lang="zh-CN" altLang="en-US" sz="1200">
              <a:solidFill>
                <a:schemeClr val="tx1"/>
              </a:solidFill>
              <a:sym typeface="+mn-ea"/>
            </a:endParaRPr>
          </a:p>
          <a:p>
            <a:pPr algn="l"/>
            <a:r>
              <a:rPr lang="zh-CN" altLang="en-US" sz="1200">
                <a:solidFill>
                  <a:schemeClr val="tx1"/>
                </a:solidFill>
                <a:sym typeface="+mn-ea"/>
              </a:rPr>
              <a:t>     * &lt;2&gt;初始化对象，</a:t>
            </a:r>
            <a:endParaRPr lang="zh-CN" altLang="en-US" sz="1200">
              <a:solidFill>
                <a:schemeClr val="tx1"/>
              </a:solidFill>
              <a:sym typeface="+mn-ea"/>
            </a:endParaRPr>
          </a:p>
          <a:p>
            <a:pPr algn="l"/>
            <a:r>
              <a:rPr lang="zh-CN" altLang="en-US" sz="1200">
                <a:solidFill>
                  <a:schemeClr val="tx1"/>
                </a:solidFill>
                <a:sym typeface="+mn-ea"/>
              </a:rPr>
              <a:t>     * &lt;3&gt;对象指针指向创建的内存</a:t>
            </a:r>
            <a:endParaRPr lang="zh-CN" altLang="en-US" sz="1200">
              <a:solidFill>
                <a:schemeClr val="tx1"/>
              </a:solidFill>
              <a:sym typeface="+mn-ea"/>
            </a:endParaRPr>
          </a:p>
          <a:p>
            <a:pPr algn="l"/>
            <a:r>
              <a:rPr lang="zh-CN" altLang="en-US" sz="1200">
                <a:solidFill>
                  <a:schemeClr val="tx1"/>
                </a:solidFill>
                <a:sym typeface="+mn-ea"/>
              </a:rPr>
              <a:t>     * 指令优化的时候，有可能会把 &lt;3&gt; 和 &lt;2&gt; 的顺序颠倒</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static volatile Account account = null;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对于两次instance的是否为空的判断解释：</a:t>
            </a:r>
            <a:endParaRPr lang="zh-CN" altLang="en-US" sz="1200">
              <a:solidFill>
                <a:schemeClr val="tx1"/>
              </a:solidFill>
              <a:sym typeface="+mn-ea"/>
            </a:endParaRPr>
          </a:p>
          <a:p>
            <a:pPr algn="l"/>
            <a:r>
              <a:rPr lang="zh-CN" altLang="en-US" sz="1200">
                <a:solidFill>
                  <a:schemeClr val="tx1"/>
                </a:solidFill>
                <a:sym typeface="+mn-ea"/>
              </a:rPr>
              <a:t>//    1.为何在synchronization外面的判断？</a:t>
            </a:r>
            <a:endParaRPr lang="zh-CN" altLang="en-US" sz="1200">
              <a:solidFill>
                <a:schemeClr val="tx1"/>
              </a:solidFill>
              <a:sym typeface="+mn-ea"/>
            </a:endParaRPr>
          </a:p>
          <a:p>
            <a:pPr algn="l"/>
            <a:r>
              <a:rPr lang="zh-CN" altLang="en-US" sz="1200">
                <a:solidFill>
                  <a:schemeClr val="tx1"/>
                </a:solidFill>
                <a:sym typeface="+mn-ea"/>
              </a:rPr>
              <a:t>//    为了提高性能！如果拿掉这次的判断那么在行的时候就会直接的运行synchronization，所以这会使每个getInstance()都会得到一个静态内部锁，</a:t>
            </a:r>
            <a:endParaRPr lang="zh-CN" altLang="en-US" sz="1200">
              <a:solidFill>
                <a:schemeClr val="tx1"/>
              </a:solidFill>
              <a:sym typeface="+mn-ea"/>
            </a:endParaRPr>
          </a:p>
          <a:p>
            <a:pPr algn="l"/>
            <a:r>
              <a:rPr lang="zh-CN" altLang="en-US" sz="1200">
                <a:solidFill>
                  <a:schemeClr val="tx1"/>
                </a:solidFill>
                <a:sym typeface="+mn-ea"/>
              </a:rPr>
              <a:t>//    这样的话锁的获得以及释放的开销（包括上下文切换，内存同步等）都不可避免，降低了效率。所以在synchronization前面再加一次判断是否为空，</a:t>
            </a:r>
            <a:endParaRPr lang="zh-CN" altLang="en-US" sz="1200">
              <a:solidFill>
                <a:schemeClr val="tx1"/>
              </a:solidFill>
              <a:sym typeface="+mn-ea"/>
            </a:endParaRPr>
          </a:p>
          <a:p>
            <a:pPr algn="l"/>
            <a:r>
              <a:rPr lang="zh-CN" altLang="en-US" sz="1200">
                <a:solidFill>
                  <a:schemeClr val="tx1"/>
                </a:solidFill>
                <a:sym typeface="+mn-ea"/>
              </a:rPr>
              <a:t>//    则会大大降低synchronization块的执行次数。</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2.为何在synchronization内部还要执行一次呢？</a:t>
            </a:r>
            <a:endParaRPr lang="zh-CN" altLang="en-US" sz="1200">
              <a:solidFill>
                <a:schemeClr val="tx1"/>
              </a:solidFill>
              <a:sym typeface="+mn-ea"/>
            </a:endParaRPr>
          </a:p>
          <a:p>
            <a:pPr algn="l"/>
            <a:r>
              <a:rPr lang="zh-CN" altLang="en-US" sz="1200">
                <a:solidFill>
                  <a:schemeClr val="tx1"/>
                </a:solidFill>
                <a:sym typeface="+mn-ea"/>
              </a:rPr>
              <a:t>//    因为可能会有多个线程一起进入同步块外的 if，如果在同步块内不进行二次检验的话就会生成多个实例了。</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双重检验情况下，保存实例的唯一的静态变量要用volatile修饰，volatile能禁止指令重排。</a:t>
            </a:r>
            <a:endParaRPr lang="zh-CN" altLang="en-US" sz="1200">
              <a:solidFill>
                <a:schemeClr val="tx1"/>
              </a:solidFill>
              <a:sym typeface="+mn-ea"/>
            </a:endParaRPr>
          </a:p>
          <a:p>
            <a:pPr algn="l"/>
            <a:r>
              <a:rPr lang="zh-CN" altLang="en-US" sz="1200">
                <a:solidFill>
                  <a:schemeClr val="tx1"/>
                </a:solidFill>
                <a:sym typeface="+mn-ea"/>
              </a:rPr>
              <a:t>    public static Account getInstance() {</a:t>
            </a:r>
            <a:endParaRPr lang="zh-CN" altLang="en-US" sz="1200">
              <a:solidFill>
                <a:schemeClr val="tx1"/>
              </a:solidFill>
              <a:sym typeface="+mn-ea"/>
            </a:endParaRPr>
          </a:p>
          <a:p>
            <a:pPr algn="l"/>
            <a:r>
              <a:rPr lang="zh-CN" altLang="en-US" sz="1200">
                <a:solidFill>
                  <a:schemeClr val="tx1"/>
                </a:solidFill>
                <a:sym typeface="+mn-ea"/>
              </a:rPr>
              <a:t>        // 内外同时判空，效率更高</a:t>
            </a:r>
            <a:endParaRPr lang="zh-CN" altLang="en-US" sz="1200">
              <a:solidFill>
                <a:schemeClr val="tx1"/>
              </a:solidFill>
              <a:sym typeface="+mn-ea"/>
            </a:endParaRPr>
          </a:p>
          <a:p>
            <a:pPr algn="l"/>
            <a:r>
              <a:rPr lang="zh-CN" altLang="en-US" sz="1200">
                <a:solidFill>
                  <a:schemeClr val="tx1"/>
                </a:solidFill>
                <a:sym typeface="+mn-ea"/>
              </a:rPr>
              <a:t>        if (account == null) {</a:t>
            </a:r>
            <a:endParaRPr lang="zh-CN" altLang="en-US" sz="1200">
              <a:solidFill>
                <a:schemeClr val="tx1"/>
              </a:solidFill>
              <a:sym typeface="+mn-ea"/>
            </a:endParaRPr>
          </a:p>
          <a:p>
            <a:pPr algn="l"/>
            <a:r>
              <a:rPr lang="zh-CN" altLang="en-US" sz="1200">
                <a:solidFill>
                  <a:schemeClr val="tx1"/>
                </a:solidFill>
                <a:sym typeface="+mn-ea"/>
              </a:rPr>
              <a:t>            synchronized (AccountUtil.class) {</a:t>
            </a:r>
            <a:endParaRPr lang="zh-CN" altLang="en-US" sz="1200">
              <a:solidFill>
                <a:schemeClr val="tx1"/>
              </a:solidFill>
              <a:sym typeface="+mn-ea"/>
            </a:endParaRPr>
          </a:p>
          <a:p>
            <a:pPr algn="l"/>
            <a:r>
              <a:rPr lang="zh-CN" altLang="en-US" sz="1200">
                <a:solidFill>
                  <a:schemeClr val="tx1"/>
                </a:solidFill>
                <a:sym typeface="+mn-ea"/>
              </a:rPr>
              <a:t>                // 内部判空，安全</a:t>
            </a:r>
            <a:endParaRPr lang="zh-CN" altLang="en-US" sz="1200">
              <a:solidFill>
                <a:schemeClr val="tx1"/>
              </a:solidFill>
              <a:sym typeface="+mn-ea"/>
            </a:endParaRPr>
          </a:p>
          <a:p>
            <a:pPr algn="l"/>
            <a:r>
              <a:rPr lang="zh-CN" altLang="en-US" sz="1200">
                <a:solidFill>
                  <a:schemeClr val="tx1"/>
                </a:solidFill>
                <a:sym typeface="+mn-ea"/>
              </a:rPr>
              <a:t>                if (account == null) {</a:t>
            </a:r>
            <a:endParaRPr lang="zh-CN" altLang="en-US" sz="1200">
              <a:solidFill>
                <a:schemeClr val="tx1"/>
              </a:solidFill>
              <a:sym typeface="+mn-ea"/>
            </a:endParaRPr>
          </a:p>
          <a:p>
            <a:pPr algn="l"/>
            <a:r>
              <a:rPr lang="zh-CN" altLang="en-US" sz="1200">
                <a:solidFill>
                  <a:schemeClr val="tx1"/>
                </a:solidFill>
                <a:sym typeface="+mn-ea"/>
              </a:rPr>
              <a:t>                    initAccount();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return account;</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p:txBody>
      </p:sp>
      <p:sp>
        <p:nvSpPr>
          <p:cNvPr id="8" name="矩形 7"/>
          <p:cNvSpPr/>
          <p:nvPr/>
        </p:nvSpPr>
        <p:spPr>
          <a:xfrm>
            <a:off x="6537960" y="1591310"/>
            <a:ext cx="382778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双重判空 </a:t>
            </a:r>
            <a:r>
              <a:rPr lang="en-US" altLang="zh-CN"/>
              <a:t>+ </a:t>
            </a:r>
            <a:r>
              <a:rPr lang="en-US"/>
              <a:t>synchronized + volatile</a:t>
            </a:r>
            <a:endParaRPr lang="en-US"/>
          </a:p>
        </p:txBody>
      </p:sp>
      <p:pic>
        <p:nvPicPr>
          <p:cNvPr id="4" name="图片 3"/>
          <p:cNvPicPr>
            <a:picLocks noChangeAspect="1"/>
          </p:cNvPicPr>
          <p:nvPr/>
        </p:nvPicPr>
        <p:blipFill>
          <a:blip r:embed="rId2"/>
          <a:stretch>
            <a:fillRect/>
          </a:stretch>
        </p:blipFill>
        <p:spPr>
          <a:xfrm>
            <a:off x="8712200" y="723900"/>
            <a:ext cx="1653540" cy="739140"/>
          </a:xfrm>
          <a:prstGeom prst="rect">
            <a:avLst/>
          </a:prstGeom>
        </p:spPr>
      </p:pic>
      <p:sp>
        <p:nvSpPr>
          <p:cNvPr id="5" name="矩形 4"/>
          <p:cNvSpPr/>
          <p:nvPr/>
        </p:nvSpPr>
        <p:spPr>
          <a:xfrm>
            <a:off x="7972425" y="4119880"/>
            <a:ext cx="4054475" cy="25806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安全高效地读取配置文件</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testReadFle () {</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System.out.println(AccountUtil.getInstance());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4461510" y="6143625"/>
            <a:ext cx="3406775" cy="456565"/>
          </a:xfrm>
          <a:prstGeom prst="rect">
            <a:avLst/>
          </a:prstGeom>
          <a:solidFill>
            <a:srgbClr val="36A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练习：安全高效地读取配置文件</a:t>
            </a:r>
            <a:endParaRPr lang="zh-CN" altLang="en-US"/>
          </a:p>
        </p:txBody>
      </p:sp>
    </p:spTree>
    <p:custDataLst>
      <p:tags r:id="rId3"/>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32105" y="595630"/>
            <a:ext cx="4464685" cy="61048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private static void initAccount()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System.out.println("execute initAccount method");</a:t>
            </a:r>
            <a:endParaRPr lang="zh-CN" altLang="en-US" sz="1200">
              <a:solidFill>
                <a:schemeClr val="tx1"/>
              </a:solidFill>
              <a:sym typeface="+mn-ea"/>
            </a:endParaRPr>
          </a:p>
          <a:p>
            <a:pPr algn="l"/>
            <a:r>
              <a:rPr lang="zh-CN" altLang="en-US" sz="1200">
                <a:solidFill>
                  <a:schemeClr val="tx1"/>
                </a:solidFill>
                <a:sym typeface="+mn-ea"/>
              </a:rPr>
              <a:t>            account = new Account();</a:t>
            </a:r>
            <a:endParaRPr lang="zh-CN" altLang="en-US" sz="1200">
              <a:solidFill>
                <a:schemeClr val="tx1"/>
              </a:solidFill>
              <a:sym typeface="+mn-ea"/>
            </a:endParaRPr>
          </a:p>
          <a:p>
            <a:pPr algn="l"/>
            <a:r>
              <a:rPr lang="zh-CN" altLang="en-US" sz="1200">
                <a:solidFill>
                  <a:schemeClr val="tx1"/>
                </a:solidFill>
                <a:sym typeface="+mn-ea"/>
              </a:rPr>
              <a:t>        } catch (Exception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class Account {</a:t>
            </a:r>
            <a:endParaRPr lang="zh-CN" altLang="en-US" sz="1200">
              <a:solidFill>
                <a:schemeClr val="tx1"/>
              </a:solidFill>
              <a:sym typeface="+mn-ea"/>
            </a:endParaRPr>
          </a:p>
          <a:p>
            <a:pPr algn="l"/>
            <a:r>
              <a:rPr lang="zh-CN" altLang="en-US" sz="1200">
                <a:solidFill>
                  <a:schemeClr val="tx1"/>
                </a:solidFill>
                <a:sym typeface="+mn-ea"/>
              </a:rPr>
              <a:t>        private String userName;</a:t>
            </a:r>
            <a:endParaRPr lang="zh-CN" altLang="en-US" sz="1200">
              <a:solidFill>
                <a:schemeClr val="tx1"/>
              </a:solidFill>
              <a:sym typeface="+mn-ea"/>
            </a:endParaRPr>
          </a:p>
          <a:p>
            <a:pPr algn="l"/>
            <a:r>
              <a:rPr lang="zh-CN" altLang="en-US" sz="1200">
                <a:solidFill>
                  <a:schemeClr val="tx1"/>
                </a:solidFill>
                <a:sym typeface="+mn-ea"/>
              </a:rPr>
              <a:t>        private String password;</a:t>
            </a:r>
            <a:endParaRPr lang="zh-CN" altLang="en-US" sz="1200">
              <a:solidFill>
                <a:schemeClr val="tx1"/>
              </a:solidFill>
              <a:sym typeface="+mn-ea"/>
            </a:endParaRPr>
          </a:p>
          <a:p>
            <a:pPr algn="l"/>
            <a:r>
              <a:rPr lang="zh-CN" altLang="en-US" sz="1200">
                <a:solidFill>
                  <a:schemeClr val="tx1"/>
                </a:solidFill>
                <a:sym typeface="+mn-ea"/>
              </a:rPr>
              <a:t>        private String ip;</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String getUserName() {</a:t>
            </a:r>
            <a:endParaRPr lang="zh-CN" altLang="en-US" sz="1200">
              <a:solidFill>
                <a:schemeClr val="tx1"/>
              </a:solidFill>
              <a:sym typeface="+mn-ea"/>
            </a:endParaRPr>
          </a:p>
          <a:p>
            <a:pPr algn="l"/>
            <a:r>
              <a:rPr lang="zh-CN" altLang="en-US" sz="1200">
                <a:solidFill>
                  <a:schemeClr val="tx1"/>
                </a:solidFill>
                <a:sym typeface="+mn-ea"/>
              </a:rPr>
              <a:t>            return userName;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setUserName(String userName) {</a:t>
            </a:r>
            <a:endParaRPr lang="zh-CN" altLang="en-US" sz="1200">
              <a:solidFill>
                <a:schemeClr val="tx1"/>
              </a:solidFill>
              <a:sym typeface="+mn-ea"/>
            </a:endParaRPr>
          </a:p>
          <a:p>
            <a:pPr algn="l"/>
            <a:r>
              <a:rPr lang="zh-CN" altLang="en-US" sz="1200">
                <a:solidFill>
                  <a:schemeClr val="tx1"/>
                </a:solidFill>
                <a:sym typeface="+mn-ea"/>
              </a:rPr>
              <a:t>            this.userName = userName;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String getPassword() {</a:t>
            </a:r>
            <a:endParaRPr lang="zh-CN" altLang="en-US" sz="1200">
              <a:solidFill>
                <a:schemeClr val="tx1"/>
              </a:solidFill>
              <a:sym typeface="+mn-ea"/>
            </a:endParaRPr>
          </a:p>
          <a:p>
            <a:pPr algn="l"/>
            <a:r>
              <a:rPr lang="zh-CN" altLang="en-US" sz="1200">
                <a:solidFill>
                  <a:schemeClr val="tx1"/>
                </a:solidFill>
                <a:sym typeface="+mn-ea"/>
              </a:rPr>
              <a:t>            return 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setPassword(String password) {</a:t>
            </a:r>
            <a:endParaRPr lang="zh-CN" altLang="en-US" sz="1200">
              <a:solidFill>
                <a:schemeClr val="tx1"/>
              </a:solidFill>
              <a:sym typeface="+mn-ea"/>
            </a:endParaRPr>
          </a:p>
          <a:p>
            <a:pPr algn="l"/>
            <a:r>
              <a:rPr lang="zh-CN" altLang="en-US" sz="1200">
                <a:solidFill>
                  <a:schemeClr val="tx1"/>
                </a:solidFill>
                <a:sym typeface="+mn-ea"/>
              </a:rPr>
              <a:t>            this.password = 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String getIp() {</a:t>
            </a:r>
            <a:endParaRPr lang="zh-CN" altLang="en-US" sz="1200">
              <a:solidFill>
                <a:schemeClr val="tx1"/>
              </a:solidFill>
              <a:sym typeface="+mn-ea"/>
            </a:endParaRPr>
          </a:p>
          <a:p>
            <a:pPr algn="l"/>
            <a:r>
              <a:rPr lang="zh-CN" altLang="en-US" sz="1200">
                <a:solidFill>
                  <a:schemeClr val="tx1"/>
                </a:solidFill>
                <a:sym typeface="+mn-ea"/>
              </a:rPr>
              <a:t>            return ip;</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setIp(String ip) {</a:t>
            </a:r>
            <a:endParaRPr lang="zh-CN" altLang="en-US" sz="1200">
              <a:solidFill>
                <a:schemeClr val="tx1"/>
              </a:solidFill>
              <a:sym typeface="+mn-ea"/>
            </a:endParaRPr>
          </a:p>
          <a:p>
            <a:pPr algn="l"/>
            <a:r>
              <a:rPr lang="zh-CN" altLang="en-US" sz="1200">
                <a:solidFill>
                  <a:schemeClr val="tx1"/>
                </a:solidFill>
                <a:sym typeface="+mn-ea"/>
              </a:rPr>
              <a:t>            this.ip = ip;</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p:txBody>
      </p:sp>
      <p:sp>
        <p:nvSpPr>
          <p:cNvPr id="3" name="矩形 2"/>
          <p:cNvSpPr/>
          <p:nvPr/>
        </p:nvSpPr>
        <p:spPr>
          <a:xfrm>
            <a:off x="4931410" y="595630"/>
            <a:ext cx="6843395" cy="53308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protected Account() {</a:t>
            </a:r>
            <a:endParaRPr lang="zh-CN" altLang="en-US" sz="1200">
              <a:solidFill>
                <a:schemeClr val="tx1"/>
              </a:solidFill>
              <a:sym typeface="+mn-ea"/>
            </a:endParaRPr>
          </a:p>
          <a:p>
            <a:pPr algn="l"/>
            <a:r>
              <a:rPr lang="zh-CN" altLang="en-US" sz="1200">
                <a:solidFill>
                  <a:schemeClr val="tx1"/>
                </a:solidFill>
                <a:sym typeface="+mn-ea"/>
              </a:rPr>
              <a:t>            Properties properties = new Properties();</a:t>
            </a:r>
            <a:endParaRPr lang="zh-CN" altLang="en-US" sz="1200">
              <a:solidFill>
                <a:schemeClr val="tx1"/>
              </a:solidFill>
              <a:sym typeface="+mn-ea"/>
            </a:endParaRPr>
          </a:p>
          <a:p>
            <a:pPr algn="l"/>
            <a:r>
              <a:rPr lang="zh-CN" altLang="en-US" sz="1200">
                <a:solidFill>
                  <a:schemeClr val="tx1"/>
                </a:solidFill>
                <a:sym typeface="+mn-ea"/>
              </a:rPr>
              <a:t>            InputStream inputStream = null;</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inputStream = AccountUtil.class.getClassLoader()</a:t>
            </a:r>
            <a:endParaRPr lang="zh-CN" altLang="en-US" sz="1200">
              <a:solidFill>
                <a:schemeClr val="tx1"/>
              </a:solidFill>
              <a:sym typeface="+mn-ea"/>
            </a:endParaRPr>
          </a:p>
          <a:p>
            <a:pPr algn="l"/>
            <a:r>
              <a:rPr lang="zh-CN" altLang="en-US" sz="1200">
                <a:solidFill>
                  <a:schemeClr val="tx1"/>
                </a:solidFill>
                <a:sym typeface="+mn-ea"/>
              </a:rPr>
              <a:t>                        .getResourceAsStream("com/linkknown/concurrent/account.properties");</a:t>
            </a:r>
            <a:endParaRPr lang="zh-CN" altLang="en-US" sz="1200">
              <a:solidFill>
                <a:schemeClr val="tx1"/>
              </a:solidFill>
              <a:sym typeface="+mn-ea"/>
            </a:endParaRPr>
          </a:p>
          <a:p>
            <a:pPr algn="l"/>
            <a:r>
              <a:rPr lang="zh-CN" altLang="en-US" sz="1200">
                <a:solidFill>
                  <a:schemeClr val="tx1"/>
                </a:solidFill>
                <a:sym typeface="+mn-ea"/>
              </a:rPr>
              <a:t>                properties.load(inputStream);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this.setUserName(properties.getProperty("userName"));</a:t>
            </a:r>
            <a:endParaRPr lang="zh-CN" altLang="en-US" sz="1200">
              <a:solidFill>
                <a:schemeClr val="tx1"/>
              </a:solidFill>
              <a:sym typeface="+mn-ea"/>
            </a:endParaRPr>
          </a:p>
          <a:p>
            <a:pPr algn="l"/>
            <a:r>
              <a:rPr lang="zh-CN" altLang="en-US" sz="1200">
                <a:solidFill>
                  <a:schemeClr val="tx1"/>
                </a:solidFill>
                <a:sym typeface="+mn-ea"/>
              </a:rPr>
              <a:t>                this.setPassword(properties.getProperty("password"));</a:t>
            </a:r>
            <a:endParaRPr lang="zh-CN" altLang="en-US" sz="1200">
              <a:solidFill>
                <a:schemeClr val="tx1"/>
              </a:solidFill>
              <a:sym typeface="+mn-ea"/>
            </a:endParaRPr>
          </a:p>
          <a:p>
            <a:pPr algn="l"/>
            <a:r>
              <a:rPr lang="zh-CN" altLang="en-US" sz="1200">
                <a:solidFill>
                  <a:schemeClr val="tx1"/>
                </a:solidFill>
                <a:sym typeface="+mn-ea"/>
              </a:rPr>
              <a:t>                this.setIp(properties.getProperty("ip"));</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catch (IOException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IOUtil.close(inputStream);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String toString() {</a:t>
            </a:r>
            <a:endParaRPr lang="zh-CN" altLang="en-US" sz="1200">
              <a:solidFill>
                <a:schemeClr val="tx1"/>
              </a:solidFill>
              <a:sym typeface="+mn-ea"/>
            </a:endParaRPr>
          </a:p>
          <a:p>
            <a:pPr algn="l"/>
            <a:r>
              <a:rPr lang="zh-CN" altLang="en-US" sz="1200">
                <a:solidFill>
                  <a:schemeClr val="tx1"/>
                </a:solidFill>
                <a:sym typeface="+mn-ea"/>
              </a:rPr>
              <a:t>            return "Account [userName=" + userName + ", password=" + password + ", ip=" + ip +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线程池</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125855" y="4513580"/>
            <a:ext cx="967740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Java中创建线程池很简单，只需要调用Executors中相应的便捷方法即可，比如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Executors.newFixedThreadPool(int nThreads)，但是便捷不仅隐藏了复杂性，也为我们埋下了潜在的隐患（OOM，线程耗尽）。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25855" y="1105535"/>
            <a:ext cx="10534015" cy="17233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Executors.newFixedThreadPool(int nThreads)	创建固定大小的线程池</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② Executors.newSingleThreadExecutor()	创建只有一个线程的线程池</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③ Executors.newCachedThreadPool()	</a:t>
            </a:r>
            <a:r>
              <a:rPr lang="en-US" altLang="zh-CN" sz="1200">
                <a:solidFill>
                  <a:schemeClr val="tx1"/>
                </a:solidFill>
                <a:latin typeface="+mn-ea"/>
                <a:cs typeface="+mn-ea"/>
                <a:sym typeface="+mn-ea"/>
              </a:rPr>
              <a:t>	</a:t>
            </a:r>
            <a:r>
              <a:rPr lang="zh-CN" altLang="en-US" sz="1200">
                <a:solidFill>
                  <a:schemeClr val="tx1"/>
                </a:solidFill>
                <a:latin typeface="+mn-ea"/>
                <a:cs typeface="+mn-ea"/>
                <a:sym typeface="+mn-ea"/>
              </a:rPr>
              <a:t>创建一个不限线程数上限的线程池，任何提交的任务都将立即执行</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④ Executors.newScheduleThreadPool</a:t>
            </a:r>
            <a:r>
              <a:rPr lang="en-US" altLang="zh-CN" sz="1200">
                <a:solidFill>
                  <a:schemeClr val="tx1"/>
                </a:solidFill>
                <a:latin typeface="+mn-ea"/>
                <a:cs typeface="+mn-ea"/>
                <a:sym typeface="+mn-ea"/>
              </a:rPr>
              <a:t>()	</a:t>
            </a:r>
            <a:r>
              <a:rPr lang="zh-CN" altLang="en-US" sz="1200">
                <a:solidFill>
                  <a:schemeClr val="tx1"/>
                </a:solidFill>
                <a:latin typeface="+mn-ea"/>
                <a:cs typeface="+mn-ea"/>
                <a:sym typeface="+mn-ea"/>
              </a:rPr>
              <a:t>创建一个定长的线程池，而且支持定时的以及周期性的任务执行，支持定时及周期性任务执行。</a:t>
            </a:r>
            <a:endParaRPr lang="zh-CN" altLang="en-US" sz="1200">
              <a:solidFill>
                <a:schemeClr val="tx1"/>
              </a:solidFill>
              <a:latin typeface="+mn-ea"/>
              <a:cs typeface="+mn-ea"/>
              <a:sym typeface="+mn-ea"/>
            </a:endParaRPr>
          </a:p>
        </p:txBody>
      </p:sp>
      <p:sp>
        <p:nvSpPr>
          <p:cNvPr id="5" name="矩形 4"/>
          <p:cNvSpPr/>
          <p:nvPr/>
        </p:nvSpPr>
        <p:spPr>
          <a:xfrm>
            <a:off x="381000" y="773430"/>
            <a:ext cx="238696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创建线程池方式</a:t>
            </a:r>
            <a:endParaRPr lang="zh-CN">
              <a:latin typeface="+mn-ea"/>
            </a:endParaRPr>
          </a:p>
        </p:txBody>
      </p:sp>
      <p:sp>
        <p:nvSpPr>
          <p:cNvPr id="2" name="矩形 1"/>
          <p:cNvSpPr/>
          <p:nvPr/>
        </p:nvSpPr>
        <p:spPr>
          <a:xfrm>
            <a:off x="1144270" y="3234690"/>
            <a:ext cx="10534015" cy="9499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shutdownNow 方法</a:t>
            </a:r>
            <a:r>
              <a:rPr lang="en-US" altLang="zh-CN" sz="1200">
                <a:solidFill>
                  <a:schemeClr val="tx1"/>
                </a:solidFill>
                <a:latin typeface="+mn-ea"/>
                <a:cs typeface="+mn-ea"/>
                <a:sym typeface="+mn-ea"/>
              </a:rPr>
              <a:t>	</a:t>
            </a:r>
            <a:r>
              <a:rPr lang="zh-CN" altLang="en-US" sz="1200">
                <a:solidFill>
                  <a:schemeClr val="tx1"/>
                </a:solidFill>
                <a:latin typeface="+mn-ea"/>
                <a:cs typeface="+mn-ea"/>
                <a:sym typeface="+mn-ea"/>
              </a:rPr>
              <a:t>线程池拒接收新提交的任务，同时立马关闭线程池，线程池里的任务不再执行。</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② shutdown 方法</a:t>
            </a:r>
            <a:r>
              <a:rPr lang="en-US" altLang="zh-CN" sz="1200">
                <a:solidFill>
                  <a:schemeClr val="tx1"/>
                </a:solidFill>
                <a:latin typeface="+mn-ea"/>
                <a:cs typeface="+mn-ea"/>
                <a:sym typeface="+mn-ea"/>
              </a:rPr>
              <a:t>	</a:t>
            </a:r>
            <a:r>
              <a:rPr lang="zh-CN" altLang="en-US" sz="1200">
                <a:solidFill>
                  <a:schemeClr val="tx1"/>
                </a:solidFill>
                <a:latin typeface="+mn-ea"/>
                <a:cs typeface="+mn-ea"/>
                <a:sym typeface="+mn-ea"/>
              </a:rPr>
              <a:t>线程池拒接收新提交的任务，同时等待线程池里的任务执行完毕后关闭线程池。</a:t>
            </a:r>
            <a:endParaRPr lang="zh-CN" altLang="en-US" sz="1200">
              <a:solidFill>
                <a:schemeClr val="tx1"/>
              </a:solidFill>
              <a:latin typeface="+mn-ea"/>
              <a:cs typeface="+mn-ea"/>
              <a:sym typeface="+mn-ea"/>
            </a:endParaRPr>
          </a:p>
        </p:txBody>
      </p:sp>
      <p:sp>
        <p:nvSpPr>
          <p:cNvPr id="6" name="矩形 5"/>
          <p:cNvSpPr/>
          <p:nvPr/>
        </p:nvSpPr>
        <p:spPr>
          <a:xfrm>
            <a:off x="381000" y="2920365"/>
            <a:ext cx="238696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线程池关闭方法</a:t>
            </a:r>
            <a:endParaRPr lang="zh-CN">
              <a:latin typeface="+mn-ea"/>
            </a:endParaRPr>
          </a:p>
        </p:txBody>
      </p:sp>
      <p:sp>
        <p:nvSpPr>
          <p:cNvPr id="7" name="矩形 6"/>
          <p:cNvSpPr/>
          <p:nvPr/>
        </p:nvSpPr>
        <p:spPr>
          <a:xfrm>
            <a:off x="7192010" y="558165"/>
            <a:ext cx="4476750" cy="106045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bg1"/>
                </a:solidFill>
                <a:latin typeface="+mn-ea"/>
                <a:cs typeface="+mn-ea"/>
                <a:sym typeface="+mn-ea"/>
              </a:rPr>
              <a:t>小型程序使用这些快捷方法没什么问题，</a:t>
            </a:r>
            <a:endParaRPr lang="zh-CN" altLang="en-US" sz="1200">
              <a:solidFill>
                <a:schemeClr val="bg1"/>
              </a:solidFill>
              <a:latin typeface="+mn-ea"/>
              <a:cs typeface="+mn-ea"/>
              <a:sym typeface="+mn-ea"/>
            </a:endParaRPr>
          </a:p>
          <a:p>
            <a:pPr algn="l"/>
            <a:endParaRPr lang="zh-CN" altLang="en-US" sz="1200">
              <a:solidFill>
                <a:schemeClr val="bg1"/>
              </a:solidFill>
              <a:latin typeface="+mn-ea"/>
              <a:cs typeface="+mn-ea"/>
              <a:sym typeface="+mn-ea"/>
            </a:endParaRPr>
          </a:p>
          <a:p>
            <a:pPr algn="l"/>
            <a:r>
              <a:rPr lang="zh-CN" altLang="en-US" sz="1200">
                <a:solidFill>
                  <a:schemeClr val="bg1"/>
                </a:solidFill>
                <a:latin typeface="+mn-ea"/>
                <a:cs typeface="+mn-ea"/>
                <a:sym typeface="+mn-ea"/>
              </a:rPr>
              <a:t>对于服务端需要长期运行的程序，创建线程池应该直接使用ThreadPoolExecutor的构造方法</a:t>
            </a:r>
            <a:endParaRPr lang="zh-CN" altLang="en-US" sz="1200">
              <a:solidFill>
                <a:schemeClr val="bg1"/>
              </a:solidFill>
              <a:latin typeface="+mn-ea"/>
              <a:cs typeface="+mn-ea"/>
              <a:sym typeface="+mn-ea"/>
            </a:endParaRPr>
          </a:p>
        </p:txBody>
      </p:sp>
      <p:sp>
        <p:nvSpPr>
          <p:cNvPr id="20" name="矩形 19"/>
          <p:cNvSpPr/>
          <p:nvPr/>
        </p:nvSpPr>
        <p:spPr>
          <a:xfrm>
            <a:off x="1107440" y="5051425"/>
            <a:ext cx="2211070" cy="291465"/>
          </a:xfrm>
          <a:prstGeom prst="rect">
            <a:avLst/>
          </a:prstGeom>
          <a:noFill/>
          <a:ln w="28575">
            <a:solidFill>
              <a:srgbClr val="FF0000"/>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pic>
        <p:nvPicPr>
          <p:cNvPr id="8" name="图片 7"/>
          <p:cNvPicPr>
            <a:picLocks noChangeAspect="1"/>
          </p:cNvPicPr>
          <p:nvPr/>
        </p:nvPicPr>
        <p:blipFill>
          <a:blip r:embed="rId2"/>
          <a:stretch>
            <a:fillRect/>
          </a:stretch>
        </p:blipFill>
        <p:spPr>
          <a:xfrm>
            <a:off x="6029325" y="5497830"/>
            <a:ext cx="5562600" cy="906780"/>
          </a:xfrm>
          <a:prstGeom prst="rect">
            <a:avLst/>
          </a:prstGeom>
        </p:spPr>
      </p:pic>
      <p:cxnSp>
        <p:nvCxnSpPr>
          <p:cNvPr id="10" name="直接箭头连接符 9"/>
          <p:cNvCxnSpPr/>
          <p:nvPr/>
        </p:nvCxnSpPr>
        <p:spPr>
          <a:xfrm>
            <a:off x="11031855" y="2738120"/>
            <a:ext cx="17780" cy="2759710"/>
          </a:xfrm>
          <a:prstGeom prst="straightConnector1">
            <a:avLst/>
          </a:prstGeom>
          <a:ln w="28575">
            <a:solidFill>
              <a:srgbClr val="F59909"/>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841615" y="2870835"/>
            <a:ext cx="3160395" cy="337185"/>
          </a:xfrm>
          <a:prstGeom prst="rect">
            <a:avLst/>
          </a:prstGeom>
          <a:noFill/>
        </p:spPr>
        <p:txBody>
          <a:bodyPr wrap="none" rtlCol="0">
            <a:spAutoFit/>
          </a:bodyPr>
          <a:p>
            <a:pPr algn="l"/>
            <a:r>
              <a:rPr lang="zh-CN" altLang="en-US" sz="1600">
                <a:solidFill>
                  <a:srgbClr val="F59909"/>
                </a:solidFill>
              </a:rPr>
              <a:t>底层由 ThreadPoolExecutor 实现</a:t>
            </a:r>
            <a:endParaRPr lang="zh-CN" altLang="en-US" sz="1600">
              <a:solidFill>
                <a:srgbClr val="F59909"/>
              </a:solidFill>
            </a:endParaRPr>
          </a:p>
        </p:txBody>
      </p:sp>
    </p:spTree>
    <p:custDataLst>
      <p:tags r:id="rId3"/>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37565"/>
            <a:ext cx="1173988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ThreadPoolExecutor构造方法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Executors中创建线程池的快捷方法，实际上是调用了ThreadPoolExecutor的构造方法（定时任务使用的是ScheduledThreadPoolExecutor），该类构造方法参数列表如下：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Java线程池的完整构造函数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corePoolSize,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线程池长期维持的线程数，即使线程处于Idle状态，也不会回收。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maximumPoolSize,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线程数的上限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long keepAliveTime, TimeUnit unit,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超过corePoolSize的线程的idle时长，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超过这个时间，多余的线程会被回收。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BlockingQueue&lt;Runnable&gt; workQueue,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任务的排队队列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ThreadFactory threadFactory,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新线程的产生方式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RejectedExecutionHandler handler)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拒绝策略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竟然有7个参数，很无奈，构造一个线程池确实需要这么多参数。这些参数中，比较容易引起问题的有corePoolSize, maximumPoolSize, workQueue以及handler：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corePoolSize和maximumPoolSize设置不当会影响效率，甚至耗尽线程；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workQueue设置不当容易导致OOM；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handler设置不当会导致提交任务时抛出异常。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7030720" y="775970"/>
            <a:ext cx="4718685" cy="337185"/>
          </a:xfrm>
          <a:prstGeom prst="rect">
            <a:avLst/>
          </a:prstGeom>
          <a:noFill/>
        </p:spPr>
        <p:txBody>
          <a:bodyPr wrap="none" rtlCol="0">
            <a:spAutoFit/>
          </a:bodyPr>
          <a:p>
            <a:pPr algn="l"/>
            <a:r>
              <a:rPr lang="zh-CN" altLang="en-US" sz="1600">
                <a:solidFill>
                  <a:srgbClr val="F59909"/>
                </a:solidFill>
              </a:rPr>
              <a:t>定制 ThreadPoolExecutor 可解决 </a:t>
            </a:r>
            <a:r>
              <a:rPr lang="en-US" altLang="zh-CN" sz="1600">
                <a:solidFill>
                  <a:srgbClr val="F59909"/>
                </a:solidFill>
              </a:rPr>
              <a:t>OOM</a:t>
            </a:r>
            <a:r>
              <a:rPr lang="zh-CN" altLang="en-US" sz="1600">
                <a:solidFill>
                  <a:srgbClr val="F59909"/>
                </a:solidFill>
              </a:rPr>
              <a:t>、线程耗尽</a:t>
            </a:r>
            <a:endParaRPr lang="zh-CN" altLang="en-US" sz="1600">
              <a:solidFill>
                <a:srgbClr val="F59909"/>
              </a:solidFill>
            </a:endParaRPr>
          </a:p>
        </p:txBody>
      </p:sp>
      <p:sp>
        <p:nvSpPr>
          <p:cNvPr id="20" name="矩形 19"/>
          <p:cNvSpPr/>
          <p:nvPr/>
        </p:nvSpPr>
        <p:spPr>
          <a:xfrm>
            <a:off x="201930" y="1754505"/>
            <a:ext cx="11358245" cy="244157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
        <p:nvSpPr>
          <p:cNvPr id="3" name="矩形 2"/>
          <p:cNvSpPr/>
          <p:nvPr/>
        </p:nvSpPr>
        <p:spPr>
          <a:xfrm>
            <a:off x="201930" y="4905375"/>
            <a:ext cx="6722110" cy="1011555"/>
          </a:xfrm>
          <a:prstGeom prst="rect">
            <a:avLst/>
          </a:prstGeom>
          <a:noFill/>
          <a:ln w="28575">
            <a:solidFill>
              <a:srgbClr val="FF0000"/>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Tree>
    <p:custDataLst>
      <p:tags r:id="rId2"/>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32105" y="887095"/>
            <a:ext cx="5011420" cy="35198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测试单一线程池</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testSingleThreadExecutor () {</a:t>
            </a:r>
            <a:endParaRPr lang="zh-CN" altLang="en-US" sz="1200">
              <a:solidFill>
                <a:schemeClr val="tx1"/>
              </a:solidFill>
              <a:sym typeface="+mn-ea"/>
            </a:endParaRPr>
          </a:p>
          <a:p>
            <a:pPr algn="l"/>
            <a:r>
              <a:rPr lang="zh-CN" altLang="en-US" sz="1200">
                <a:solidFill>
                  <a:schemeClr val="tx1"/>
                </a:solidFill>
                <a:sym typeface="+mn-ea"/>
              </a:rPr>
              <a:t>        ExecutorService service = Executors.newSingleThreadExecutor();</a:t>
            </a:r>
            <a:endParaRPr lang="zh-CN" altLang="en-US" sz="1200">
              <a:solidFill>
                <a:schemeClr val="tx1"/>
              </a:solidFill>
              <a:sym typeface="+mn-ea"/>
            </a:endParaRPr>
          </a:p>
          <a:p>
            <a:pPr algn="l"/>
            <a:r>
              <a:rPr lang="zh-CN" altLang="en-US" sz="1200">
                <a:solidFill>
                  <a:schemeClr val="tx1"/>
                </a:solidFill>
                <a:sym typeface="+mn-ea"/>
              </a:rPr>
              <a:t>        service.execute(new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shutdownNow方法的解释是：线程池拒接收新提交的任务，同时立马关闭线程池，线程池里的任务不再执行。</a:t>
            </a:r>
            <a:endParaRPr lang="zh-CN" altLang="en-US" sz="1200">
              <a:solidFill>
                <a:schemeClr val="tx1"/>
              </a:solidFill>
              <a:sym typeface="+mn-ea"/>
            </a:endParaRPr>
          </a:p>
          <a:p>
            <a:pPr algn="l"/>
            <a:r>
              <a:rPr lang="zh-CN" altLang="en-US" sz="1200">
                <a:solidFill>
                  <a:schemeClr val="tx1"/>
                </a:solidFill>
                <a:sym typeface="+mn-ea"/>
              </a:rPr>
              <a:t>//        shutdown方法的解释是：线程池拒接收新提交的任务，同时等待线程池里的任务执行完毕后关闭线程池。</a:t>
            </a:r>
            <a:endParaRPr lang="zh-CN" altLang="en-US" sz="1200">
              <a:solidFill>
                <a:schemeClr val="tx1"/>
              </a:solidFill>
              <a:sym typeface="+mn-ea"/>
            </a:endParaRPr>
          </a:p>
          <a:p>
            <a:pPr algn="l"/>
            <a:r>
              <a:rPr lang="zh-CN" altLang="en-US" sz="1200">
                <a:solidFill>
                  <a:schemeClr val="tx1"/>
                </a:solidFill>
                <a:sym typeface="+mn-ea"/>
              </a:rPr>
              <a:t>        service.shutdown();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459730" y="887095"/>
            <a:ext cx="5166995" cy="35204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测试固定数量线程池</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testFixedThreadPool () {</a:t>
            </a:r>
            <a:endParaRPr lang="zh-CN" altLang="en-US" sz="1200">
              <a:solidFill>
                <a:schemeClr val="tx1"/>
              </a:solidFill>
              <a:sym typeface="+mn-ea"/>
            </a:endParaRPr>
          </a:p>
          <a:p>
            <a:pPr algn="l"/>
            <a:r>
              <a:rPr lang="zh-CN" altLang="en-US" sz="1200">
                <a:solidFill>
                  <a:schemeClr val="tx1"/>
                </a:solidFill>
                <a:sym typeface="+mn-ea"/>
              </a:rPr>
              <a:t>        ExecutorService service = Executors.newFixedThreadPool(10);</a:t>
            </a:r>
            <a:endParaRPr lang="zh-CN" altLang="en-US" sz="1200">
              <a:solidFill>
                <a:schemeClr val="tx1"/>
              </a:solidFill>
              <a:sym typeface="+mn-ea"/>
            </a:endParaRPr>
          </a:p>
          <a:p>
            <a:pPr algn="l"/>
            <a:r>
              <a:rPr lang="zh-CN" altLang="en-US" sz="1200">
                <a:solidFill>
                  <a:schemeClr val="tx1"/>
                </a:solidFill>
                <a:sym typeface="+mn-ea"/>
              </a:rPr>
              <a:t>        for (int i=0; i&lt;10; i++) {</a:t>
            </a:r>
            <a:endParaRPr lang="zh-CN" altLang="en-US" sz="1200">
              <a:solidFill>
                <a:schemeClr val="tx1"/>
              </a:solidFill>
              <a:sym typeface="+mn-ea"/>
            </a:endParaRPr>
          </a:p>
          <a:p>
            <a:pPr algn="l"/>
            <a:r>
              <a:rPr lang="zh-CN" altLang="en-US" sz="1200">
                <a:solidFill>
                  <a:schemeClr val="tx1"/>
                </a:solidFill>
                <a:sym typeface="+mn-ea"/>
              </a:rPr>
              <a:t>            service.execute(new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service.shutdown();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2025015" y="4487545"/>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单一线程池</a:t>
            </a:r>
            <a:endParaRPr lang="zh-CN" altLang="en-US"/>
          </a:p>
        </p:txBody>
      </p:sp>
      <p:sp>
        <p:nvSpPr>
          <p:cNvPr id="5" name="矩形 4"/>
          <p:cNvSpPr/>
          <p:nvPr/>
        </p:nvSpPr>
        <p:spPr>
          <a:xfrm>
            <a:off x="5459730" y="4496435"/>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latin typeface="宋体" panose="02010600030101010101" pitchFamily="2" charset="-122"/>
                <a:ea typeface="宋体" panose="02010600030101010101" pitchFamily="2" charset="-122"/>
                <a:cs typeface="宋体" panose="02010600030101010101" pitchFamily="2" charset="-122"/>
                <a:sym typeface="+mn-ea"/>
              </a:rPr>
              <a:t>固定数量线程池</a:t>
            </a:r>
            <a:endParaRPr lang="zh-CN" b="1"/>
          </a:p>
        </p:txBody>
      </p:sp>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2031365" y="4648200"/>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atin typeface="宋体" panose="02010600030101010101" pitchFamily="2" charset="-122"/>
                <a:ea typeface="宋体" panose="02010600030101010101" pitchFamily="2" charset="-122"/>
                <a:cs typeface="宋体" panose="02010600030101010101" pitchFamily="2" charset="-122"/>
                <a:sym typeface="+mn-ea"/>
              </a:rPr>
              <a:t>不限线程数上限的线程池</a:t>
            </a:r>
            <a:endParaRPr b="1"/>
          </a:p>
        </p:txBody>
      </p:sp>
      <p:sp>
        <p:nvSpPr>
          <p:cNvPr id="4" name="矩形 3"/>
          <p:cNvSpPr/>
          <p:nvPr/>
        </p:nvSpPr>
        <p:spPr>
          <a:xfrm>
            <a:off x="182880" y="760730"/>
            <a:ext cx="5166995" cy="38017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测试不限线程数上限的线程池</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testCachedThreadPool () {</a:t>
            </a:r>
            <a:endParaRPr lang="zh-CN" altLang="en-US" sz="1200">
              <a:solidFill>
                <a:schemeClr val="tx1"/>
              </a:solidFill>
              <a:sym typeface="+mn-ea"/>
            </a:endParaRPr>
          </a:p>
          <a:p>
            <a:pPr algn="l"/>
            <a:r>
              <a:rPr lang="zh-CN" altLang="en-US" sz="1200">
                <a:solidFill>
                  <a:schemeClr val="tx1"/>
                </a:solidFill>
                <a:sym typeface="+mn-ea"/>
              </a:rPr>
              <a:t>        // 创建一个可缓存线程池，如果线程池长度超过处理需要，可灵活回收空闲线程，若无可回收，则新建线程。</a:t>
            </a:r>
            <a:endParaRPr lang="zh-CN" altLang="en-US" sz="1200">
              <a:solidFill>
                <a:schemeClr val="tx1"/>
              </a:solidFill>
              <a:sym typeface="+mn-ea"/>
            </a:endParaRPr>
          </a:p>
          <a:p>
            <a:pPr algn="l"/>
            <a:r>
              <a:rPr lang="zh-CN" altLang="en-US" sz="1200">
                <a:solidFill>
                  <a:schemeClr val="tx1"/>
                </a:solidFill>
                <a:sym typeface="+mn-ea"/>
              </a:rPr>
              <a:t>        ExecutorService service = Executors.newCachedThreadPool();</a:t>
            </a:r>
            <a:endParaRPr lang="zh-CN" altLang="en-US" sz="1200">
              <a:solidFill>
                <a:schemeClr val="tx1"/>
              </a:solidFill>
              <a:sym typeface="+mn-ea"/>
            </a:endParaRPr>
          </a:p>
          <a:p>
            <a:pPr algn="l"/>
            <a:r>
              <a:rPr lang="zh-CN" altLang="en-US" sz="1200">
                <a:solidFill>
                  <a:schemeClr val="tx1"/>
                </a:solidFill>
                <a:sym typeface="+mn-ea"/>
              </a:rPr>
              <a:t>        for (int i=0; i&lt;10; i++) {</a:t>
            </a:r>
            <a:endParaRPr lang="zh-CN" altLang="en-US" sz="1200">
              <a:solidFill>
                <a:schemeClr val="tx1"/>
              </a:solidFill>
              <a:sym typeface="+mn-ea"/>
            </a:endParaRPr>
          </a:p>
          <a:p>
            <a:pPr algn="l"/>
            <a:r>
              <a:rPr lang="zh-CN" altLang="en-US" sz="1200">
                <a:solidFill>
                  <a:schemeClr val="tx1"/>
                </a:solidFill>
                <a:sym typeface="+mn-ea"/>
              </a:rPr>
              <a:t>            service.execute(new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service.shutdown();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307340" y="861060"/>
            <a:ext cx="11414125" cy="38944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void testThreadPoolExecutor() {</a:t>
            </a:r>
            <a:endParaRPr lang="zh-CN" altLang="en-US" sz="1200">
              <a:solidFill>
                <a:schemeClr val="tx1"/>
              </a:solidFill>
              <a:sym typeface="+mn-ea"/>
            </a:endParaRPr>
          </a:p>
          <a:p>
            <a:pPr algn="l"/>
            <a:r>
              <a:rPr lang="zh-CN" altLang="en-US" sz="1200">
                <a:solidFill>
                  <a:schemeClr val="tx1"/>
                </a:solidFill>
                <a:sym typeface="+mn-ea"/>
              </a:rPr>
              <a:t>        int corePoolSize = 1;        // 线程池长期维持的线程数，即使线程处于Idle状态，也不会回收</a:t>
            </a:r>
            <a:endParaRPr lang="zh-CN" altLang="en-US" sz="1200">
              <a:solidFill>
                <a:schemeClr val="tx1"/>
              </a:solidFill>
              <a:sym typeface="+mn-ea"/>
            </a:endParaRPr>
          </a:p>
          <a:p>
            <a:pPr algn="l"/>
            <a:r>
              <a:rPr lang="zh-CN" altLang="en-US" sz="1200">
                <a:solidFill>
                  <a:schemeClr val="tx1"/>
                </a:solidFill>
                <a:sym typeface="+mn-ea"/>
              </a:rPr>
              <a:t>        int maximumPoolSize = 2;    // 线程数的上限</a:t>
            </a:r>
            <a:endParaRPr lang="zh-CN" altLang="en-US" sz="1200">
              <a:solidFill>
                <a:schemeClr val="tx1"/>
              </a:solidFill>
              <a:sym typeface="+mn-ea"/>
            </a:endParaRPr>
          </a:p>
          <a:p>
            <a:pPr algn="l"/>
            <a:r>
              <a:rPr lang="zh-CN" altLang="en-US" sz="1200">
                <a:solidFill>
                  <a:schemeClr val="tx1"/>
                </a:solidFill>
                <a:sym typeface="+mn-ea"/>
              </a:rPr>
              <a:t>        long keepAliveTime = 1000;    // 超过corePoolSize的线程的idle时长，超过这个时间，多余的线程会被回收</a:t>
            </a:r>
            <a:endParaRPr lang="zh-CN" altLang="en-US" sz="1200">
              <a:solidFill>
                <a:schemeClr val="tx1"/>
              </a:solidFill>
              <a:sym typeface="+mn-ea"/>
            </a:endParaRPr>
          </a:p>
          <a:p>
            <a:pPr algn="l"/>
            <a:r>
              <a:rPr lang="zh-CN" altLang="en-US" sz="1200">
                <a:solidFill>
                  <a:schemeClr val="tx1"/>
                </a:solidFill>
                <a:sym typeface="+mn-ea"/>
              </a:rPr>
              <a:t>        TimeUnit unit = TimeUnit.MILLISECONDS;    </a:t>
            </a:r>
            <a:endParaRPr lang="zh-CN" altLang="en-US" sz="1200">
              <a:solidFill>
                <a:schemeClr val="tx1"/>
              </a:solidFill>
              <a:sym typeface="+mn-ea"/>
            </a:endParaRPr>
          </a:p>
          <a:p>
            <a:pPr algn="l"/>
            <a:r>
              <a:rPr lang="zh-CN" altLang="en-US" sz="1200">
                <a:solidFill>
                  <a:schemeClr val="tx1"/>
                </a:solidFill>
                <a:sym typeface="+mn-ea"/>
              </a:rPr>
              <a:t>        BlockingQueue&lt;Runnable&gt; workQueue = new SynchronousQueue&lt;Runnable&gt;();    //     任务的排队队列</a:t>
            </a:r>
            <a:endParaRPr lang="zh-CN" altLang="en-US" sz="1200">
              <a:solidFill>
                <a:schemeClr val="tx1"/>
              </a:solidFill>
              <a:sym typeface="+mn-ea"/>
            </a:endParaRPr>
          </a:p>
          <a:p>
            <a:pPr algn="l"/>
            <a:r>
              <a:rPr lang="zh-CN" altLang="en-US" sz="1200">
                <a:solidFill>
                  <a:schemeClr val="tx1"/>
                </a:solidFill>
                <a:sym typeface="+mn-ea"/>
              </a:rPr>
              <a:t>        ThreadFactory handler = Executors.defaultThreadFactory();                //  新线程的产生方式</a:t>
            </a:r>
            <a:endParaRPr lang="zh-CN" altLang="en-US" sz="1200">
              <a:solidFill>
                <a:schemeClr val="tx1"/>
              </a:solidFill>
              <a:sym typeface="+mn-ea"/>
            </a:endParaRPr>
          </a:p>
          <a:p>
            <a:pPr algn="l"/>
            <a:r>
              <a:rPr lang="zh-CN" altLang="en-US" sz="1200">
                <a:solidFill>
                  <a:schemeClr val="tx1"/>
                </a:solidFill>
                <a:sym typeface="+mn-ea"/>
              </a:rPr>
              <a:t>        AbortPolicy abortPolicy = new ThreadPoolExecutor.AbortPolicy();            // 拒绝策略</a:t>
            </a:r>
            <a:endParaRPr lang="zh-CN" altLang="en-US" sz="1200">
              <a:solidFill>
                <a:schemeClr val="tx1"/>
              </a:solidFill>
              <a:sym typeface="+mn-ea"/>
            </a:endParaRPr>
          </a:p>
          <a:p>
            <a:pPr algn="l"/>
            <a:r>
              <a:rPr lang="zh-CN" altLang="en-US" sz="1200">
                <a:solidFill>
                  <a:schemeClr val="tx1"/>
                </a:solidFill>
                <a:sym typeface="+mn-ea"/>
              </a:rPr>
              <a:t>        ThreadPoolExecutor poolExecutor = </a:t>
            </a:r>
            <a:r>
              <a:rPr lang="zh-CN" altLang="en-US" sz="1200" b="1">
                <a:solidFill>
                  <a:srgbClr val="FF0000"/>
                </a:solidFill>
                <a:sym typeface="+mn-ea"/>
              </a:rPr>
              <a:t>new ThreadPoolExecutor(</a:t>
            </a:r>
            <a:r>
              <a:rPr lang="zh-CN" altLang="en-US" sz="1200">
                <a:solidFill>
                  <a:schemeClr val="tx1"/>
                </a:solidFill>
                <a:sym typeface="+mn-ea"/>
              </a:rPr>
              <a:t>corePoolSize, maximumPoolSize, keepAliveTime, unit, workQueue, handler, abortPolicy);</a:t>
            </a:r>
            <a:endParaRPr lang="zh-CN" altLang="en-US" sz="1200">
              <a:solidFill>
                <a:schemeClr val="tx1"/>
              </a:solidFill>
              <a:sym typeface="+mn-ea"/>
            </a:endParaRPr>
          </a:p>
          <a:p>
            <a:pPr algn="l"/>
            <a:r>
              <a:rPr lang="zh-CN" altLang="en-US" sz="1200">
                <a:solidFill>
                  <a:schemeClr val="tx1"/>
                </a:solidFill>
                <a:sym typeface="+mn-ea"/>
              </a:rPr>
              <a:t>        for(int i=0;i&lt;2;i++) {</a:t>
            </a:r>
            <a:endParaRPr lang="zh-CN" altLang="en-US" sz="1200">
              <a:solidFill>
                <a:schemeClr val="tx1"/>
              </a:solidFill>
              <a:sym typeface="+mn-ea"/>
            </a:endParaRPr>
          </a:p>
          <a:p>
            <a:pPr algn="l"/>
            <a:r>
              <a:rPr lang="zh-CN" altLang="en-US" sz="1200">
                <a:solidFill>
                  <a:schemeClr val="tx1"/>
                </a:solidFill>
                <a:sym typeface="+mn-ea"/>
              </a:rPr>
              <a:t>            poolExecutor.execute(new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poolExecutor.shutdown();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6102350" y="4210685"/>
            <a:ext cx="493014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latin typeface="宋体" panose="02010600030101010101" pitchFamily="2" charset="-122"/>
                <a:ea typeface="宋体" panose="02010600030101010101" pitchFamily="2" charset="-122"/>
                <a:cs typeface="宋体" panose="02010600030101010101" pitchFamily="2" charset="-122"/>
                <a:sym typeface="+mn-ea"/>
              </a:rPr>
              <a:t>定制化程度最高的线程池 </a:t>
            </a:r>
            <a:r>
              <a:rPr lang="zh-CN" b="1">
                <a:latin typeface="宋体" panose="02010600030101010101" pitchFamily="2" charset="-122"/>
                <a:ea typeface="宋体" panose="02010600030101010101" pitchFamily="2" charset="-122"/>
                <a:cs typeface="宋体" panose="02010600030101010101" pitchFamily="2" charset="-122"/>
                <a:sym typeface="+mn-ea"/>
              </a:rPr>
              <a:t>ThreadPoolExecutor</a:t>
            </a:r>
            <a:endParaRPr lang="zh-CN" b="1">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9228455" y="970915"/>
            <a:ext cx="1804035" cy="456565"/>
          </a:xfrm>
          <a:prstGeom prst="rect">
            <a:avLst/>
          </a:prstGeom>
          <a:solidFill>
            <a:srgbClr val="36A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推荐使用</a:t>
            </a:r>
            <a:endParaRPr lang="zh-CN" altLang="en-US"/>
          </a:p>
        </p:txBody>
      </p:sp>
    </p:spTree>
    <p:custDataLst>
      <p:tags r:id="rId2"/>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ThreadLocal 线程变量</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流程图: 过程 2"/>
          <p:cNvSpPr/>
          <p:nvPr/>
        </p:nvSpPr>
        <p:spPr>
          <a:xfrm>
            <a:off x="123507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流程图: 过程 3"/>
          <p:cNvSpPr/>
          <p:nvPr/>
        </p:nvSpPr>
        <p:spPr>
          <a:xfrm>
            <a:off x="198183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过程 4"/>
          <p:cNvSpPr/>
          <p:nvPr/>
        </p:nvSpPr>
        <p:spPr>
          <a:xfrm>
            <a:off x="272859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过程 6"/>
          <p:cNvSpPr/>
          <p:nvPr/>
        </p:nvSpPr>
        <p:spPr>
          <a:xfrm>
            <a:off x="347535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过程 7"/>
          <p:cNvSpPr/>
          <p:nvPr/>
        </p:nvSpPr>
        <p:spPr>
          <a:xfrm>
            <a:off x="422211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流程图: 过程 8"/>
          <p:cNvSpPr/>
          <p:nvPr/>
        </p:nvSpPr>
        <p:spPr>
          <a:xfrm>
            <a:off x="496887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过程 9"/>
          <p:cNvSpPr/>
          <p:nvPr/>
        </p:nvSpPr>
        <p:spPr>
          <a:xfrm>
            <a:off x="571563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流程图: 过程 10"/>
          <p:cNvSpPr/>
          <p:nvPr/>
        </p:nvSpPr>
        <p:spPr>
          <a:xfrm>
            <a:off x="646239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过程 11"/>
          <p:cNvSpPr/>
          <p:nvPr/>
        </p:nvSpPr>
        <p:spPr>
          <a:xfrm>
            <a:off x="720915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流程图: 过程 12"/>
          <p:cNvSpPr/>
          <p:nvPr/>
        </p:nvSpPr>
        <p:spPr>
          <a:xfrm>
            <a:off x="795591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流程图: 过程 13"/>
          <p:cNvSpPr/>
          <p:nvPr/>
        </p:nvSpPr>
        <p:spPr>
          <a:xfrm>
            <a:off x="870267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流程图: 过程 14"/>
          <p:cNvSpPr/>
          <p:nvPr/>
        </p:nvSpPr>
        <p:spPr>
          <a:xfrm>
            <a:off x="944943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流程图: 过程 15"/>
          <p:cNvSpPr/>
          <p:nvPr/>
        </p:nvSpPr>
        <p:spPr>
          <a:xfrm>
            <a:off x="1019619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流程图: 过程 16"/>
          <p:cNvSpPr/>
          <p:nvPr/>
        </p:nvSpPr>
        <p:spPr>
          <a:xfrm>
            <a:off x="1094295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左大括号 19"/>
          <p:cNvSpPr/>
          <p:nvPr/>
        </p:nvSpPr>
        <p:spPr>
          <a:xfrm rot="5400000">
            <a:off x="6328410" y="-3865880"/>
            <a:ext cx="267970" cy="1045527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文本框 20"/>
          <p:cNvSpPr txBox="1"/>
          <p:nvPr/>
        </p:nvSpPr>
        <p:spPr>
          <a:xfrm>
            <a:off x="4886960" y="734060"/>
            <a:ext cx="3151505" cy="368300"/>
          </a:xfrm>
          <a:prstGeom prst="rect">
            <a:avLst/>
          </a:prstGeom>
          <a:noFill/>
        </p:spPr>
        <p:txBody>
          <a:bodyPr wrap="square" rtlCol="0">
            <a:spAutoFit/>
          </a:bodyPr>
          <a:p>
            <a:r>
              <a:rPr lang="en-US" altLang="zh-CN" b="1">
                <a:solidFill>
                  <a:srgbClr val="FF0000"/>
                </a:solidFill>
              </a:rPr>
              <a:t>CPU</a:t>
            </a:r>
            <a:r>
              <a:rPr lang="zh-CN" altLang="en-US" b="1">
                <a:solidFill>
                  <a:srgbClr val="FF0000"/>
                </a:solidFill>
              </a:rPr>
              <a:t>的一段时间</a:t>
            </a:r>
            <a:r>
              <a:rPr lang="en-US" altLang="zh-CN" b="1">
                <a:solidFill>
                  <a:srgbClr val="FF0000"/>
                </a:solidFill>
              </a:rPr>
              <a:t>(</a:t>
            </a:r>
            <a:r>
              <a:rPr lang="zh-CN" altLang="en-US" b="1">
                <a:solidFill>
                  <a:srgbClr val="FF0000"/>
                </a:solidFill>
              </a:rPr>
              <a:t>例如：</a:t>
            </a:r>
            <a:r>
              <a:rPr lang="en-US" altLang="zh-CN" b="1">
                <a:solidFill>
                  <a:srgbClr val="FF0000"/>
                </a:solidFill>
              </a:rPr>
              <a:t>1s</a:t>
            </a:r>
            <a:r>
              <a:rPr lang="en-US" altLang="zh-CN" b="1">
                <a:solidFill>
                  <a:srgbClr val="FF0000"/>
                </a:solidFill>
              </a:rPr>
              <a:t>)</a:t>
            </a:r>
            <a:endParaRPr lang="en-US" altLang="zh-CN" b="1">
              <a:solidFill>
                <a:srgbClr val="FF0000"/>
              </a:solidFill>
            </a:endParaRPr>
          </a:p>
        </p:txBody>
      </p:sp>
      <p:sp>
        <p:nvSpPr>
          <p:cNvPr id="22" name="文本框 21"/>
          <p:cNvSpPr txBox="1"/>
          <p:nvPr/>
        </p:nvSpPr>
        <p:spPr>
          <a:xfrm>
            <a:off x="1174750" y="1591310"/>
            <a:ext cx="1076960" cy="368300"/>
          </a:xfrm>
          <a:prstGeom prst="rect">
            <a:avLst/>
          </a:prstGeom>
          <a:noFill/>
        </p:spPr>
        <p:txBody>
          <a:bodyPr wrap="square" rtlCol="0">
            <a:spAutoFit/>
          </a:bodyPr>
          <a:p>
            <a:r>
              <a:rPr lang="zh-CN" altLang="en-US" b="1">
                <a:solidFill>
                  <a:schemeClr val="accent1"/>
                </a:solidFill>
              </a:rPr>
              <a:t>时间片</a:t>
            </a:r>
            <a:endParaRPr lang="zh-CN" altLang="en-US" b="1">
              <a:solidFill>
                <a:schemeClr val="accent1"/>
              </a:solidFill>
            </a:endParaRPr>
          </a:p>
        </p:txBody>
      </p:sp>
      <p:sp>
        <p:nvSpPr>
          <p:cNvPr id="23" name="流程图: 磁盘 22"/>
          <p:cNvSpPr/>
          <p:nvPr/>
        </p:nvSpPr>
        <p:spPr>
          <a:xfrm>
            <a:off x="238125" y="222631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1</a:t>
            </a:r>
            <a:endParaRPr lang="en-US" altLang="zh-CN" b="1">
              <a:solidFill>
                <a:schemeClr val="accent1"/>
              </a:solidFill>
            </a:endParaRPr>
          </a:p>
        </p:txBody>
      </p:sp>
      <p:sp>
        <p:nvSpPr>
          <p:cNvPr id="24" name="流程图: 磁盘 23"/>
          <p:cNvSpPr/>
          <p:nvPr/>
        </p:nvSpPr>
        <p:spPr>
          <a:xfrm>
            <a:off x="238125" y="341122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2</a:t>
            </a:r>
            <a:endParaRPr lang="en-US" altLang="zh-CN" b="1">
              <a:solidFill>
                <a:schemeClr val="accent1"/>
              </a:solidFill>
            </a:endParaRPr>
          </a:p>
        </p:txBody>
      </p:sp>
      <p:sp>
        <p:nvSpPr>
          <p:cNvPr id="25" name="流程图: 磁盘 24"/>
          <p:cNvSpPr/>
          <p:nvPr/>
        </p:nvSpPr>
        <p:spPr>
          <a:xfrm>
            <a:off x="238125" y="461518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3</a:t>
            </a:r>
            <a:endParaRPr lang="en-US" altLang="zh-CN" b="1">
              <a:solidFill>
                <a:schemeClr val="accent1"/>
              </a:solidFill>
            </a:endParaRPr>
          </a:p>
        </p:txBody>
      </p:sp>
      <p:sp>
        <p:nvSpPr>
          <p:cNvPr id="26" name="流程图: 过程 25"/>
          <p:cNvSpPr/>
          <p:nvPr/>
        </p:nvSpPr>
        <p:spPr>
          <a:xfrm>
            <a:off x="123507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流程图: 过程 26"/>
          <p:cNvSpPr/>
          <p:nvPr/>
        </p:nvSpPr>
        <p:spPr>
          <a:xfrm>
            <a:off x="198183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流程图: 过程 27"/>
          <p:cNvSpPr/>
          <p:nvPr/>
        </p:nvSpPr>
        <p:spPr>
          <a:xfrm>
            <a:off x="272859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流程图: 过程 28"/>
          <p:cNvSpPr/>
          <p:nvPr/>
        </p:nvSpPr>
        <p:spPr>
          <a:xfrm>
            <a:off x="347535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流程图: 过程 29"/>
          <p:cNvSpPr/>
          <p:nvPr/>
        </p:nvSpPr>
        <p:spPr>
          <a:xfrm>
            <a:off x="422211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流程图: 过程 30"/>
          <p:cNvSpPr/>
          <p:nvPr/>
        </p:nvSpPr>
        <p:spPr>
          <a:xfrm>
            <a:off x="496887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流程图: 过程 31"/>
          <p:cNvSpPr/>
          <p:nvPr/>
        </p:nvSpPr>
        <p:spPr>
          <a:xfrm>
            <a:off x="571563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流程图: 过程 32"/>
          <p:cNvSpPr/>
          <p:nvPr/>
        </p:nvSpPr>
        <p:spPr>
          <a:xfrm>
            <a:off x="646239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流程图: 过程 33"/>
          <p:cNvSpPr/>
          <p:nvPr/>
        </p:nvSpPr>
        <p:spPr>
          <a:xfrm>
            <a:off x="720915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流程图: 过程 34"/>
          <p:cNvSpPr/>
          <p:nvPr/>
        </p:nvSpPr>
        <p:spPr>
          <a:xfrm>
            <a:off x="795591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流程图: 过程 35"/>
          <p:cNvSpPr/>
          <p:nvPr/>
        </p:nvSpPr>
        <p:spPr>
          <a:xfrm>
            <a:off x="8702675" y="266573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流程图: 过程 36"/>
          <p:cNvSpPr/>
          <p:nvPr/>
        </p:nvSpPr>
        <p:spPr>
          <a:xfrm>
            <a:off x="944943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流程图: 过程 37"/>
          <p:cNvSpPr/>
          <p:nvPr/>
        </p:nvSpPr>
        <p:spPr>
          <a:xfrm>
            <a:off x="1019619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流程图: 过程 38"/>
          <p:cNvSpPr/>
          <p:nvPr/>
        </p:nvSpPr>
        <p:spPr>
          <a:xfrm>
            <a:off x="1094295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流程图: 过程 40"/>
          <p:cNvSpPr/>
          <p:nvPr/>
        </p:nvSpPr>
        <p:spPr>
          <a:xfrm>
            <a:off x="123507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流程图: 过程 41"/>
          <p:cNvSpPr/>
          <p:nvPr/>
        </p:nvSpPr>
        <p:spPr>
          <a:xfrm>
            <a:off x="198183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流程图: 过程 42"/>
          <p:cNvSpPr/>
          <p:nvPr/>
        </p:nvSpPr>
        <p:spPr>
          <a:xfrm>
            <a:off x="272859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流程图: 过程 43"/>
          <p:cNvSpPr/>
          <p:nvPr/>
        </p:nvSpPr>
        <p:spPr>
          <a:xfrm>
            <a:off x="3475355" y="378714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流程图: 过程 44"/>
          <p:cNvSpPr/>
          <p:nvPr/>
        </p:nvSpPr>
        <p:spPr>
          <a:xfrm>
            <a:off x="422211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流程图: 过程 45"/>
          <p:cNvSpPr/>
          <p:nvPr/>
        </p:nvSpPr>
        <p:spPr>
          <a:xfrm>
            <a:off x="4968875" y="378714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流程图: 过程 46"/>
          <p:cNvSpPr/>
          <p:nvPr/>
        </p:nvSpPr>
        <p:spPr>
          <a:xfrm>
            <a:off x="571563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流程图: 过程 47"/>
          <p:cNvSpPr/>
          <p:nvPr/>
        </p:nvSpPr>
        <p:spPr>
          <a:xfrm>
            <a:off x="646239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流程图: 过程 48"/>
          <p:cNvSpPr/>
          <p:nvPr/>
        </p:nvSpPr>
        <p:spPr>
          <a:xfrm>
            <a:off x="720915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流程图: 过程 49"/>
          <p:cNvSpPr/>
          <p:nvPr/>
        </p:nvSpPr>
        <p:spPr>
          <a:xfrm>
            <a:off x="7955915" y="378714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流程图: 过程 50"/>
          <p:cNvSpPr/>
          <p:nvPr/>
        </p:nvSpPr>
        <p:spPr>
          <a:xfrm>
            <a:off x="870267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流程图: 过程 51"/>
          <p:cNvSpPr/>
          <p:nvPr/>
        </p:nvSpPr>
        <p:spPr>
          <a:xfrm>
            <a:off x="944943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流程图: 过程 52"/>
          <p:cNvSpPr/>
          <p:nvPr/>
        </p:nvSpPr>
        <p:spPr>
          <a:xfrm>
            <a:off x="10196195" y="378714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流程图: 过程 53"/>
          <p:cNvSpPr/>
          <p:nvPr/>
        </p:nvSpPr>
        <p:spPr>
          <a:xfrm>
            <a:off x="1094295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流程图: 过程 55"/>
          <p:cNvSpPr/>
          <p:nvPr/>
        </p:nvSpPr>
        <p:spPr>
          <a:xfrm>
            <a:off x="123507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流程图: 过程 56"/>
          <p:cNvSpPr/>
          <p:nvPr/>
        </p:nvSpPr>
        <p:spPr>
          <a:xfrm>
            <a:off x="198183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流程图: 过程 57"/>
          <p:cNvSpPr/>
          <p:nvPr/>
        </p:nvSpPr>
        <p:spPr>
          <a:xfrm>
            <a:off x="272859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流程图: 过程 58"/>
          <p:cNvSpPr/>
          <p:nvPr/>
        </p:nvSpPr>
        <p:spPr>
          <a:xfrm>
            <a:off x="347535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流程图: 过程 59"/>
          <p:cNvSpPr/>
          <p:nvPr/>
        </p:nvSpPr>
        <p:spPr>
          <a:xfrm>
            <a:off x="422211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流程图: 过程 60"/>
          <p:cNvSpPr/>
          <p:nvPr/>
        </p:nvSpPr>
        <p:spPr>
          <a:xfrm>
            <a:off x="496887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流程图: 过程 61"/>
          <p:cNvSpPr/>
          <p:nvPr/>
        </p:nvSpPr>
        <p:spPr>
          <a:xfrm>
            <a:off x="571563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流程图: 过程 62"/>
          <p:cNvSpPr/>
          <p:nvPr/>
        </p:nvSpPr>
        <p:spPr>
          <a:xfrm>
            <a:off x="646239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流程图: 过程 63"/>
          <p:cNvSpPr/>
          <p:nvPr/>
        </p:nvSpPr>
        <p:spPr>
          <a:xfrm>
            <a:off x="720915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流程图: 过程 64"/>
          <p:cNvSpPr/>
          <p:nvPr/>
        </p:nvSpPr>
        <p:spPr>
          <a:xfrm>
            <a:off x="795591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流程图: 过程 65"/>
          <p:cNvSpPr/>
          <p:nvPr/>
        </p:nvSpPr>
        <p:spPr>
          <a:xfrm>
            <a:off x="870267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流程图: 过程 66"/>
          <p:cNvSpPr/>
          <p:nvPr/>
        </p:nvSpPr>
        <p:spPr>
          <a:xfrm>
            <a:off x="944943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流程图: 过程 67"/>
          <p:cNvSpPr/>
          <p:nvPr/>
        </p:nvSpPr>
        <p:spPr>
          <a:xfrm>
            <a:off x="1019619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流程图: 过程 68"/>
          <p:cNvSpPr/>
          <p:nvPr/>
        </p:nvSpPr>
        <p:spPr>
          <a:xfrm>
            <a:off x="1094295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流程图: 过程 70"/>
          <p:cNvSpPr/>
          <p:nvPr/>
        </p:nvSpPr>
        <p:spPr>
          <a:xfrm>
            <a:off x="1242060" y="266573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流程图: 过程 71"/>
          <p:cNvSpPr/>
          <p:nvPr/>
        </p:nvSpPr>
        <p:spPr>
          <a:xfrm>
            <a:off x="2735580" y="266573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流程图: 过程 72"/>
          <p:cNvSpPr/>
          <p:nvPr/>
        </p:nvSpPr>
        <p:spPr>
          <a:xfrm>
            <a:off x="5722620" y="266573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文本框 73"/>
          <p:cNvSpPr txBox="1"/>
          <p:nvPr/>
        </p:nvSpPr>
        <p:spPr>
          <a:xfrm>
            <a:off x="1273810" y="5713095"/>
            <a:ext cx="10421620" cy="368300"/>
          </a:xfrm>
          <a:prstGeom prst="rect">
            <a:avLst/>
          </a:prstGeom>
          <a:noFill/>
        </p:spPr>
        <p:txBody>
          <a:bodyPr wrap="square" rtlCol="0">
            <a:spAutoFit/>
          </a:bodyPr>
          <a:p>
            <a:r>
              <a:rPr lang="en-US" altLang="zh-CN" b="1">
                <a:solidFill>
                  <a:schemeClr val="accent1"/>
                </a:solidFill>
              </a:rPr>
              <a:t>CPU</a:t>
            </a:r>
            <a:r>
              <a:rPr lang="zh-CN" altLang="en-US" b="1">
                <a:solidFill>
                  <a:schemeClr val="accent1"/>
                </a:solidFill>
              </a:rPr>
              <a:t>划分很多时间片，供线程去抢占执行</a:t>
            </a:r>
            <a:endParaRPr lang="zh-CN" altLang="en-US" b="1">
              <a:solidFill>
                <a:schemeClr val="accent1"/>
              </a:solidFill>
            </a:endParaRPr>
          </a:p>
        </p:txBody>
      </p:sp>
      <p:sp>
        <p:nvSpPr>
          <p:cNvPr id="2" name="矩形 1"/>
          <p:cNvSpPr/>
          <p:nvPr/>
        </p:nvSpPr>
        <p:spPr>
          <a:xfrm>
            <a:off x="6586220" y="5645785"/>
            <a:ext cx="3486785" cy="54864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微观上是串行执行，宏观上是并行执行</a:t>
            </a:r>
            <a:endParaRPr lang="zh-CN" altLang="en-US" sz="1200">
              <a:solidFill>
                <a:schemeClr val="bg1"/>
              </a:solidFill>
              <a:latin typeface="+mn-ea"/>
              <a:cs typeface="+mn-ea"/>
              <a:sym typeface="+mn-ea"/>
            </a:endParaRPr>
          </a:p>
        </p:txBody>
      </p:sp>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921385"/>
            <a:ext cx="6940550" cy="550799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早在JDK 1.2的版本中就提供java.lang.ThreadLocal，ThreadLocal为解决多线程程序的并发问题提供了一种新的思路。使用这个工具类可以很简洁地编写出优美的多线程程序。</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ThreadLocal很容易让人望文生义，想当然地认为是一个“本地线程”。其实，ThreadLocal并不是一个Thread，而是Thread的局部变量，也许把它命名为ThreadLocalVariable更容易让人理解一些。</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当使用ThreadLocal</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维护变量</a:t>
            </a:r>
            <a:r>
              <a:rPr sz="1600">
                <a:latin typeface="宋体" panose="02010600030101010101" pitchFamily="2" charset="-122"/>
                <a:ea typeface="宋体" panose="02010600030101010101" pitchFamily="2" charset="-122"/>
                <a:cs typeface="宋体" panose="02010600030101010101" pitchFamily="2" charset="-122"/>
              </a:rPr>
              <a:t>时，ThreadLocal为每个使用该变量的线程提供独立的</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变量副本</a:t>
            </a:r>
            <a:r>
              <a:rPr sz="1600">
                <a:latin typeface="宋体" panose="02010600030101010101" pitchFamily="2" charset="-122"/>
                <a:ea typeface="宋体" panose="02010600030101010101" pitchFamily="2" charset="-122"/>
                <a:cs typeface="宋体" panose="02010600030101010101" pitchFamily="2" charset="-122"/>
              </a:rPr>
              <a:t>，所以每一个线程都可以独立地改变自己的副本，而不会影响其它线程所对应的副本。</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从线程的角度看，目标变量就象是线程的本地变量，这也是类名中“Local”所要表达的意思。</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ThreadLocal是解决线程安全问题一个很好的思路，它通过为每个线程提供一个独立的变量副本解决了变量并发访问的冲突问题。在很多情况下，ThreadLocal 比直接使用 synchronized 同步机制解决线程安全问题</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更简单，更方便，且结果程序拥有更高的并发性</a:t>
            </a:r>
            <a:r>
              <a:rPr sz="1600">
                <a:latin typeface="宋体" panose="02010600030101010101" pitchFamily="2" charset="-122"/>
                <a:ea typeface="宋体" panose="02010600030101010101" pitchFamily="2" charset="-122"/>
                <a:cs typeface="宋体" panose="02010600030101010101" pitchFamily="2" charset="-122"/>
              </a:rPr>
              <a:t>。</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 </a:t>
            </a:r>
            <a:r>
              <a:rPr lang="zh-CN" sz="1600">
                <a:latin typeface="宋体" panose="02010600030101010101" pitchFamily="2" charset="-122"/>
                <a:ea typeface="宋体" panose="02010600030101010101" pitchFamily="2" charset="-122"/>
                <a:cs typeface="宋体" panose="02010600030101010101" pitchFamily="2" charset="-122"/>
              </a:rPr>
              <a:t>使用后不主动释放并发量大的情况下</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会</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造成 OOM 内存溢出</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风险</a:t>
            </a:r>
            <a:r>
              <a:rPr lang="zh-CN" sz="1600">
                <a:latin typeface="宋体" panose="02010600030101010101" pitchFamily="2" charset="-122"/>
                <a:ea typeface="宋体" panose="02010600030101010101" pitchFamily="2" charset="-122"/>
                <a:cs typeface="宋体" panose="02010600030101010101" pitchFamily="2" charset="-122"/>
              </a:rPr>
              <a:t>。</a:t>
            </a:r>
            <a:endParaRPr lang="zh-CN" sz="1600">
              <a:latin typeface="宋体" panose="02010600030101010101" pitchFamily="2" charset="-122"/>
              <a:ea typeface="宋体" panose="02010600030101010101" pitchFamily="2" charset="-122"/>
              <a:cs typeface="宋体" panose="02010600030101010101" pitchFamily="2" charset="-122"/>
            </a:endParaRPr>
          </a:p>
        </p:txBody>
      </p:sp>
      <p:sp>
        <p:nvSpPr>
          <p:cNvPr id="7" name="椭圆 6"/>
          <p:cNvSpPr/>
          <p:nvPr/>
        </p:nvSpPr>
        <p:spPr>
          <a:xfrm>
            <a:off x="7844790" y="1007110"/>
            <a:ext cx="3727450" cy="718185"/>
          </a:xfrm>
          <a:prstGeom prst="ellipse">
            <a:avLst/>
          </a:prstGeom>
          <a:ln w="28575">
            <a:solidFill>
              <a:srgbClr val="36A44E"/>
            </a:solidFill>
          </a:ln>
          <a:extLst>
            <a:ext uri="{909E8E84-426E-40DD-AFC4-6F175D3DCCD1}">
              <a14:hiddenFill xmlns:a14="http://schemas.microsoft.com/office/drawing/2010/main">
                <a:solidFill>
                  <a:schemeClr val="accen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pic>
        <p:nvPicPr>
          <p:cNvPr id="4" name="图片 3"/>
          <p:cNvPicPr>
            <a:picLocks noChangeAspect="1"/>
          </p:cNvPicPr>
          <p:nvPr/>
        </p:nvPicPr>
        <p:blipFill>
          <a:blip r:embed="rId2"/>
          <a:stretch>
            <a:fillRect/>
          </a:stretch>
        </p:blipFill>
        <p:spPr>
          <a:xfrm>
            <a:off x="7959725" y="1251585"/>
            <a:ext cx="3497580" cy="228600"/>
          </a:xfrm>
          <a:prstGeom prst="rect">
            <a:avLst/>
          </a:prstGeom>
        </p:spPr>
      </p:pic>
      <p:sp>
        <p:nvSpPr>
          <p:cNvPr id="5" name="矩形 4"/>
          <p:cNvSpPr/>
          <p:nvPr/>
        </p:nvSpPr>
        <p:spPr>
          <a:xfrm>
            <a:off x="8178165" y="2096135"/>
            <a:ext cx="1205865" cy="2082800"/>
          </a:xfrm>
          <a:prstGeom prst="rect">
            <a:avLst/>
          </a:prstGeom>
          <a:solidFill>
            <a:schemeClr val="bg1"/>
          </a:solidFill>
          <a:ln w="28575">
            <a:solidFill>
              <a:srgbClr val="36A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p:txBody>
      </p:sp>
      <p:sp>
        <p:nvSpPr>
          <p:cNvPr id="6" name="矩形 5"/>
          <p:cNvSpPr/>
          <p:nvPr/>
        </p:nvSpPr>
        <p:spPr>
          <a:xfrm>
            <a:off x="9951085" y="2096135"/>
            <a:ext cx="1205865" cy="2082800"/>
          </a:xfrm>
          <a:prstGeom prst="rect">
            <a:avLst/>
          </a:prstGeom>
          <a:solidFill>
            <a:schemeClr val="bg1"/>
          </a:solidFill>
          <a:ln w="28575">
            <a:solidFill>
              <a:srgbClr val="36A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p:txBody>
      </p:sp>
      <p:cxnSp>
        <p:nvCxnSpPr>
          <p:cNvPr id="8" name="曲线连接符 7"/>
          <p:cNvCxnSpPr/>
          <p:nvPr/>
        </p:nvCxnSpPr>
        <p:spPr>
          <a:xfrm rot="16200000">
            <a:off x="8631555" y="1935480"/>
            <a:ext cx="1092200" cy="300355"/>
          </a:xfrm>
          <a:prstGeom prst="curvedConnector3">
            <a:avLst>
              <a:gd name="adj1" fmla="val -39215"/>
            </a:avLst>
          </a:prstGeom>
          <a:ln w="28575">
            <a:solidFill>
              <a:srgbClr val="F9680D"/>
            </a:solidFill>
            <a:tailEnd type="arrow"/>
          </a:ln>
        </p:spPr>
        <p:style>
          <a:lnRef idx="1">
            <a:schemeClr val="accent1"/>
          </a:lnRef>
          <a:fillRef idx="0">
            <a:schemeClr val="accent1"/>
          </a:fillRef>
          <a:effectRef idx="0">
            <a:schemeClr val="accent1"/>
          </a:effectRef>
          <a:fontRef idx="minor">
            <a:schemeClr val="tx1"/>
          </a:fontRef>
        </p:style>
      </p:cxnSp>
      <p:cxnSp>
        <p:nvCxnSpPr>
          <p:cNvPr id="9" name="曲线连接符 8"/>
          <p:cNvCxnSpPr/>
          <p:nvPr/>
        </p:nvCxnSpPr>
        <p:spPr>
          <a:xfrm rot="5400000" flipV="1">
            <a:off x="7985125" y="1885950"/>
            <a:ext cx="1266825" cy="454660"/>
          </a:xfrm>
          <a:prstGeom prst="curvedConnector3">
            <a:avLst>
              <a:gd name="adj1" fmla="val 122431"/>
            </a:avLst>
          </a:prstGeom>
          <a:ln w="28575">
            <a:solidFill>
              <a:srgbClr val="F9680D"/>
            </a:solidFill>
            <a:tailEnd type="arrow"/>
          </a:ln>
        </p:spPr>
        <p:style>
          <a:lnRef idx="1">
            <a:schemeClr val="accent1"/>
          </a:lnRef>
          <a:fillRef idx="0">
            <a:schemeClr val="accent1"/>
          </a:fillRef>
          <a:effectRef idx="0">
            <a:schemeClr val="accent1"/>
          </a:effectRef>
          <a:fontRef idx="minor">
            <a:schemeClr val="tx1"/>
          </a:fontRef>
        </p:style>
      </p:cxnSp>
      <p:cxnSp>
        <p:nvCxnSpPr>
          <p:cNvPr id="10" name="曲线连接符 9"/>
          <p:cNvCxnSpPr/>
          <p:nvPr/>
        </p:nvCxnSpPr>
        <p:spPr>
          <a:xfrm rot="16200000">
            <a:off x="10344150" y="1935480"/>
            <a:ext cx="1092200" cy="300355"/>
          </a:xfrm>
          <a:prstGeom prst="curvedConnector3">
            <a:avLst>
              <a:gd name="adj1" fmla="val -39215"/>
            </a:avLst>
          </a:prstGeom>
          <a:ln w="28575">
            <a:solidFill>
              <a:srgbClr val="F9680D"/>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p:nvPr/>
        </p:nvCxnSpPr>
        <p:spPr>
          <a:xfrm rot="5400000" flipV="1">
            <a:off x="9697720" y="1885950"/>
            <a:ext cx="1266825" cy="454660"/>
          </a:xfrm>
          <a:prstGeom prst="curvedConnector3">
            <a:avLst>
              <a:gd name="adj1" fmla="val 122431"/>
            </a:avLst>
          </a:prstGeom>
          <a:ln w="28575">
            <a:solidFill>
              <a:srgbClr val="F9680D"/>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8178165" y="845185"/>
            <a:ext cx="927100" cy="30289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线程变量</a:t>
            </a:r>
            <a:endParaRPr lang="zh-CN" altLang="en-US" sz="1200">
              <a:solidFill>
                <a:schemeClr val="bg1"/>
              </a:solidFill>
              <a:latin typeface="+mn-ea"/>
              <a:cs typeface="+mn-ea"/>
              <a:sym typeface="+mn-ea"/>
            </a:endParaRPr>
          </a:p>
        </p:txBody>
      </p:sp>
      <p:sp>
        <p:nvSpPr>
          <p:cNvPr id="13" name="矩形 12"/>
          <p:cNvSpPr/>
          <p:nvPr/>
        </p:nvSpPr>
        <p:spPr>
          <a:xfrm>
            <a:off x="8955405" y="3094990"/>
            <a:ext cx="686435" cy="302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放入 </a:t>
            </a:r>
            <a:r>
              <a:rPr lang="en-US" altLang="zh-CN" sz="1200">
                <a:solidFill>
                  <a:schemeClr val="bg1"/>
                </a:solidFill>
                <a:latin typeface="+mn-ea"/>
                <a:cs typeface="+mn-ea"/>
                <a:sym typeface="+mn-ea"/>
              </a:rPr>
              <a:t>1</a:t>
            </a:r>
            <a:endParaRPr lang="en-US" altLang="zh-CN" sz="1200">
              <a:solidFill>
                <a:schemeClr val="bg1"/>
              </a:solidFill>
              <a:latin typeface="+mn-ea"/>
              <a:cs typeface="+mn-ea"/>
              <a:sym typeface="+mn-ea"/>
            </a:endParaRPr>
          </a:p>
        </p:txBody>
      </p:sp>
      <p:sp>
        <p:nvSpPr>
          <p:cNvPr id="14" name="矩形 13"/>
          <p:cNvSpPr/>
          <p:nvPr/>
        </p:nvSpPr>
        <p:spPr>
          <a:xfrm>
            <a:off x="7844790" y="3094990"/>
            <a:ext cx="697865" cy="302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solidFill>
                  <a:schemeClr val="bg1"/>
                </a:solidFill>
                <a:latin typeface="+mn-ea"/>
                <a:cs typeface="+mn-ea"/>
                <a:sym typeface="+mn-ea"/>
              </a:rPr>
              <a:t>取出 </a:t>
            </a:r>
            <a:r>
              <a:rPr lang="en-US" altLang="zh-CN" sz="1200">
                <a:solidFill>
                  <a:schemeClr val="bg1"/>
                </a:solidFill>
                <a:latin typeface="+mn-ea"/>
                <a:cs typeface="+mn-ea"/>
                <a:sym typeface="+mn-ea"/>
              </a:rPr>
              <a:t>1</a:t>
            </a:r>
            <a:endParaRPr lang="en-US" altLang="zh-CN" sz="1200">
              <a:solidFill>
                <a:schemeClr val="bg1"/>
              </a:solidFill>
              <a:latin typeface="+mn-ea"/>
              <a:cs typeface="+mn-ea"/>
              <a:sym typeface="+mn-ea"/>
            </a:endParaRPr>
          </a:p>
        </p:txBody>
      </p:sp>
      <p:sp>
        <p:nvSpPr>
          <p:cNvPr id="17" name="矩形 16"/>
          <p:cNvSpPr/>
          <p:nvPr/>
        </p:nvSpPr>
        <p:spPr>
          <a:xfrm>
            <a:off x="10886440" y="3094990"/>
            <a:ext cx="686435" cy="302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放入 </a:t>
            </a:r>
            <a:r>
              <a:rPr lang="en-US" altLang="zh-CN" sz="1200">
                <a:solidFill>
                  <a:schemeClr val="bg1"/>
                </a:solidFill>
                <a:latin typeface="+mn-ea"/>
                <a:cs typeface="+mn-ea"/>
                <a:sym typeface="+mn-ea"/>
              </a:rPr>
              <a:t>2</a:t>
            </a:r>
            <a:endParaRPr lang="en-US" altLang="zh-CN" sz="1200">
              <a:solidFill>
                <a:schemeClr val="bg1"/>
              </a:solidFill>
              <a:latin typeface="+mn-ea"/>
              <a:cs typeface="+mn-ea"/>
              <a:sym typeface="+mn-ea"/>
            </a:endParaRPr>
          </a:p>
        </p:txBody>
      </p:sp>
      <p:sp>
        <p:nvSpPr>
          <p:cNvPr id="18" name="矩形 17"/>
          <p:cNvSpPr/>
          <p:nvPr/>
        </p:nvSpPr>
        <p:spPr>
          <a:xfrm>
            <a:off x="9775825" y="3094990"/>
            <a:ext cx="697865" cy="302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solidFill>
                  <a:schemeClr val="bg1"/>
                </a:solidFill>
                <a:latin typeface="+mn-ea"/>
                <a:cs typeface="+mn-ea"/>
                <a:sym typeface="+mn-ea"/>
              </a:rPr>
              <a:t>取出 </a:t>
            </a:r>
            <a:r>
              <a:rPr lang="en-US" altLang="zh-CN" sz="1200">
                <a:solidFill>
                  <a:schemeClr val="bg1"/>
                </a:solidFill>
                <a:latin typeface="+mn-ea"/>
                <a:cs typeface="+mn-ea"/>
                <a:sym typeface="+mn-ea"/>
              </a:rPr>
              <a:t>2</a:t>
            </a:r>
            <a:endParaRPr lang="en-US" altLang="zh-CN" sz="1200">
              <a:solidFill>
                <a:schemeClr val="bg1"/>
              </a:solidFill>
              <a:latin typeface="+mn-ea"/>
              <a:cs typeface="+mn-ea"/>
              <a:sym typeface="+mn-ea"/>
            </a:endParaRPr>
          </a:p>
        </p:txBody>
      </p:sp>
      <p:sp>
        <p:nvSpPr>
          <p:cNvPr id="19" name="椭圆 18"/>
          <p:cNvSpPr/>
          <p:nvPr/>
        </p:nvSpPr>
        <p:spPr>
          <a:xfrm>
            <a:off x="8248015" y="3578225"/>
            <a:ext cx="1065530" cy="518795"/>
          </a:xfrm>
          <a:prstGeom prst="ellipse">
            <a:avLst/>
          </a:prstGeom>
          <a:noFill/>
          <a:ln w="28575">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rgbClr val="FF0000"/>
                </a:solidFill>
                <a:latin typeface="+mn-ea"/>
                <a:cs typeface="+mn-ea"/>
              </a:rPr>
              <a:t>Local</a:t>
            </a:r>
            <a:endParaRPr lang="en-US" altLang="zh-CN" sz="1200" b="1">
              <a:solidFill>
                <a:srgbClr val="FF0000"/>
              </a:solidFill>
              <a:latin typeface="+mn-ea"/>
              <a:cs typeface="+mn-ea"/>
            </a:endParaRPr>
          </a:p>
        </p:txBody>
      </p:sp>
      <p:sp>
        <p:nvSpPr>
          <p:cNvPr id="20" name="矩形 19"/>
          <p:cNvSpPr/>
          <p:nvPr/>
        </p:nvSpPr>
        <p:spPr>
          <a:xfrm>
            <a:off x="9477375" y="845185"/>
            <a:ext cx="2319020" cy="30289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用完最好主动 </a:t>
            </a:r>
            <a:r>
              <a:rPr lang="en-US" altLang="zh-CN" sz="1200">
                <a:solidFill>
                  <a:schemeClr val="bg1"/>
                </a:solidFill>
                <a:latin typeface="+mn-ea"/>
                <a:cs typeface="+mn-ea"/>
                <a:sym typeface="+mn-ea"/>
              </a:rPr>
              <a:t>remove </a:t>
            </a:r>
            <a:r>
              <a:rPr lang="zh-CN" altLang="en-US" sz="1200">
                <a:solidFill>
                  <a:schemeClr val="bg1"/>
                </a:solidFill>
                <a:latin typeface="+mn-ea"/>
                <a:cs typeface="+mn-ea"/>
                <a:sym typeface="+mn-ea"/>
              </a:rPr>
              <a:t>移除</a:t>
            </a:r>
            <a:endParaRPr lang="zh-CN" altLang="en-US" sz="1200">
              <a:solidFill>
                <a:schemeClr val="bg1"/>
              </a:solidFill>
              <a:latin typeface="+mn-ea"/>
              <a:cs typeface="+mn-ea"/>
              <a:sym typeface="+mn-ea"/>
            </a:endParaRPr>
          </a:p>
        </p:txBody>
      </p:sp>
    </p:spTree>
    <p:custDataLst>
      <p:tags r:id="rId3"/>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32105" y="887095"/>
            <a:ext cx="7251065" cy="41656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ThreadLocal 是线程本地存储,在每个线程中都创建了一个 ThreadLocalMap 对象,</a:t>
            </a:r>
            <a:endParaRPr lang="zh-CN" altLang="en-US" sz="1200">
              <a:solidFill>
                <a:schemeClr val="tx1"/>
              </a:solidFill>
              <a:sym typeface="+mn-ea"/>
            </a:endParaRPr>
          </a:p>
          <a:p>
            <a:pPr algn="l"/>
            <a:r>
              <a:rPr lang="zh-CN" altLang="en-US" sz="1200">
                <a:solidFill>
                  <a:schemeClr val="tx1"/>
                </a:solidFill>
                <a:sym typeface="+mn-ea"/>
              </a:rPr>
              <a:t>     * 每个线程可以访问自己内部 ThreadLocalMap 对象内的 value.通过这种方式,避免资源在多线程间共享</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final ThreadLocal&lt;Integer&gt; THREAD_LOCAL_NUM01 = new ThreadLocal&lt;Integer&gt;() {</a:t>
            </a:r>
            <a:endParaRPr lang="zh-CN" altLang="en-US" sz="1200">
              <a:solidFill>
                <a:schemeClr val="tx1"/>
              </a:solidFill>
              <a:sym typeface="+mn-ea"/>
            </a:endParaRPr>
          </a:p>
          <a:p>
            <a:pPr algn="l"/>
            <a:r>
              <a:rPr lang="zh-CN" altLang="en-US" sz="1200">
                <a:solidFill>
                  <a:schemeClr val="tx1"/>
                </a:solidFill>
                <a:sym typeface="+mn-ea"/>
              </a:rPr>
              <a:t>        // 可以通过 initialValue 方法给 ThreadLocal 线程变量设置初始值</a:t>
            </a:r>
            <a:endParaRPr lang="zh-CN" altLang="en-US" sz="1200">
              <a:solidFill>
                <a:schemeClr val="tx1"/>
              </a:solidFill>
              <a:sym typeface="+mn-ea"/>
            </a:endParaRPr>
          </a:p>
          <a:p>
            <a:pPr algn="l"/>
            <a:r>
              <a:rPr lang="zh-CN" altLang="en-US" sz="1200">
                <a:solidFill>
                  <a:schemeClr val="tx1"/>
                </a:solidFill>
                <a:sym typeface="+mn-ea"/>
              </a:rPr>
              <a:t>        protected Integer initialValue() {</a:t>
            </a:r>
            <a:endParaRPr lang="zh-CN" altLang="en-US" sz="1200">
              <a:solidFill>
                <a:schemeClr val="tx1"/>
              </a:solidFill>
              <a:sym typeface="+mn-ea"/>
            </a:endParaRPr>
          </a:p>
          <a:p>
            <a:pPr algn="l"/>
            <a:r>
              <a:rPr lang="zh-CN" altLang="en-US" sz="1200">
                <a:solidFill>
                  <a:schemeClr val="tx1"/>
                </a:solidFill>
                <a:sym typeface="+mn-ea"/>
              </a:rPr>
              <a:t>            return 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static void print() {</a:t>
            </a:r>
            <a:endParaRPr lang="zh-CN" altLang="en-US" sz="1200">
              <a:solidFill>
                <a:schemeClr val="tx1"/>
              </a:solidFill>
              <a:sym typeface="+mn-ea"/>
            </a:endParaRPr>
          </a:p>
          <a:p>
            <a:pPr algn="l"/>
            <a:r>
              <a:rPr lang="zh-CN" altLang="en-US" sz="1200">
                <a:solidFill>
                  <a:schemeClr val="tx1"/>
                </a:solidFill>
                <a:sym typeface="+mn-ea"/>
              </a:rPr>
              <a:t>        System.out.println(THREAD_LOCAL_NUM01.get());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使用完成之后需要进行释放,否则 ThreadLocalMap 可能会 OOM 内存溢出</a:t>
            </a:r>
            <a:endParaRPr lang="zh-CN" altLang="en-US" sz="1200">
              <a:solidFill>
                <a:schemeClr val="tx1"/>
              </a:solidFill>
              <a:sym typeface="+mn-ea"/>
            </a:endParaRPr>
          </a:p>
          <a:p>
            <a:pPr algn="l"/>
            <a:r>
              <a:rPr lang="zh-CN" altLang="en-US" sz="1200">
                <a:solidFill>
                  <a:schemeClr val="tx1"/>
                </a:solidFill>
                <a:sym typeface="+mn-ea"/>
              </a:rPr>
              <a:t>        THREAD_LOCAL_NUM01.remove();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static void add(int i) {</a:t>
            </a:r>
            <a:endParaRPr lang="zh-CN" altLang="en-US" sz="1200">
              <a:solidFill>
                <a:schemeClr val="tx1"/>
              </a:solidFill>
              <a:sym typeface="+mn-ea"/>
            </a:endParaRPr>
          </a:p>
          <a:p>
            <a:pPr algn="l"/>
            <a:r>
              <a:rPr lang="zh-CN" altLang="en-US" sz="1200">
                <a:solidFill>
                  <a:schemeClr val="tx1"/>
                </a:solidFill>
                <a:sym typeface="+mn-ea"/>
              </a:rPr>
              <a:t>        THREAD_LOCAL_NUM01.set(THREAD_LOCAL_NUM01.get()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699375" y="887095"/>
            <a:ext cx="3965575" cy="41656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线程变量隔离</a:t>
            </a:r>
            <a:endParaRPr lang="zh-CN" altLang="en-US" sz="1200">
              <a:solidFill>
                <a:schemeClr val="tx1"/>
              </a:solidFill>
              <a:sym typeface="+mn-ea"/>
            </a:endParaRPr>
          </a:p>
          <a:p>
            <a:pPr algn="l"/>
            <a:r>
              <a:rPr lang="zh-CN" altLang="en-US" sz="1200">
                <a:solidFill>
                  <a:schemeClr val="tx1"/>
                </a:solidFill>
                <a:sym typeface="+mn-ea"/>
              </a:rPr>
              <a:t>    private static void testThreadLocal() {</a:t>
            </a:r>
            <a:endParaRPr lang="zh-CN" altLang="en-US" sz="1200">
              <a:solidFill>
                <a:schemeClr val="tx1"/>
              </a:solidFill>
              <a:sym typeface="+mn-ea"/>
            </a:endParaRPr>
          </a:p>
          <a:p>
            <a:pPr algn="l"/>
            <a:r>
              <a:rPr lang="zh-CN" altLang="en-US" sz="1200">
                <a:solidFill>
                  <a:schemeClr val="tx1"/>
                </a:solidFill>
                <a:sym typeface="+mn-ea"/>
              </a:rPr>
              <a:t>        for (int i = 0; i &lt; 10; i++) {</a:t>
            </a:r>
            <a:endParaRPr lang="zh-CN" altLang="en-US" sz="1200">
              <a:solidFill>
                <a:schemeClr val="tx1"/>
              </a:solidFill>
              <a:sym typeface="+mn-ea"/>
            </a:endParaRPr>
          </a:p>
          <a:p>
            <a:pPr algn="l"/>
            <a:r>
              <a:rPr lang="zh-CN" altLang="en-US" sz="1200">
                <a:solidFill>
                  <a:schemeClr val="tx1"/>
                </a:solidFill>
                <a:sym typeface="+mn-ea"/>
              </a:rPr>
              <a:t>            final int j = i;</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main(String[] args)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testThreadLocal();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332105" y="5143500"/>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t>ThreadLocal 线程本地存储</a:t>
            </a:r>
          </a:p>
        </p:txBody>
      </p:sp>
    </p:spTree>
    <p:custDataLst>
      <p:tags r:id="rId2"/>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守护线程</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900430"/>
            <a:ext cx="11931015" cy="2306955"/>
          </a:xfrm>
          <a:prstGeom prst="rect">
            <a:avLst/>
          </a:prstGeom>
          <a:noFill/>
        </p:spPr>
        <p:txBody>
          <a:bodyPr wrap="square" rtlCol="0">
            <a:spAutoFit/>
          </a:bodyPr>
          <a:p>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rPr>
              <a:t>Java </a:t>
            </a: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rPr>
              <a:t>线程分类：用户线程、守护线程</a:t>
            </a:r>
            <a:endPar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任何线程都可以设置为守护线程和用户线程，通过方法Thread.setDaemon(bool on)；true则把该线程设置为守护线程，反之则为用户线程。Thread.setDaemon()必须在Thread.start()之前调用，否则运行时会抛出异常。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用户线程是独立存在的，不会因为其他用户线程退出而退出。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守护线程是依赖于用户线程，用户线程退出了，守护线程也就会退出，典型的守护线程如</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GC（</a:t>
            </a:r>
            <a:r>
              <a:rPr lang="zh-CN" altLang="en-US" sz="1600">
                <a:latin typeface="宋体" panose="02010600030101010101" pitchFamily="2" charset="-122"/>
                <a:ea typeface="宋体" panose="02010600030101010101" pitchFamily="2" charset="-122"/>
                <a:cs typeface="宋体" panose="02010600030101010101" pitchFamily="2" charset="-122"/>
              </a:rPr>
              <a:t>垃圾回收线程）。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守护线程--也称“</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服务线程</a:t>
            </a:r>
            <a:r>
              <a:rPr lang="zh-CN" altLang="en-US" sz="1600">
                <a:latin typeface="宋体" panose="02010600030101010101" pitchFamily="2" charset="-122"/>
                <a:ea typeface="宋体" panose="02010600030101010101" pitchFamily="2" charset="-122"/>
                <a:cs typeface="宋体" panose="02010600030101010101" pitchFamily="2" charset="-122"/>
              </a:rPr>
              <a:t>”，在没有用户线程可服务时会自动离开。</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爆炸形 1 2"/>
          <p:cNvSpPr/>
          <p:nvPr/>
        </p:nvSpPr>
        <p:spPr>
          <a:xfrm>
            <a:off x="10188575" y="1942465"/>
            <a:ext cx="1749425" cy="965835"/>
          </a:xfrm>
          <a:prstGeom prst="irregularSeal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不重要</a:t>
            </a:r>
            <a:endParaRPr lang="zh-CN" altLang="en-US"/>
          </a:p>
        </p:txBody>
      </p:sp>
    </p:spTree>
    <p:custDataLst>
      <p:tags r:id="rId2"/>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创建线程</a:t>
            </a:r>
            <a:endParaRPr lang="zh-CN" sz="32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6850" y="798195"/>
            <a:ext cx="11798300" cy="829945"/>
          </a:xfrm>
          <a:prstGeom prst="rect">
            <a:avLst/>
          </a:prstGeom>
          <a:noFill/>
        </p:spPr>
        <p:txBody>
          <a:bodyPr wrap="square" rtlCol="0">
            <a:spAutoFit/>
          </a:bodyPr>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每个</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程序都有一个隐含的主</a:t>
            </a:r>
            <a:r>
              <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rPr>
              <a:t>线程：</a:t>
            </a:r>
            <a:r>
              <a:rPr lang="en-US" altLang="zh-CN" sz="1600"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main </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Java中创建线程主要有三种方式：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1.继承Thread类   2.实现Runnable接口  3.使用Callable和Future</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2319020" y="2116455"/>
            <a:ext cx="9475470" cy="9499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1.继承Thead类创建线程</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（1）继承Thread类并重写run方法</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（2）创建线程对象</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（3）调用该线程对象的start()方法来启动线程</a:t>
            </a:r>
            <a:endParaRPr lang="zh-CN" altLang="en-US" sz="1200">
              <a:solidFill>
                <a:schemeClr val="tx1"/>
              </a:solidFill>
              <a:latin typeface="+mn-ea"/>
              <a:cs typeface="+mn-ea"/>
              <a:sym typeface="+mn-ea"/>
            </a:endParaRPr>
          </a:p>
        </p:txBody>
      </p:sp>
      <p:sp>
        <p:nvSpPr>
          <p:cNvPr id="5" name="矩形 4"/>
          <p:cNvSpPr/>
          <p:nvPr/>
        </p:nvSpPr>
        <p:spPr>
          <a:xfrm>
            <a:off x="372110" y="3874135"/>
            <a:ext cx="1322070" cy="72072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mn-ea"/>
                <a:cs typeface="宋体" panose="02010600030101010101" pitchFamily="2" charset="-122"/>
                <a:sym typeface="+mn-ea"/>
              </a:rPr>
              <a:t>创建线程三种方式</a:t>
            </a:r>
            <a:endParaRPr lang="zh-CN" altLang="en-US">
              <a:solidFill>
                <a:schemeClr val="bg1"/>
              </a:solidFill>
              <a:latin typeface="+mn-ea"/>
              <a:cs typeface="宋体" panose="02010600030101010101" pitchFamily="2" charset="-122"/>
              <a:sym typeface="+mn-ea"/>
            </a:endParaRPr>
          </a:p>
        </p:txBody>
      </p:sp>
      <p:sp>
        <p:nvSpPr>
          <p:cNvPr id="3" name="矩形 2"/>
          <p:cNvSpPr/>
          <p:nvPr/>
        </p:nvSpPr>
        <p:spPr>
          <a:xfrm>
            <a:off x="2338070" y="3409315"/>
            <a:ext cx="9456420" cy="100393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2.实现Runnable接口创建线程</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（1）定义一个类实现Runnable接口，并重写该接口的run()方法</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（2）创建 Runnable实现类的对象，作为创建Thread对象的target参数，此Thread对象才是真正的线程对象</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（3）调用线程对象的start()方法来启动线程</a:t>
            </a:r>
            <a:endParaRPr lang="zh-CN" altLang="en-US" sz="1200">
              <a:solidFill>
                <a:schemeClr val="tx1"/>
              </a:solidFill>
              <a:latin typeface="+mn-ea"/>
              <a:cs typeface="+mn-ea"/>
              <a:sym typeface="+mn-ea"/>
            </a:endParaRPr>
          </a:p>
        </p:txBody>
      </p:sp>
      <p:sp>
        <p:nvSpPr>
          <p:cNvPr id="4" name="矩形 3"/>
          <p:cNvSpPr/>
          <p:nvPr/>
        </p:nvSpPr>
        <p:spPr>
          <a:xfrm>
            <a:off x="2319655" y="4720590"/>
            <a:ext cx="9475470" cy="16319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3.使用Callable和Future创建线程</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和Runnable接口不一样，Callable接口提供了一个call()方法作为线程执行体，call()方法比run()方法功能要强大：call()方法可以有返回值，可以声明抛出异常。使用Callable和Future创建线程的步骤如下：</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（1）定义一个类实现Callable接口，并重写call()方法，该call()方法将作为线程执行体，并且有返回值</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（2）创建Callable实现类的实例，使用FutureTask类来包装Callable对象</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（3）使用FutureTask对象作为Thread对象的target创建并启动线程</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（4）调用FutureTask对象的get()方法来获得子线程执行结束后的返回值</a:t>
            </a:r>
            <a:endParaRPr lang="zh-CN" altLang="en-US" sz="1200">
              <a:solidFill>
                <a:schemeClr val="tx1"/>
              </a:solidFill>
              <a:latin typeface="+mn-ea"/>
              <a:cs typeface="+mn-ea"/>
              <a:sym typeface="+mn-ea"/>
            </a:endParaRPr>
          </a:p>
        </p:txBody>
      </p:sp>
      <p:sp>
        <p:nvSpPr>
          <p:cNvPr id="10" name="左大括号 9"/>
          <p:cNvSpPr/>
          <p:nvPr/>
        </p:nvSpPr>
        <p:spPr>
          <a:xfrm>
            <a:off x="1883410" y="2117090"/>
            <a:ext cx="317500" cy="423545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8" name="矩形 7"/>
          <p:cNvSpPr/>
          <p:nvPr/>
        </p:nvSpPr>
        <p:spPr>
          <a:xfrm>
            <a:off x="10154920" y="1860550"/>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实现类</a:t>
            </a:r>
            <a:endParaRPr lang="zh-CN" sz="1200">
              <a:solidFill>
                <a:schemeClr val="bg1"/>
              </a:solidFill>
              <a:latin typeface="+mn-ea"/>
              <a:cs typeface="+mn-ea"/>
              <a:sym typeface="+mn-ea"/>
            </a:endParaRPr>
          </a:p>
        </p:txBody>
      </p:sp>
      <p:sp>
        <p:nvSpPr>
          <p:cNvPr id="9" name="矩形 8"/>
          <p:cNvSpPr/>
          <p:nvPr/>
        </p:nvSpPr>
        <p:spPr>
          <a:xfrm>
            <a:off x="10154920" y="3232150"/>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接口</a:t>
            </a:r>
            <a:endParaRPr lang="zh-CN" sz="1200">
              <a:solidFill>
                <a:schemeClr val="bg1"/>
              </a:solidFill>
              <a:latin typeface="+mn-ea"/>
              <a:cs typeface="+mn-ea"/>
              <a:sym typeface="+mn-ea"/>
            </a:endParaRPr>
          </a:p>
        </p:txBody>
      </p:sp>
      <p:sp>
        <p:nvSpPr>
          <p:cNvPr id="11" name="矩形 10"/>
          <p:cNvSpPr/>
          <p:nvPr/>
        </p:nvSpPr>
        <p:spPr>
          <a:xfrm>
            <a:off x="10154920" y="4498340"/>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有返回值</a:t>
            </a:r>
            <a:endParaRPr lang="zh-CN" sz="1200">
              <a:solidFill>
                <a:schemeClr val="bg1"/>
              </a:solidFill>
              <a:latin typeface="+mn-ea"/>
              <a:cs typeface="+mn-ea"/>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43880</Words>
  <Application>WPS 演示</Application>
  <PresentationFormat>宽屏</PresentationFormat>
  <Paragraphs>1875</Paragraphs>
  <Slides>74</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74</vt:i4>
      </vt:variant>
    </vt:vector>
  </HeadingPairs>
  <TitlesOfParts>
    <vt:vector size="84" baseType="lpstr">
      <vt:lpstr>Arial</vt:lpstr>
      <vt:lpstr>宋体</vt:lpstr>
      <vt:lpstr>Wingdings</vt:lpstr>
      <vt:lpstr>微软雅黑</vt:lpstr>
      <vt:lpstr>Consolas</vt:lpstr>
      <vt:lpstr>新宋体</vt:lpstr>
      <vt:lpstr>Times New Roman</vt:lpstr>
      <vt:lpstr>Arial Unicode MS</vt:lpstr>
      <vt:lpstr>Calibri</vt:lpstr>
      <vt:lpstr>1_Office 主题​​</vt:lpstr>
      <vt:lpstr>Java并发基础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1295</cp:revision>
  <dcterms:created xsi:type="dcterms:W3CDTF">2019-06-19T02:08:00Z</dcterms:created>
  <dcterms:modified xsi:type="dcterms:W3CDTF">2020-12-15T02:51:38Z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