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660" r:id="rId3"/>
    <p:sldId id="661" r:id="rId4"/>
    <p:sldId id="688" r:id="rId5"/>
    <p:sldId id="690" r:id="rId6"/>
    <p:sldId id="692" r:id="rId7"/>
    <p:sldId id="693" r:id="rId8"/>
    <p:sldId id="694" r:id="rId9"/>
    <p:sldId id="707" r:id="rId10"/>
    <p:sldId id="695" r:id="rId11"/>
    <p:sldId id="708" r:id="rId12"/>
    <p:sldId id="709" r:id="rId13"/>
    <p:sldId id="697" r:id="rId14"/>
    <p:sldId id="698" r:id="rId15"/>
    <p:sldId id="699" r:id="rId16"/>
    <p:sldId id="744" r:id="rId17"/>
    <p:sldId id="743" r:id="rId18"/>
    <p:sldId id="747" r:id="rId19"/>
    <p:sldId id="710" r:id="rId20"/>
    <p:sldId id="711" r:id="rId21"/>
    <p:sldId id="773" r:id="rId22"/>
    <p:sldId id="772" r:id="rId23"/>
    <p:sldId id="696" r:id="rId24"/>
    <p:sldId id="724" r:id="rId25"/>
    <p:sldId id="700" r:id="rId26"/>
    <p:sldId id="701" r:id="rId27"/>
    <p:sldId id="702" r:id="rId28"/>
    <p:sldId id="703" r:id="rId29"/>
    <p:sldId id="704" r:id="rId30"/>
    <p:sldId id="705" r:id="rId31"/>
    <p:sldId id="742" r:id="rId32"/>
    <p:sldId id="732" r:id="rId33"/>
    <p:sldId id="733" r:id="rId34"/>
    <p:sldId id="746" r:id="rId35"/>
    <p:sldId id="745" r:id="rId36"/>
    <p:sldId id="735" r:id="rId37"/>
    <p:sldId id="736" r:id="rId38"/>
    <p:sldId id="737" r:id="rId39"/>
    <p:sldId id="738" r:id="rId40"/>
    <p:sldId id="770" r:id="rId41"/>
    <p:sldId id="662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5"/>
        <p:guide pos="382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5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8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9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0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1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2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3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4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5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7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html </a:t>
            </a:r>
            <a:r>
              <a:rPr sz="6000" spc="600">
                <a:solidFill>
                  <a:schemeClr val="accent1"/>
                </a:solidFill>
              </a:rPr>
              <a:t>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1455" y="800735"/>
            <a:ext cx="1169416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table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标签：表格由 &lt;table&gt; 标签来定义。每个表格均有若干行（由 &lt;tr&gt; 标签定义），每行被分割为若干单元格（由 &lt;td&gt; 标签定义）。字母 td 指表格数据（table data），即数据单元格的内容。数据单元格可以包含文本、图片、列表、段落、表单、水平线、表格等等。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表格结构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一个完整的表格包括：表格标题+表头信息+主体信息+页尾信息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表格相关的标签：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&lt;table&gt;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定义表格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&lt;caption&gt;	定义表格标题。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&lt;th&gt;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定义表格的表头。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&lt;tr&gt;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定义表格的行。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&lt;td&gt;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定义表格单元。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&lt;thead&gt;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定义表格的页眉。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&lt;tbody&gt;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定义表格的主体。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&lt;tfoot&gt;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定义表格的页脚。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&lt;col&gt;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定义用于表格列的属性。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&lt;colgroup&gt;	定义表格列的组。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1455" y="800735"/>
            <a:ext cx="1169416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表格常用属性：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border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设置表格的边框宽度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像素值(默认为0)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cellspacing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设置单元格与单元格边框之间的空白间距宽度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像素值(默认为2像素)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cellpadding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设置单元格内容与边框线之间的空白间距宽度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像素值(默认为1像素)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width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设置表格的宽度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像素值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height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设置表格的高度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像素值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align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设置表格在网页中的水平对齐方式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left、center、right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bgcolor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设置表格的整体背景颜色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HTML5 不支持。HTML 4.01 已废弃。规定表格的背景颜色。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td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常用属性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width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设置单元格的宽度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像素值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height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设置单元格的高度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像素值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align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设置单元格中的内容的水平对齐方式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left、center、right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valign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设置单元格中的内容的垂直对齐方式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top、middle、bottom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rowspan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设置要跨行（纵向）合并的单元格数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要合并的数量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colspan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设置要跨列（横向）合并的单元格数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要合并的数量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不规则表格</a:t>
            </a:r>
            <a:endParaRPr lang="en-US" altLang="zh-CN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&lt;td&gt; 元素可以附带colspan和rowspan属性，以创建不规则表格。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colspan属性：允许单元格跨越多列，即在水平方向上延伸，实现水平方向的单元格合并；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rowspan属性：允许单元格跨越多行，即在垂直方向上延伸，实现垂直方向上的单元格合并。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4455" y="828040"/>
            <a:ext cx="1210754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 超链接（链接）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超链接可以是一个字，一个词，或者一组词，也可以是一幅图像，您可以点击这些内容来跳转到新的文档或者当前文档中的某个部分。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当您把鼠标指针移动到网页中的某个链接上时，箭头会变为一只小手。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我们通过使用 &lt;a&gt; 标签在 HTML 中创建链接。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有两种使用 &lt;a&gt; 标签的方式：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通过使用 href 属性 - 创建指向另一个文档的链接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通过使用 name 属性 - 创建文档内的书签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什么是&lt;a&gt;标签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&lt;a&gt; 标签定义超链接，用于从一张页面链接到另一张页面。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&lt;a&gt; 元素最重要的属性是 href 属性，它指示链接的目标。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&lt;a&gt;标签的几个重要属性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href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规定链接指向的页面的 URL。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target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规定在何处打开链接文档。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target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支持的值有：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	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_self:自身窗口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algn="l">
              <a:buClrTx/>
              <a:buSzTx/>
              <a:buNone/>
            </a:pP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_blank:新窗口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algn="l">
              <a:buClrTx/>
              <a:buSzTx/>
              <a:buNone/>
            </a:pP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_parent:父窗口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algn="l">
              <a:buClrTx/>
              <a:buSzTx/>
              <a:buNone/>
            </a:pP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_top:顶窗口</a:t>
            </a:r>
            <a:endParaRPr lang="en-US" altLang="zh-CN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规定锚的名称。HTML5已经去掉name属性，实现锚点时请使用id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84480" y="864870"/>
            <a:ext cx="1159383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超链接表现形式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&lt;a&gt;元素用于创建超链接，常见的表现形式有：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1、普通超链接，语法为：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&lt;a href="" target=""&gt;文本&lt;/a&gt;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2、下载链接，即目标文档为下载资源，语法如：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&lt;a href="DAY02.zip"&gt;下载&lt;/a&gt;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3、电子邮件链接，用于链接到 email，语法如：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&lt;a href="mailto:tarena@tarena.com.cn"&gt;联系我们&lt;/a&gt;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4、空链接，用于返回页面顶部，语法如：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&lt;a href="#"&gt;...&lt;/a&gt;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5、链接到JavaScript，以实现特定的代码功能，语法如：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&lt;a href="javascript : …"&gt;JS 功能&lt;/a&gt;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6、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链接到网页，语法如：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&lt;a href="https://www.baidu.com/"&gt;点击跳往百度&lt;/a&gt;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链接到锚点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，语法如：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&lt;a href="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#maodian1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"&gt;点击跳往锚点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&lt;/a&gt;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1455" y="782955"/>
            <a:ext cx="117760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锚点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如果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页面很长，页面就无法完全显示在浏览器窗口中，用户必须滚动才能查找页面的相关部分，这时，我们可能需要使用链接以便能够方便地跳转到该页面的特定部分。锚点就是为了解决这类问题而存在的。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锚点的作用就是可以在页面的不同特定位置添加源标记，以便使用链接可以链接到这些特定的位置。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可以使用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&lt;a&gt;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元素创建目的地锚点，它作为锚点时，必须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附带一个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name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或者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属性作为锚点的唯一标识。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注意：如果创建可以通过早期的浏览器查看的页面，最好使用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name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属性，因为，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属性是直到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HTML4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中才被使用。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创建完目的地锚点后，我们就可以依然使用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&lt;a&gt;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元素来添加链接以跳转到目的地锚点，只是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&lt;a&gt;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元素的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href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属性的值需要设置为目的地锚点的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name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或者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属性的值，且值前面需要添加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#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1455" y="782955"/>
            <a:ext cx="1177607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以下代码标记一个按钮：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&lt;button type="button"&gt;点我!&lt;/button&gt;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 &lt;button&gt; 元素内部，您可以放置内容，比如文本或图像。这是该元素与使用 &lt;input&gt; 元素创建的按钮之间的不同之处。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disabled	disabled	规定应该禁用该按钮。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	name	规定按钮的名称。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type	button|reset|submit 	规定按钮的类型。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value	text	规定按钮的初始值。可由脚本进行修改。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1455" y="782955"/>
            <a:ext cx="1177607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 HTML 中，按钮分为 3 种：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普通按钮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提交按钮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重置按钮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普通按钮默认没有提交功能，它只是一个可点击的小装置，一般情况下，需要配合 JavaScript 脚本才能实现具体的功能。在 HTML 中，把 &lt;input&gt; 标签的 type 属性设置为 button 用来表示普通按钮。具体语法格式如下：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&lt;input type="button" /&gt;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提交按钮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提交按钮可以看成是一种具有特殊功能的普通按钮。当单击提交按钮时，会对表单的内容进行提交。在 HTML 中，当&lt;input&gt; 标签的 type 属性值为 submit 时，用来表示提交按钮。具体语法格式如下：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&lt;input type="submit" /&gt;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重置按钮也可以看成是一种具有特殊功能的普通按钮，单击重置按钮可以清除用户在表单中输入的信息。把 &lt;input&gt; 标签的 type 属性设置为 reset 用来表示重置按钮。重置按钮也有默认值，默认值为重置。具体语法格式如下：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&lt;input type="reset" /&gt;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1455" y="782955"/>
            <a:ext cx="1177607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 支持有序、无序和定义列表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无序列表是一个项目的列表，此列项目使用粗体圆点（典型的小黑圆圈）进行标记。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无序列表始于 &lt;ul&gt; 标签。每个列表项始于 &lt;li&gt;。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同样，有序列表也是一列项目，列表项目使用数字进行标记。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有序列表始于 &lt;ol&gt; 标签。每个列表项始于 &lt;li&gt; 标签。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自定义列表不仅仅是一列项目，而是项目及其注释的组合。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自定义列表以 &lt;dl&gt; 标签开始。每个自定义列表项以 &lt;dt&gt; 开始。每个自定义列表项的定义以 &lt;dd&gt; 开始。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9540" y="855345"/>
            <a:ext cx="1187640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块级元素和行内元素的定义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块级元素？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总是在新行上开始；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高度，行高以及外边距和内边距都可控制；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宽度缺省是它的容器的100%，除非设定一个宽度。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它可以容纳内联元素和其他块元素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行内元素？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和其他元素都在一行上；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高，行高及外边距和内边距不可改变；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宽度就是它的文字或图片的宽度，不可改变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内联元素只能容纳文本或者其他内联元素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对行内元素，需要注意如下：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设置宽度width 无效。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设置高度height 无效，可以通过line-height来设置。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设置margin 只有左右margin有效，上下无效。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设置padding 只有左右padding有效，上下则无效。注意元素范围是增大了，但是对元素周围的内容是没影响的。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9540" y="855345"/>
            <a:ext cx="1187640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HTML可以将元素分类方式分为行内元素、块状元素和行内块状元素三种。首先需要说明的是，这三者是可以互相转换的，使用display属性能够将三者任意转换：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(1)display:inline;转换为行内元素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(2)display:block;转换为块状元素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(3)display:inline-block;转换为行内块状元素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内联元素（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inline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）特点：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1、和其他元素都在一行上；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2、元素的高度、宽度及顶部和底部边距不可设置；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3、元素的宽度就是它包含的文字或图片的宽度，不可改变。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块级元素（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block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）特点：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1、每个块级元素都从新的一行开始，并且其后的元素也另起一行。（很霸道，一个块级元素独占一行）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2、元素的高度、宽度、行高以及顶和底边距都可设置。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3、元素宽度在不设置的情况下，是它本身父容器的100%（和父元素的宽度一致），除非设定一个宽度。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内联块状元素（inline-block）就是同时具备内联元素、块状元素的特点。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inline-block 元素特点：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1、和其他元素都在一行上；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2、元素的高度、宽度、行高以及顶和底边距都可设置。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inline-block 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有基线对齐问题，需要使用 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vertical-align 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调整基线。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0055" y="2511425"/>
            <a:ext cx="616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673100"/>
            <a:ext cx="1186751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HTML的英文全称是 Hyper Text Markup Language，HTML称为超文本标记语言，是一种标识性的语言。它包括一系列标签．通过这些标签可以将网络上的文档格式统一，使分散的Internet资源连接为一个逻辑整体。HTML文本是由HTML命令组成的描述性文本，HTML命令可以说明文字，图形、动画、声音、表格、链接等。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HTML历史上有如下版本：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①HTML 1.0：在1993年6月作为互联网工程工作小组(IETF)工作草案发布。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②HTML 2.0：1995年1 1月作为RFC 1866发布，于2000年6月发布之后被宣布已经过时。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③HTML 3.2：1997年1月14日，W3C推荐标准。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④HTML 4.0：1997年12月18日，W3C推荐标准。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⑤HTML 4.01（微小改进）：1999年12月24日，W3C推荐标准。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⑥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XHTML 1.0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XML 对 HTML 4.01 进行了重新地表示。2000年1月20日,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W3C推荐标准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⑦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 5：HTML5是公认的下一代Web语言，极大地提升了Web在富媒体、富内容和富应用等方面的能力，被喻为终将改变移动互联网的重要推手。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9540" y="855345"/>
            <a:ext cx="1187640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inline-block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使用注意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如果元素之间有换行，会导致空白间隙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消除间隙的方法：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第一种方法：就是大多数人都会想到的将要转换为inline-block的元素写在一起,不换行就行了,虽然这会使代码可读性降低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第二种方法：在要转换为inline-block的元素之间加入注释符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第三种方法：将结束标签与下一个开始标签写在一起，这样，他们之间的空格也会被清除掉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第四种方法：将元素结束标签的"&gt;"放在下一行的开始处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第五种方法：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将父级font-size置0,行内元素再恢复字体大小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0055" y="2511425"/>
            <a:ext cx="616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3060" y="870585"/>
            <a:ext cx="546417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块级元素：块级大多为结构性标记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&lt;address&gt;...&lt;/adderss&gt; 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&lt;center&gt;...&lt;/center&gt;  地址文字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&lt;h1&gt;...&lt;/h1&gt;  标题一级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&lt;h2&gt;...&lt;/h2&gt;  标题二级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&lt;h3&gt;...&lt;/h3&gt;  标题三级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&lt;h4&gt;...&lt;/h4&gt;  标题四级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&lt;h5&gt;...&lt;/h5&gt;  标题五级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&lt;h6&gt;...&lt;/h6&gt;  标题六级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&lt;hr&gt;  水平分割线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&lt;p&gt;...&lt;/p&gt;  段落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&lt;pre&gt;...&lt;/pre&gt;  预格式化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&lt;blockquote&gt;...&lt;/blockquote&gt;  段落缩进   前后5个字符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&lt;marquee&gt;...&lt;/marquee&gt;  滚动文本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&lt;ul&gt;...&lt;/ul&gt;  无序列表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&lt;ol&gt;...&lt;/ol&gt;  有序列表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&lt;dl&gt;...&lt;/dl&gt;  定义列表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&lt;table&gt;...&lt;/table&gt;  表格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&lt;form&gt;...&lt;/form&gt;  表单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&lt;div&gt;...&lt;/div&gt;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6421755" y="870585"/>
            <a:ext cx="546417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行内元素：行内大多为描述性标记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&lt;span&gt;...&lt;/span&gt;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&lt;a&gt;...&lt;/a&gt;  链接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&lt;br&gt;  换行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&lt;b&gt;...&lt;/b&gt;  加粗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&lt;strong&gt;...&lt;/strong&gt;  加粗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&lt;img&gt;  图片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&lt;sup&gt;...&lt;/sup&gt;  上标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&lt;sub&gt;...&lt;/sub&gt;  下标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&lt;i&gt;...&lt;/i&gt;  斜体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&lt;em&gt;...&lt;/em&gt;  斜体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&lt;del&gt;...&lt;/del&gt;  删除线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&lt;u&gt;...&lt;/u&gt;  下划线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&lt;input&gt;...&lt;/input&gt;  文本框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&lt;textarea&gt;...&lt;/textarea&gt;  多行文本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&lt;select&gt;...&lt;/select&gt;  下拉列表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7175" y="800735"/>
            <a:ext cx="1166685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分区元素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&lt;span&gt;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&lt;div&gt;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我们经常可能需要对页面的元素进行分区或者分组。比如，如果把页面分隔为多个区域，就可以对这些区域单独的进行样式设置，这非常有利于页面的布局。或者，我们可以将一些文本分在一个组里，然后对这个组进行样式的定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分组元素有两种：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&lt;div&gt;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 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&lt;span&gt;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&lt;div&gt;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元素可以把文档分割为独立的、不同的部分。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另一方面，我们也可以使用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&lt;span&gt;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元素来分组元素。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&lt;span&gt;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元素自身对文档在浏览器中的显示外观没有任何影响，只有对它应用样式时，它才会产生视觉上的变化。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7175" y="800735"/>
            <a:ext cx="1166685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html的空格和换行显示</a:t>
            </a:r>
            <a:endParaRPr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一、HTML 代码中的所有连续的空格或空行（换行）都会被显示为一个空格，不管是内容还是标签之间。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二、当我们想让它们在同一行连续显示时，就让所有的代码之间没有空格，也不要换行。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三、当我们想要显示连续空格时，可以使用以下方法：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1、使用&lt;pre&gt;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&lt;pre&gt;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这是预格式文本，它保留了     空格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和空行。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&lt;/pre&gt;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2、用空格实体符 代替空格，用换行标签&lt;br/&gt;代替空行。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3、用全角空格，全角空格被解释为汉字，所以不会被被解释为HTML分隔符，可以按照实际的空格数显示。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4、用word-spacing 属性。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5、用white-space 属性，这个属性声明如何处理元素内的空白符。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6370" y="800735"/>
            <a:ext cx="118122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什么是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盒子模型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盒子模型就是布局网页的一种手段包括边框（border）、外边距（margin）、内边距（padding）、网页元素（content）、宽（width）、高（height）等元素。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360" y="1651635"/>
            <a:ext cx="7520940" cy="51587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" y="116840"/>
            <a:ext cx="5735955" cy="35096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670" y="3016250"/>
            <a:ext cx="7551420" cy="38169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5" y="5411470"/>
            <a:ext cx="3364230" cy="9245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" y="1276350"/>
            <a:ext cx="6341745" cy="35953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560" y="1276350"/>
            <a:ext cx="3836035" cy="9937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" y="1413510"/>
            <a:ext cx="7171055" cy="35198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315" y="1413510"/>
            <a:ext cx="4384675" cy="41484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" y="920750"/>
            <a:ext cx="5593080" cy="35966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440" y="2096135"/>
            <a:ext cx="4490085" cy="24212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0650" y="846455"/>
            <a:ext cx="1193990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 表单用于搜集不同类型的用户输入。HTML5 表单，拥有多个新的表单输入类型，提供了更好的输入控制和验证。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一个表单有三个基本组成部分：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表单标签：这里面包含了处理表单数据所用CGI程序的URL以及数据提交到服务器的方法。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表单域：包含了文本框、密码框、隐藏域、多行文本框、复选框、单选框、下拉选择框和文件上传框等。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表单按钮：包括提交按钮、复位按钮和一般按钮；用于将数据传送到服务器上的CGI脚本或者取消输入，还可以用表单按钮来控制其他定义了处理脚本的处理工作。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表单标签：&lt;form&gt;&lt;/form&gt;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功能：用于申明表单，定义采集数据的范围，也就是&lt;form&gt;和&lt;/form&gt;里面包含的数据将被提交到服务器或者电子邮件里。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语法：&lt;form action="url" method="get|post" enctype="mine"&gt;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...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&lt;/form&gt;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action = url用来指定处理提交表单的格式。它可以是一个URL地址或一个电子邮件地址。</a:t>
            </a:r>
            <a:endParaRPr 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2085" y="792480"/>
            <a:ext cx="1187640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什么是 W3C？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 指万维网联盟（World Wide Web Consortium）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 创建于1994年10月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 由 Tim Berners-Lee 创建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 是一个会员组织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 的工作是对 web 进行标准化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 创建并维护 WWW 标准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 标准被称为 W3C 推荐（W3C 规范）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 同时与其他标准化组织协同工作，比如 Internet 工程工作小组（Internet Engineering Task Force）、无线应用协议（WAP）以及 Unicode 联盟（Unicode Consortium）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W3C 规范的批准步骤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 W3C 发布某个新标准的过程中，规范是通过下面的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严格程序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由一个简单的理念逐步确立为推荐标准的：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W3C 收到一份提交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 W3C 发布一份记录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 W3C 创建一个工作组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 W3C 发布一份工作草案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 W3C 发布一份候选的推荐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 W3C 发布一份被提议的推荐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 W3C 发布推荐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0650" y="846455"/>
            <a:ext cx="1193990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method = get或post指明提交表单的HTTP方法。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1.参数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GET传递的参数只能带URL后面，文本格式QueryString，各浏览器一般有长度限制，一般认为是2083，如果有中文字符更短。提交到服务器端的数据量小。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POST可以传递application/x-www-form-urlencoded的类似QueryString、multipart/form-data的二进制报文格式（支持文件信息嵌入报文传输）、纯文本或二进制的body参数。提交到服务器端的数据量大。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2.用途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GET用于从服务器端获取数据，包括静态资源(HTML|JS|CSS|Image等等)、动态数据展示(列表数据、详情数据等等)。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POST用于向服务器提交数据，比如增删改数据，提交一个表单新建一个用户、或修改一个用户等。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3.缓存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GET时默认可以复用前面的请求数据作为缓存结果返回，此时以完整的URL作为缓存数据的KEY。所以有时候为了强制每次请求都是新数据，我们可以在URL后面加上一个随机参数Math.random或时间戳new Date().getTime()、或版本号。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POST一般则不会被这些缓存因素影响。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4.安全性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默认对于nginx的access log，会自动记录get或post的完整URL，包括其中带的参数。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对于POST来说，请求的报文却不会被记录，这些对于敏感数据来说，POST更安全一些。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7955" y="764540"/>
            <a:ext cx="117665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enctype 属性规定在发送到服务器之前应该如何对表单数据进行编码。默认地，表单数据会编码为 "application/x-www-form-urlencoded"。就是说，在发送到服务器之前，所有字符都会进行编码（空格转换为 "+" 加号，特殊符号转换为 ASCII HEX 值）。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enctype 可能的值有：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application/x-www-form-urlencoded	在发送前编码所有字符（默认）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multipart/form-data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不对字符编码。在使用包含文件上传控件的表单时，必须使用该值。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text/plain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空格转换为 "+" 加号，但不对特殊字符编码。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515" y="764540"/>
            <a:ext cx="120770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input标签的详解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格式：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&lt;input type="text" name="控件的名称" size="控件的长度"  maxlength="最长的字符数" value="文字域的默认取值"&gt;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当type设置为text时，text属性表示一个纯文本，可以向其中输入任何类型的文本、数字或字母等。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name=“控件的名称”表示文本框的名称，主要是用来区分其他的控件（相当于起名字）。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size=“控件的长度”表示文本框在页面里能够显示出来的长度（就是你能看见文本框里面有多少个字符）。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maxlength=“最长的字符数”表示文本框里面最多可以输入的字符数。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value=“文字域的默认取值”用于定义文本框中的默认值（就是你什么都不输入的时候就会在文本框里显示的值）。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515" y="764540"/>
            <a:ext cx="1207706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input标签中常见的属性补充说明：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type：该属性是input标签里唯一的必须输入的属性，当然，也可以不填，默认为type = “text”。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required：标记一个字段是否为必须。如果一个字段被标记为required = “required”（严格模式下），或者required（宽松模式下）(ps：下面属性的写法同理，就不一一写出了)，并且这个字段的值为空，或者填入的值是无效值，那么这个表单不能提交。什么是无效值？看pattern属性。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pattern：该属性包含了一个JavaScript风格的正则表达式，输入的内容必须完全匹配该正则表达式，不然就算输入的内容无效。对正则表达式不了解？可以去看看JavaScript 正则表达式。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min max：这两个属性用于日期date时间time等输入，还有number和range。顾名思义，它们的作用是限制最大值，最小值。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step：和max min类似，作用是提供一个可以上下点的按钮，比如当前数字是1，你设置了step = “5”，点一下上的按钮，就变成6了。（注意： Internet Explorer 9及更早 IE 版本，或 Firefox 不支持 input 标签的 step 属性。）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placeholder：该属性一般是用来提示用户输入的，当用户真的输入了文字之后，会被输入的文字覆盖。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readonly：该属性会让表单空控件不可编辑。这里的不可编辑不是禁用，只是不能编辑文本而已，比如像单选框radio，复选框checkbox这种，本来就是不可编辑的，所以这个属性对它们来说毫无意义。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disabled：该属性会禁用一个表单元素。这里是禁用，完全禁用掉除了&lt;output&gt;之外的所有表单元素。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maxlength：该属性用于限制用户输入的最大字数限制。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size：已经很少人直接这样使用了，控制大小现在几乎都是由CSS控制了。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autocomplete：顾名思义，自动完成，用户输入一部分，后面的自动补全。需要浏览器保存用户输入的内容，以便下一次自动补全。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autofocus：该属性指的是表示这个表单控件在页面载入的时候自动获得焦点。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form：在HTML5中，表单控件已经没有必要嵌套在一个表单中，新的form属性可以把表单元素与页面上的任意的表单关联起来。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515" y="764540"/>
            <a:ext cx="1207706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input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标签支持以下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type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text	&lt;input type="text"&gt;	默认。定义单行输入字段，用户可在其中输入文本。默认是 20 个字符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password	&lt;input type="password"&gt;	定义密码字段。字段中的字符会被遮蔽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button	&lt;input type="button"&gt;	定义可点击的按钮（大多与 JavaScript 使用来启动脚本）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checkbox	&lt;input type="checkbox"&gt;	定义复选框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radio	&lt;input type="radio"&gt;	定义单选按钮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submit	&lt;input type="submit"&gt;	定义提交按钮。提交按钮向服务器发送数据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file	&lt;input type="file"&gt;	定义输入字段和 “浏览…” 按钮，供文件上传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hidden	&lt;input type="hidden"&gt;	定义隐藏输入字段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image	&lt;input type="image"&gt;	定义图像作为提交按钮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reset	&lt;input type="reset"&gt;	定义重置按钮。重置按钮会将所有表单字段重置为初始值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email	&lt;input type="email"&gt;	定义用于 e-mail 地址的文本字段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url	&lt;input type="url"&gt;	定义用于 URL 的文本字段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tel	&lt;input type="tel"&gt;	定义用于电话号码的文本字段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number	&lt;input type="number"&gt;	定义带有 spinner 控件的数字字段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range	&lt;input type="range"&gt;	定义带有 slider 控件的数字字段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search	&lt;input type="search"&gt;	定义用于搜索的文本字段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color	&lt;input type="color"&gt;	定义拾色器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	&lt;input type="date"&gt;	定义日期字段（带有 calendar 控件）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datetime	&lt;input type="datetime"&gt;	定义日期字段（带有 calendar 和 time 控件）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datetime-local	&lt;input type="datetime-local"&gt;	定义日期字段（带有 calendar 和 time 控件）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month	&lt;input type="month"&gt;	定义日期字段的月（带有 calendar 控件）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week	&lt;input type="week"&gt;	定义日期字段的周（带有 calendar 控件）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time	&lt;input type="time"&gt;	定义日期字段的时、分、秒（带有 time 控件）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675" y="782955"/>
            <a:ext cx="1176655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在html中，select标签是使用来定义下拉列表的，通常在网页中用来实现下拉菜单。select标签定义的下拉列表中的各个选项由option标签来定义。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&lt;select&gt; 元素用来创建下拉列表。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选项框用于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用户从一组选项中选择一项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，有</a:t>
            </a:r>
            <a:r>
              <a:rPr lang="zh-CN" altLang="en-US" sz="1600" dirty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下拉选项框和滚动列表选项框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两种。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下拉选项框也常简称为下拉框，只显示第一行的选项数据，其他选项需要下拉显示；滚动列表选项框也常简称为列表框，即显示固定行数的数据，其他不能显示的数据需要使用滚动条来查看。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autofocusNew	autofocus	规定在页面加载时下拉列表自动获得焦点。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disabled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disabled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当该属性为 true 时，会禁用下拉列表。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formNew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form_id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 select 字段所属的一个或多个表单。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multiple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multiple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当该属性为 true 时，可选择多个选项。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text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定义下拉列表的名称。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requiredNew	required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规定用户在提交表单前必须选择一个下拉列表中的选项。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size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number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规定下拉列表中可见选项的数目。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7175" y="810260"/>
            <a:ext cx="1172146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&lt;textarea&gt; 标签定义多行的文本输入控件。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&lt;textarea name="名称" rows="行数" cols="列数"&gt;值&lt;/textarea&gt;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&lt;textarea&gt; 元素用于创建多行的文本输入控件，该文本区中可容纳无限数量的文本，其中的文本的默认字体是等宽字体（通常是Courier）。页面加载时，起始标记 &lt;textarea&gt; 和结束标记 &lt;/textarea&gt; 之间的文本会显示在文本框中。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多行文本输入控件除了可以包含标准属性（id、style等）以外，还可以附带如下属性：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name属性：设置控件的名称，用于提供“名/值”对，以发送给服务器。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cols属性：cols属性用于定义文本区的宽度（以平均字符数计）。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rows属性：rows属性用于规定文本区的高度（以行数计）。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disabled属性：禁用控件，该属性的值为“disabled”。被禁用的文本区域控件既不可用，也不可点击。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readonly属性：readonly属性规定多行文本框为只读，该属性的值为“readonly”。在只读的文本框中，无法对内容进行修改，但用户可以通过tab键切换到该控件，选取或复制其中的内容。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注意事项：默认情况下，当用户输入的文本超过 &lt;textarea&gt; 的宽度时，文本将自动换行；当录入的行数超过 &lt;textarea&gt; 的高度时，将显示纵向滚动条。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150" y="764540"/>
            <a:ext cx="118033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&lt;label&gt;标签定义及用法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在html中，&lt;label&gt;标签通常和&lt;input&gt;标签一起使用，&lt;label&gt;标签为input元素定义标注（标记）。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&lt;label&gt;标签的作用是为鼠标用户改进了可用性，当用户点击&lt;label&gt;标签中的文本时，浏览器就会自动将焦点转到和该标签相关联的控件上；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&lt;label&gt;标签在单选按钮和复选按钮上经常被使用，使用该标签后，你点击单选按钮或复选按钮的文本也是可以选中的。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&lt;label&gt;标签语法格式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&lt;label for="关联控件的id" form="所属表单id列表"&gt;文本内容&lt;/label&gt;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6845" y="828040"/>
            <a:ext cx="1180338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为控件分组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一个大型表单上会有很多控件，此时，对控件进行适当的分组会提高页面的可阅读性。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可以使用 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&lt;fieldset&gt;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元素为控件分组。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所有位于起始标记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&lt;fieldset&gt;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和结束标记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&lt;/fieldset&gt;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之间的控件我们称为一组。分组只是将相关的控件组织在一起，并在周围创建边框，以指明这些控件是相关的。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还可以使用 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&lt;legend&gt;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元素为分组指定一个标题，作为控件组的名称。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使用时，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&lt;legend&gt;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元素必须作为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&lt;fieldset&gt;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元素的第一个子元素。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比如，查看如下代码：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&lt;body&gt;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&lt;form action="xxx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" method="post"&gt;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&lt;fieldset&gt;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&lt;legend&gt;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用户信息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&lt;/legend&gt;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用户名：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&lt;input type="text" /&gt;&lt;br /&gt;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密码：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&lt;input type="password" /&gt;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&lt;/fieldset&gt;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&lt;br /&gt;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&lt;fieldset&gt;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&lt;legend&gt;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地址信息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&lt;/legend&gt;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地址：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&lt;input type="text" /&gt;&lt;br /&gt;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邮编：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&lt;input type="text" /&gt;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&lt;/fieldset&gt;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&lt;/form&gt;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&lt;/body&gt;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625" y="810260"/>
            <a:ext cx="1195832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HTML、 CSS、 JavaScript三者的关系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网页主要由三部分组成： 结构( Structure)、表现( Presentation)和行为( Behavior)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 —— 结构， 决定网页的结构和内容( "是什么")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CSS —— 表现( 样式) ，设定网页的表现样式( "什么样子")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JavaScript( JS) —— 行为， 控制网页的行为("做什么")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html标签定义：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是由一对尖括号包裹的单词构成,例如: &lt;html&gt;。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标签不区分大小写&lt;html&gt; 和 &lt;HTML&gt;, 推荐使用小写。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标签分为两部分: 开始标签&lt;html&gt; 和 结束标签&lt;/html&gt;, 两个标签之间的部分我们叫做标签体。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有些标签功能比较简单,使用一个标签即可,这种标签叫做自闭和标签,例如: &lt;br/&gt;&lt;hr/&gt;&lt;input/&gt;&lt;img/&gt;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标签可以嵌套,例如:&lt;a&gt;&lt;b&gt;&lt;b/&gt;&lt;a/&gt;;但是不能交叉嵌套,例如:&lt;a&gt;&lt;b&gt;&lt;a/&gt;&lt;b/&gt;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(Tag)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也称为元素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(Element)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，是完成某种功能的字符串。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标记根据是否包含子标记或内容，可划分为：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单标签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标记名称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/&gt;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双标签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标记名称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&gt;...&lt;/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标记名称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注释写法：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&lt;!--这是一段注释。注释不会在浏览器中显示。--&gt;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&lt;p&gt;这是一段普通的段落。&lt;/p&gt;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5590" y="837565"/>
            <a:ext cx="1165733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html5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文件格式如下：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&lt;!DOCTYPE html&gt;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&lt;html lang="en"&gt;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&lt;head&gt;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&lt;meta charset="UTF-8"&gt;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&lt;title&gt;html 5 标签练习&lt;/title&gt;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&lt;/head&gt;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&lt;body&gt;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&lt;/body&gt;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&lt;/html&gt;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其中：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&lt;!DOCTYPE html&gt;是html5标准网页声明（文档声明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）,全称为Document Type HyperText Mark-up Language。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标签元素可告知浏览器其自身是一个 HTML 文档。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&lt;html&gt; 与 &lt;/html&gt; 标签限定了文档的开始点和结束点，在它们之间是文档的头部（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head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）和主体（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body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&lt;meta&gt; 元素可提供有关页面的元信息（meta-information），比如针对搜索引擎和更新频度的描述和关键词。&lt;meta&gt; 标签位于文档的头部，不包含任何内容。&lt;meta&gt; 标签的属性定义了与文档相关联的名称/值对。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&lt;title&gt; 元素可定义文档的标题。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0980" y="819150"/>
            <a:ext cx="117214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通用属性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每个元素都有自己所特有的属性，但是有些属性是绝大多数标签都支持的属性，我们称为标准属性或者通用属性。主要有：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属性：定义元素的唯一标识；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title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属性：定义提示标题信息；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class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属性：定义样式类；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style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属性：定义内联样式。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11455" y="819150"/>
            <a:ext cx="1177607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文本相关标签：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加粗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:&lt;b&gt;...&lt;/b&gt;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加粗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:&lt;strong&gt;...&lt;/strong&gt;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倾斜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:&lt;i&gt;...&lt;/i&gt;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倾斜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:&lt;em&gt;...&lt;/em&gt;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下划线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:&lt;u&gt;...&lt;/u&gt;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删除线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:&lt;s&gt;...&lt;/s&gt;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删除线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:&lt;strike&gt;...&lt;/strike&gt;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删除线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:&lt;del&gt;...&lt;/del&gt;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上标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:&lt;sup&gt;...&lt;/sup&gt;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下标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:&lt;sub&gt;...&lt;/sub&gt;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span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标记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:&lt;span&gt;...&lt;/span&gt;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font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标记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(W3C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建议废除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): &lt;font face="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字体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" size="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字号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(1~7)" color="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颜色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"&gt;...&lt;/font&gt;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原样输出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 &lt;pre&gt;...&lt;/pre&gt;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水平分隔线：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&lt;hr width="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宽度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" size="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高度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" align="left|center|right" color="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颜色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"/&gt;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11455" y="819150"/>
            <a:ext cx="1177607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标题、段落与换行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标题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 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&lt;h1 align="left|center|right"&gt;...&lt;/h1&gt;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....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&lt;h6 align="left|center|right"&gt;...&lt;/h6&gt;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段落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&lt;p align="left|center|right"&gt;....&lt;/p&gt;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换行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 &lt;br/&gt;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HTML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实体（HTML 中的预留字符必须被替换为字符实体。）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大于号   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&amp;gt;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小于号   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&amp;lt;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双引号  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&amp;quot;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单引号  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&amp;apos;(IE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不支持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或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&amp;#39;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符号  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&amp;amp;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不间断空格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 &amp;nbsp;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版权符号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:&amp;copy;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注册商标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:&amp;reg;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欧元 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&amp;euro;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英镑 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&amp;pound;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日元 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&amp;yen;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1455" y="800735"/>
            <a:ext cx="1169416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img 标签的定义及用法：img 元素向网页中嵌入一幅图像。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img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标签支持的图片格式：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gif,支持透明色，支持动画,仅支持256种颜色,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jpg/jpeg,不支持透明色,不支持动画,支持颜色数有1670万种。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png,支持透明色,不支持动画,支持的颜色有256(28)、1670万和1670+三种。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用法：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&lt;img src="图像URL" width="宽度" height="高度" border="边框宽度" alt="注释"/&gt;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eight和width属性的值可以设置为以像素为单位的数值，或者设置为百分数（相对于浏览器窗口，而不是原始图像大小）。注意，如果同时设置height和width属性的值，必须考虑图像原有高度和宽度的比例，避免图像变形。因此，如果确实希望以和原始尺寸不同的大小来显示图像，则可以只设置height或者width属性中的一个，而忽略另一个。这样，浏览器按照原始图像的大小比例进行自动设置，以维护正确的高宽比（过度缩放可能会导致图像不清晰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src 图片路径：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绝对 URL - 指向其他站点（比如 src="http://www.example.com/"）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根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相对 URL - 指向站点内的文件（比如 src="/i/image.gif"）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相对 URL - 从当前文档开始（比如 src="../1.png"）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14323</Words>
  <Application>WPS 演示</Application>
  <PresentationFormat>宽屏</PresentationFormat>
  <Paragraphs>547</Paragraphs>
  <Slides>40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html 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制造业信息化</cp:lastModifiedBy>
  <cp:revision>752</cp:revision>
  <dcterms:created xsi:type="dcterms:W3CDTF">2019-06-19T02:08:00Z</dcterms:created>
  <dcterms:modified xsi:type="dcterms:W3CDTF">2020-09-03T00:41:06Z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