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660" r:id="rId3"/>
    <p:sldId id="661" r:id="rId4"/>
    <p:sldId id="682" r:id="rId5"/>
    <p:sldId id="683" r:id="rId6"/>
    <p:sldId id="684" r:id="rId7"/>
    <p:sldId id="685" r:id="rId8"/>
    <p:sldId id="686" r:id="rId9"/>
    <p:sldId id="687" r:id="rId10"/>
    <p:sldId id="688" r:id="rId11"/>
    <p:sldId id="691" r:id="rId12"/>
    <p:sldId id="690" r:id="rId13"/>
    <p:sldId id="692" r:id="rId14"/>
    <p:sldId id="693" r:id="rId15"/>
    <p:sldId id="694" r:id="rId16"/>
    <p:sldId id="695" r:id="rId17"/>
    <p:sldId id="696" r:id="rId18"/>
    <p:sldId id="697" r:id="rId19"/>
    <p:sldId id="698" r:id="rId20"/>
    <p:sldId id="699" r:id="rId21"/>
    <p:sldId id="700" r:id="rId23"/>
    <p:sldId id="703" r:id="rId24"/>
    <p:sldId id="704" r:id="rId25"/>
    <p:sldId id="705" r:id="rId26"/>
    <p:sldId id="706" r:id="rId27"/>
    <p:sldId id="707" r:id="rId28"/>
    <p:sldId id="708" r:id="rId29"/>
    <p:sldId id="709" r:id="rId30"/>
    <p:sldId id="710" r:id="rId31"/>
    <p:sldId id="711" r:id="rId32"/>
    <p:sldId id="712" r:id="rId33"/>
    <p:sldId id="713" r:id="rId34"/>
    <p:sldId id="662"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680D"/>
    <a:srgbClr val="36A44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19"/>
        <p:guide pos="379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8.xml"/><Relationship Id="rId2" Type="http://schemas.openxmlformats.org/officeDocument/2006/relationships/image" Target="../media/image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0.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1.xml"/><Relationship Id="rId2" Type="http://schemas.openxmlformats.org/officeDocument/2006/relationships/image" Target="../media/image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9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0.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4.xml"/><Relationship Id="rId2" Type="http://schemas.openxmlformats.org/officeDocument/2006/relationships/image" Target="../media/image8.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4.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并发基础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66040" y="828040"/>
            <a:ext cx="11994515"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CountDownLatch是一个同步的辅助类，允许一个或多个线程一直等待，直到其它线程完成它们的操作。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这里就涉及两个问题：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1.如何让一个或多个线程一直等待；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2.如何让这些线程知道其它线程已经完成它们的操作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这两个问题主要是使用一个count的属性解决。使用count初始化CountDownLatch，然后需要等待的线程调用await方法。await方法会一直受阻塞直到count=0。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而其它线程完成自己的操作后，调用countDown()使计数器count减1。当count减到0时，所有在等待的线程均会被释放，并且count无法被重置。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实现原理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计数器通过使用锁（共享锁、排它锁）实现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1125" y="828040"/>
            <a:ext cx="11785600" cy="452310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i++ </a:t>
            </a:r>
            <a:r>
              <a:rPr lang="zh-CN" altLang="en-US" sz="1600">
                <a:latin typeface="宋体" panose="02010600030101010101" pitchFamily="2" charset="-122"/>
                <a:ea typeface="宋体" panose="02010600030101010101" pitchFamily="2" charset="-122"/>
                <a:cs typeface="宋体" panose="02010600030101010101" pitchFamily="2" charset="-122"/>
              </a:rPr>
              <a:t>是原子操作么？</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i</a:t>
            </a:r>
            <a:r>
              <a:rPr lang="zh-CN" altLang="en-US" sz="1600">
                <a:latin typeface="宋体" panose="02010600030101010101" pitchFamily="2" charset="-122"/>
                <a:ea typeface="宋体" panose="02010600030101010101" pitchFamily="2" charset="-122"/>
                <a:cs typeface="宋体" panose="02010600030101010101" pitchFamily="2" charset="-122"/>
              </a:rPr>
              <a:t>++做了三次指令操作，两次内存访问，第一次，从内存中读取i变量的值到CPU的寄存器，第二次在寄存器中的i自增1，第三次将寄存器中的值写入内存。</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原子操作是指一个或者多个不可再分割的操作。这些操作的执行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顺序不能被打乱，这些步骤也不可以被切割而只执行其中的一部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分（不可中断性）。举个列子：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Copy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//就是一个原子操作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i = 1;</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//非原子操作，i++是一个多步操作，而且是可以被中断的。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//i++可以被分割成3步，第一步读取i的值，第二步计算i+1；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第三部将最终值赋值给i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370320" y="1480185"/>
            <a:ext cx="5259070" cy="537781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64870"/>
            <a:ext cx="1177607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synchronized</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由于同一进程的多个线程共享同一片存储空间，在带来方便的同时，也带来了访问冲突这个严重的问题。Java语言提供了专门机制以解决这种冲突，有效避免了同一个数据对象被多个线程同时访问。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需要明确的几个问题：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synchronized关键字可以作为函数的修饰符，也可作为函数内的语句，也就是平时说的同步方法和同步语句块。如果 再细的分类，synchronized可作用于instance变量、object reference（对象引用）、static函数和class literals(类名称字面常量)身上。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无论synchronized关键字加在方法上还是对象上，它取得的锁都是对象，而不是把一段代码或函数当作锁――而且同步方法很可能还会被其他线程的对象访问。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每个对象只有一个锁（lock）与之相关联。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实现同步是要很大的系统开销作为代价的，甚至可能造成死锁，所以尽量避免无谓的同步控制。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synchronized关键字的作用域有二种：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某个对象实例内，synchronized aMethod(){}可以防止多个线程同时访问这个对象的synchronized方法（如果一个对象有多个synchronized方法，只要一个线 程访问了其中的一个synchronized方法，其它线程不能同时访问这个对象中任何一个synchronized方法）。这时，不同的对象实例的 synchronized方法是不相干扰的。也就是说，其它线程照样可以同时访问相同类的另一个对象实例中的synchronized方法；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某个类的范围，synchronized static aStaticMethod{}防止多个线程同时访问这个类中的synchronized static 方法。它可以对类的所有对象实例起作用。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3200" y="819150"/>
            <a:ext cx="1178560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为什么</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大多数的集合类不是线程安全的</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你注意到了吗？为什么多数基本集合实现类都不是线程安全的？比如：ArrayList, LinkedList, HashMap, HashSet, TreeMap, TreeSet等等。事实上，所有的集合类（除了Vector和HashTable以外）在java.util包中都不是线程安全的，只遗留了两个实现类（Vector和HashTable）是线程安全的为什么？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原因是：线程安全消耗十分昂贵！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应该知道，Vector和HashTable在Java历史中，很早就出现了，最初的时候他们是为线程安全设计的。（如果你看了源码，你会发现这些实现类的方法都被synchronized修饰）而且很快的他们在多线程中性能表现的非常差。如你所知的，同步就需要锁，有锁就需要时间来监控，所以就降低了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这就是为什么新的集合类没有提供并发控制，为了保证在单线程中提供最大的性能。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819150"/>
            <a:ext cx="1174813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快速失败迭代器（Fail-Fast Iterators）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在使用集合的时候，你也要了解到迭代器的并发策略</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看下以后代码片段，遍历一个String类型的集合：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List&lt;String&gt; listNames =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Arrays.asList("Tom", "Joe", "Bill", "Dave", "John");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Iterator&lt;String&gt; iterator = listNames.iterator();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nextName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这里我们使用了Iterator来遍历list中的元素，试想下listNames被两个线程共享：</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一个线程执行遍历操作，在还没有遍历完成的时候，第二线程进行修改集合操作（添加或者删除元素）</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，你猜测下这时候会发生什么？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遍历集合的线程会立刻抛出异常“ConcurrentModificationException”，所以称之为：快速失败迭代器（随便翻的哈，没那么重要，理解就OK）</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为什么迭代器会如此迅速的抛出异常？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因为当一个线程在遍历集合的时候，另一个在修改遍历集合的数据会非常的危险：集合可能在修改后，有更多元素了，或者减少了元素又或者一个元素都没有了。所以在考虑结果的时候，选择抛出异常。而且这应该尽可能早的被发现，这就是原因。</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672580" y="187960"/>
            <a:ext cx="5458460" cy="449262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1125" y="755015"/>
            <a:ext cx="1198562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同步封装器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至此我们明白了，为了确保在单线程环境下的性能最大化，所以基础的集合实现类都没有保证线程安全。那么如果我们在多线程环境下如何使用集合呢？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当然我们不能使用线程不安全的集合在多线程环境下，这样做会导致出现我们期望的结果。我们可以手动自己添加synchronized代码块来确保安全，但是使用自动线程安全的线程比我们手动更为明智。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你应该已经知道，Java集合框架提供了工厂方法创建线程安全的集合，这些方法的格式如下：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Collections.synchronizedXXX(collection)</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这个工厂方法封装了指定的集合并返回了一个线程安全的集合。XXX可以是Collection、List、Map、Set、SortedMap和SortedSet的实现类。比如下面这段代码创建了一个线程安全的列表：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List&lt;String&gt; safeList = Collections.synchronizedList(new ArrayList&lt;&gt;());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如果我们已经拥有了一个线程不安全的集合，我们可以通过以下方法来封装成线程安全的集合：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Map&lt;Integer, String&gt; unsafeMap = new HashMap&lt;&gt;();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Map&lt;Integer, String&gt; safeMap = Collections.synchronizedMap(unsafeMap);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如你锁看到的，工厂方法封装指定的集合，返回一个线程安全的结合。事实上接口基本都一直，只是实现上添加了synchronized来实现。所以被称之为：同步封装器。后面集合的工作都是由这个封装类来实现。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1125" y="892175"/>
            <a:ext cx="1166685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提示：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在我们使用iterator来遍历线程安全的集合对象的时候，我们还是需要添加synchronized字段来确保线程安全，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因为Iterator本身并不是线程安全的</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，请看代码如下：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List&lt;String&gt; safeList = Collections.synchronizedList(new ArrayList&lt;&gt;());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adds some elements to the 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Iterator&lt;String&gt; iterator = safeList.iterator();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事实上我们应该这样来操作：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synchronized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(safeList)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同时提醒下，Iterators也是支持快速失败的。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尽管经过类的封装可保证线程安全，但是他们</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依然有着自己的缺点</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，具体见下面部分。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74930" y="828040"/>
            <a:ext cx="1201293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并发集合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一个关于同步集合的缺点是，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用集合的本身作为锁的对象</a:t>
            </a:r>
            <a:r>
              <a:rPr lang="zh-CN" altLang="en-US" sz="1600">
                <a:latin typeface="宋体" panose="02010600030101010101" pitchFamily="2" charset="-122"/>
                <a:ea typeface="宋体" panose="02010600030101010101" pitchFamily="2" charset="-122"/>
                <a:cs typeface="宋体" panose="02010600030101010101" pitchFamily="2" charset="-122"/>
              </a:rPr>
              <a:t>。这意味着，在你遍历对象的时候，这个对象的其他方法已经被锁住，导致其他的线程必须等待。其他的线程无法操作当前这个被锁的集合，只有当执行的线程释放了锁。这会导致开销和性能较低。</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这就是为什么jdk1.5+以后提供了并发集合的原因，因为这样的集合性能更高。并发集合类并放在java.util.concurrent包下，根据三种安全机制被放在三个组中。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一种为：写时复制集合：这种集合将数据放在一成不变的数组中；任何数据的改变，都会重新创建一个新的数组来记录值。这种集合被设计用在，读的操作远远大于写操作的情景下。有两个如下的实现类：CopyOnWriteArrayList 和 CopyOnWriteArraySet.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需要注意的是，写时复制集合不会抛出ConcurrentModificationException异常。因为这些集合是由不可变数组支持的，Iterator遍历值是从不可变数组中出来的，不用担心被其他线程修改了数据。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第二种为：比对交换集合也称之为CAS（Compare-And-Swap）集合：这组线程安全的集合是通过CAS算法实现的。CAS的算法可以这样理解：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为了执行计算和更新变量，在本地拷贝一份变量，然后不通过获取访问来执行计算。当准备好去更新变量的时候，他会跟他之前的开始的值进行比较，如果一样，则更新值。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如果不一样，则说明应该有其他的线程已经修改了数据。在这种情况下，CAS线程可以重新执行下计算的值，更新或者放弃。使用CAS算法的集合有：ConcurrentLinkedQueue and ConcurrentSkipListMap.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需要注意的是，CAS集合具有不连贯的iterators，这意味着自他们创建之后并不是所有的改变都是从新的数组中来。同时他也不会抛出ConcurrentModificationException异常。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3345" y="764540"/>
            <a:ext cx="11967210" cy="353822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第三种为：这种集合采用了特殊的对象锁（java.util.concurrent.lock.Lock）：这种机制相对于传统的来说更为灵活，可以如下理解：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这种锁和经典锁一样具有基本的功能，但还可以再特殊的情况下获取：如果当前没有被锁、超时、线程没有被打断。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不同于synchronization的代码,当方法在执行，Lock锁一直会被持有，直到调用unlock方法。有些实现通过这种机制把集合分为好几个部分来提供并发性能。比如：LinkedBlockingQueue，在队列的开后和结尾，所以在添加和删除的时候可以同时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其他使用了这种机制的集合有：ConcurrentHashMap 和绝多数实现了BlockingQueue的实现类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同样的这一类的集合也具有不连贯的iterators，也不会抛出ConcurrentModificationException异常。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我们来总结下今天我们所学到的几个点：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大部分在java.util包下的实现类都没有保证线程安全为了保证性能的优越，除了Vector和Hashtable以外。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通过Collection可以创建线程安全类，但是他们的性能都比较差。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同步集合既保证线程安全也在给予不同的算法上保证了性能，他们都在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java.util.concurrent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包中。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4150" y="864870"/>
            <a:ext cx="1176718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synchronized methods(){} 与synchronized(this){}之间没有太大区别，synchronized(this){}就是在方法内同步代码块，相当于缩小了冲突的区域，表现更高效率。</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322580" y="1539240"/>
            <a:ext cx="5372100" cy="1211580"/>
          </a:xfrm>
          <a:prstGeom prst="rect">
            <a:avLst/>
          </a:prstGeom>
        </p:spPr>
      </p:pic>
      <p:pic>
        <p:nvPicPr>
          <p:cNvPr id="4" name="图片 3"/>
          <p:cNvPicPr>
            <a:picLocks noChangeAspect="1"/>
          </p:cNvPicPr>
          <p:nvPr/>
        </p:nvPicPr>
        <p:blipFill>
          <a:blip r:embed="rId3"/>
          <a:stretch>
            <a:fillRect/>
          </a:stretch>
        </p:blipFill>
        <p:spPr>
          <a:xfrm>
            <a:off x="1877060" y="2806065"/>
            <a:ext cx="10279380" cy="3977640"/>
          </a:xfrm>
          <a:prstGeom prst="rect">
            <a:avLst/>
          </a:prstGeom>
        </p:spPr>
      </p:pic>
      <p:sp>
        <p:nvSpPr>
          <p:cNvPr id="6" name="文本框 5"/>
          <p:cNvSpPr txBox="1"/>
          <p:nvPr/>
        </p:nvSpPr>
        <p:spPr>
          <a:xfrm>
            <a:off x="3627755" y="1911985"/>
            <a:ext cx="2231390" cy="33718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必定锁住</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效率低</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6423660" y="4890135"/>
            <a:ext cx="3789045" cy="33718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rPr>
              <a:t>为空时才会锁住，效率高</a:t>
            </a:r>
            <a:endParaRPr lang="zh-CN" altLang="en-US" sz="1600">
              <a:solidFill>
                <a:srgbClr val="FF0000"/>
              </a:solidFill>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631565" y="671830"/>
            <a:ext cx="4581525"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Java 程序、进程和</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线程</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文本框 1"/>
          <p:cNvSpPr txBox="1"/>
          <p:nvPr/>
        </p:nvSpPr>
        <p:spPr>
          <a:xfrm>
            <a:off x="162560" y="1419225"/>
            <a:ext cx="11867515" cy="4523105"/>
          </a:xfrm>
          <a:prstGeom prst="rect">
            <a:avLst/>
          </a:prstGeom>
          <a:noFill/>
        </p:spPr>
        <p:txBody>
          <a:bodyPr wrap="square" rtlCol="0">
            <a:spAutoFit/>
          </a:bodyPr>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程序:是为完成特定任务,用某种语言编写的一组指令的集合.即指一段静态的代码.静态对象</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进程:是程序的一次执行的过程,或正在运行的一个程序.动态的过程.</a:t>
            </a:r>
            <a:r>
              <a:rPr lang="zh-CN" sz="1600" dirty="0">
                <a:ea typeface="宋体" panose="02010600030101010101" pitchFamily="2" charset="-122"/>
                <a:cs typeface="Times New Roman" panose="02020603050405020304" pitchFamily="18" charset="0"/>
                <a:sym typeface="+mn-ea"/>
              </a:rPr>
              <a:t>它</a:t>
            </a:r>
            <a:r>
              <a:rPr sz="1600" dirty="0">
                <a:ea typeface="宋体" panose="02010600030101010101" pitchFamily="2" charset="-122"/>
                <a:cs typeface="Times New Roman" panose="02020603050405020304" pitchFamily="18" charset="0"/>
                <a:sym typeface="+mn-ea"/>
              </a:rPr>
              <a:t>有自身的产生.存在.和消亡的过程,是动态的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线程:进程可进一步细化为线程,是一个程序内部的一条执行路径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理解进程与线程：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1.DOS有一个明显的特点，就是一旦病毒入侵，系统就会死机，因为传统的DOS系统是单进程处理方式，所以只有一个程序运行，其它程序无法运行。</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而windows系统中，即使出现病毒，系统照样可以使用，因为windows系统是采用多进程处理方式，在同一个时间段上会有多个程序在运行。</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2.对于word来说每次启动一个word实际上都是在操作系统上分配一个进程。而线程实际上是在进程的基础上进一步划分，从word来看可以把拼写检查当做一个线程进行处理。当然会同时存在多个线程。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3.如果一个进程没有了，线程一定会消失；但线程消失了，进程未必会消失。而且线程都是在进程的基础上并发同时运行。</a:t>
            </a:r>
            <a:endParaRPr sz="1600" dirty="0">
              <a:ea typeface="宋体" panose="02010600030101010101" pitchFamily="2" charset="-122"/>
              <a:cs typeface="Times New Roman" panose="02020603050405020304" pitchFamily="18" charset="0"/>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3200" y="819150"/>
            <a:ext cx="11785600"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Java中线程安全的List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Vector是大家熟知的线程安全的List集合，不过他的性能是最差，所有的方法都是加了synchronized来同步，从而保证线程安全。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Collections.SynchronizedList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SynchronizedList是Collections类的静态内部类，它能把所有 List 接口的实现类转换成线程安全的List，比 Vector 有更好的扩展性和兼容性。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CopyOnWriteArrayList是java1.5以后才加入的新类，从命名可以理解为复制在写入的List。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它的添加时加锁的(ReentrantLock ,非synchronized同步锁)，读操作是没有加锁。添加或者删除元素时，先加锁，再进行复制替换操作，最后再释放锁。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它的优势在于，读操作是不加任和锁。这样做的好处是，在高并发情况下，读取元素时就不用加锁，写数据时才加锁，大大提升了读取性能。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805555" y="635635"/>
            <a:ext cx="4581525"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Java 原子类</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120650" y="1192530"/>
            <a:ext cx="11803380" cy="5507990"/>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原子操作是指不会被线程调度机制打断的操作</a:t>
            </a:r>
            <a:r>
              <a:rPr lang="en-US" altLang="zh-CN" sz="1600">
                <a:latin typeface="宋体" panose="02010600030101010101" pitchFamily="2" charset="-122"/>
                <a:ea typeface="宋体" panose="02010600030101010101" pitchFamily="2" charset="-122"/>
                <a:cs typeface="宋体" panose="02010600030101010101" pitchFamily="2" charset="-122"/>
              </a:rPr>
              <a:t>，这种操作一旦开始，就一直运行到结束，中间不会有任何线程上下文切换。</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原子操作可以是一个步骤，也可以是多个操作步骤，但是其顺序不可以被打乱，也不可以被切割而只执行其中的一部分，将整个操作视作一个整体是原子性的核心特征。</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在java中提供了很多原子类，</a:t>
            </a:r>
            <a:r>
              <a:rPr lang="zh-CN" altLang="en-US" sz="1600">
                <a:latin typeface="宋体" panose="02010600030101010101" pitchFamily="2" charset="-122"/>
                <a:ea typeface="宋体" panose="02010600030101010101" pitchFamily="2" charset="-122"/>
                <a:cs typeface="宋体" panose="02010600030101010101" pitchFamily="2" charset="-122"/>
              </a:rPr>
              <a:t>可以</a:t>
            </a:r>
            <a:r>
              <a:rPr lang="en-US" altLang="zh-CN" sz="1600">
                <a:latin typeface="宋体" panose="02010600030101010101" pitchFamily="2" charset="-122"/>
                <a:ea typeface="宋体" panose="02010600030101010101" pitchFamily="2" charset="-122"/>
                <a:cs typeface="宋体" panose="02010600030101010101" pitchFamily="2" charset="-122"/>
              </a:rPr>
              <a:t>把这些原子类分成四大类。</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原子更新基本类型或引用类型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如果是基本类型，则替换其值，如果是引用，则替换其引用地址，这些类主要有：</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（1）AtomicBoolean</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原子更新布尔类型，内部使用int类型的value存储1和0表示true和false，底层也是对int类型的原子操作。</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（2）AtomicInteger</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原子更新int类型。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（3）AtomicLong</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原子更新long类型。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（4）AtomicReference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原子更新引用类型，通过泛型指定要操作的类。</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（5）AtomicMarkableReference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原子更新引用类型，内部使用Pair承载引用对象及是否被更新过的标记，避免了ABA问题。</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（6）AtomicStampedReference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原子更新引用类型，内部使用Pair承载引用对象及更新的邮戳，避免了ABA问题。</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这几个类的操作基本类似，底层都是调用Unsafe的compareAndSwapXxx()来实现</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9865" y="746760"/>
            <a:ext cx="11812270"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原子更新数组中的元素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原子更新数组中的元素，可以更新数组中指定索引位置的元素，这些类主要有：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（1）AtomicIntegerArray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原子更新int数组中的元素。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（2）AtomicLongArray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原子更新long数组中的元素。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（3）AtomicReferenceArray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原子更新Object数组中的元素。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这几个类的操作基本类似，更新元素时都要指定在数组中的索引位置。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原子更新对象中的字段，可以更新对象中指定字段名称的字段，这些类主要有：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（1）AtomicIntegerFieldUpdater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原子更新对象中的int类型字段。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（2）AtomicLongFieldUpdater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原子更新对象中的long类型字段。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（3）AtomicReferenceFieldUpdater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原子更新对象中的引用类型字段。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这几个类的操作基本类似，都需要传入要更新的字段名称。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37565"/>
            <a:ext cx="11857990" cy="353822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4</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高性能原子类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高性能原子类，是java8中增加的原子类，它们使用分段的思想，把不同的线程hash到不同的段上去更新，最后再把这些段的值相加得到最终的值，这些类主要有：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（1）Striped64</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下面四个类的父类。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（2）LongAccumulator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long类型的聚合器，需要传入一个long类型的二元操作，可以用来计算各种聚合操作，包括加乘等。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（3）LongAdder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long类型的累加器，LongAccumulator的特例，只能用来计算加法，且从0开始计算。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（4）DoubleAccumulator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double类型的聚合器，需要传入一个double类型的二元操作，可以用来计算各种聚合操作，包括加乘等。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（5）DoubleAdder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double类型的累加器，DoubleAccumulator的特例，只能用来计算加法，且从0开始计算。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这几个类的操作基本类似，其中DoubleAccumulator和DoubleAdder底层其实也是用long来实现的。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782955"/>
            <a:ext cx="1173924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在Java中,为了保证多线程读写数据时保证数据的一致性,可以采用两种方式: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同步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如用synchronized关键字,或者使用锁对象.</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使用volatile关键字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用一句话概括volatile,它能够使变量在值发生改变时能尽快地让其他线程知道.</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首先我们要先意识到有这样的现象,编译器为了加快程序运行的速度,对一些变量的写操作会先在寄存器或者是CPU缓存上进行,最后才写入内存.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而在这个过程,变量的新值对其他线程是不可见的.而volatile的作用就是使它修饰的变量的读写操作都必须在内存中进行!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volatile与synchronized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volatile本质是在告诉jvm当前变量在寄存器中的值是不确定的,需要从主存中读取,synchronized则是锁定当前变量,只有当前线程可以访问该变量,其他线程被阻塞住.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volatile仅能使用在变量级别,synchronized则可以使用在变量,方法.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volatile仅能实现变量的修改可见性,但不具备原子特性,而synchronized则可以保证变量的修改可见性和原子性.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volatile不会造成线程的阻塞,而synchronized可能会造成线程的阻塞.</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volatile标记的变量不会被编译器优化,而synchronized标记的变量可以被编译器优化.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66370" y="773430"/>
            <a:ext cx="1172083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Executors创建线程池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Java中创建线程池很简单，只需要调用Executors中相应的便捷方法即可，比如Executors.newFixedThreadPool(int nThreads)，但是便捷不仅隐藏了复杂性，也为我们埋下了潜在的隐患（OOM，线程耗尽）。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Executors创建线程池便捷方法列表：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newFixedThreadPool(int nThreads)	创建固定大小的线程池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newSingleThreadExecutor()	创建只有一个线程的线程池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newCachedThreadPool()	创建一个不限线程数上限的线程池，任何提交的任务都将立即执行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newScheduleThreadPool</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创建一个定长的线程池，而且支持定时的以及周期性的任务执行，支持定时及周期性任务执行。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小程序使用这些快捷方法</a:t>
            </a:r>
            <a:r>
              <a:rPr lang="zh-CN" altLang="en-US" sz="1600">
                <a:latin typeface="宋体" panose="02010600030101010101" pitchFamily="2" charset="-122"/>
                <a:ea typeface="宋体" panose="02010600030101010101" pitchFamily="2" charset="-122"/>
                <a:cs typeface="宋体" panose="02010600030101010101" pitchFamily="2" charset="-122"/>
              </a:rPr>
              <a:t>没什么问题，对于服务端需要长期运行的程序，创建线程池应该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直接使用ThreadPoolExecutor的构造方法</a:t>
            </a:r>
            <a:r>
              <a:rPr lang="zh-CN" altLang="en-US" sz="1600">
                <a:latin typeface="宋体" panose="02010600030101010101" pitchFamily="2" charset="-122"/>
                <a:ea typeface="宋体" panose="02010600030101010101" pitchFamily="2" charset="-122"/>
                <a:cs typeface="宋体" panose="02010600030101010101" pitchFamily="2" charset="-122"/>
              </a:rPr>
              <a:t>。没错，上述Executors方法创建的线程池就是ThreadPoolExecutor。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线程池的关闭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线程池提供了两个关闭方法，shutdownNow和shuwdown方法。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shutdownNow方法的解释是：线程池拒接收新提交的任务，同时立马关闭线程池，线程池里的任务不再执行。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shutdown方法的解释是：线程池拒接收新提交的任务，同时等待线程池里的任务执行完毕后关闭线程池。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37565"/>
            <a:ext cx="1173988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ThreadPoolExecutor构造方法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Executors中创建线程池的快捷方法，实际上是调用了ThreadPoolExecutor的构造方法（定时任务使用的是ScheduledThreadPoolExecutor），该类构造方法参数列表如下：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Java线程池的完整构造函数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corePoolSize, // 线程池长期维持的线程数，即使线程处于Idle状态，也不会回收。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maximumPoolSize, // 线程数的上限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long keepAliveTime, TimeUnit unit, // 超过corePoolSize的线程的idle时长，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超过这个时间，多余的线程会被回收。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BlockingQueue&lt;Runnable&gt; workQueue, // 任务的排队队列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ThreadFactory threadFactory, // 新线程的产生方式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RejectedExecutionHandler handler) // 拒绝策略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竟然有7个参数，很无奈，构造一个线程池确实需要这么多参数。这些参数中，比较容易引起问题的有corePoolSize, maximumPoolSize, workQueue以及handler：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corePoolSize和maximumPoolSize设置不当会影响效率，甚至耗尽线程；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workQueue设置不当容易导致OOM；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handler设置不当会导致提交任务时抛出异常。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29235" y="1099820"/>
            <a:ext cx="11709400" cy="3402330"/>
          </a:xfrm>
          <a:prstGeom prst="rect">
            <a:avLst/>
          </a:prstGeom>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1420495"/>
            <a:ext cx="11839575" cy="3784600"/>
          </a:xfrm>
          <a:prstGeom prst="rect">
            <a:avLst/>
          </a:prstGeom>
          <a:noFill/>
        </p:spPr>
        <p:txBody>
          <a:bodyPr wrap="square" rtlCol="0">
            <a:spAutoFit/>
          </a:bodyPr>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时间片的概念是什么？</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为了提高程序执行效率，大家在很多应用中都采用了多线程模式，这样可以将原来的序列化执行变为并行执行，任务的分解以及并行执行能够极大地提高程序的运行效率。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但这都是代码级别的表现，而硬件是如何支持的呢？</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那就要靠CPU的时间片模式来说明这一切。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程序的任何指令的执行往往都会要竞争CPU这个最宝贵的资源，不论你的程序分成了多少个线程去执行不同的任务，他们都必须排队等待获取这个资源来计算和处理命令。</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即CPU分配给各个程序的时间，每个线程被分配一个时间段，称作它的时间片，即该进程允许运行的时间，使各个程序从表面上看是同时进行的。如果在时间片结束时进程还在运行，则CPU将被剥夺并分配给另一个进程。如果进程在时间片结束前阻塞或结束，则CPU当即进行切换。而不会造成CPU资源浪费。在宏观上：我们可以同时打开多个应用程序，每个程序并行不悖，同时运行。但在微观上：由于只有一个CPU，一次只能处理程序要求的一部分，如何处理公平，一种方法就是引入时间片，每个程序轮流执行。</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nvSpPr>
        <p:spPr>
          <a:xfrm>
            <a:off x="3631565" y="671830"/>
            <a:ext cx="4581525" cy="583565"/>
          </a:xfrm>
          <a:prstGeom prst="rect">
            <a:avLst/>
          </a:prstGeom>
          <a:noFill/>
        </p:spPr>
        <p:txBody>
          <a:bodyPr wrap="square" rtlCol="0">
            <a:spAutoFit/>
          </a:bodyPr>
          <a:p>
            <a:r>
              <a:rPr lang="zh-CN" altLang="en-US" sz="3200">
                <a:latin typeface="宋体" panose="02010600030101010101" pitchFamily="2" charset="-122"/>
                <a:ea typeface="宋体" panose="02010600030101010101" pitchFamily="2" charset="-122"/>
                <a:cs typeface="宋体" panose="02010600030101010101" pitchFamily="2" charset="-122"/>
                <a:sym typeface="+mn-ea"/>
              </a:rPr>
              <a:t>CPU中的时间片的概念</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66065" y="746125"/>
            <a:ext cx="11639550" cy="6000750"/>
          </a:xfrm>
          <a:prstGeom prst="rect">
            <a:avLst/>
          </a:prstGeom>
          <a:noFill/>
        </p:spPr>
        <p:txBody>
          <a:bodyPr wrap="square" rtlCol="0">
            <a:spAutoFit/>
          </a:bodyPr>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每个</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程序都有一个隐含的主</a:t>
            </a:r>
            <a:r>
              <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rPr>
              <a:t>线程：</a:t>
            </a:r>
            <a:r>
              <a:rPr lang="en-US" altLang="zh-CN" sz="1600"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main </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Java中创建线程主要有三种方式：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1.继承Thread类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2.实现Runnable接口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3.使用Callable和Future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1.继承Thead类创建线程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（1）继承Thread类并重写run方法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（2）创建线程对象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（3）调用该线程对象的start()方法来启动线程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2.实现Runnable接口创建线程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（1）定义一个类实现Runnable接口，并重写该接口的run()方法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 Runnable实现类的对象，作为创建Thread对象的target参数，此Thread对象才是真正的线程对象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（3）调用线程对象的start()方法来启动线程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3.使用Callable和Future创建线程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和Runnable接口不一样，Callable接口提供了一个call()方法作为线程执行体，call()方法比run()方法功能要强大：call()方法可以有返回值，可以声明抛出异常。使用Callable和Future创建线程的步骤如下：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（1）定义一个类实现Callable接口，并重写call()方法，该call()方法将作为线程执行体，并且有返回值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（2）创建Callable实现类的实例，使用FutureTask类来包装Callable对象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（3）使用FutureTask对象作为Thread对象的target创建并启动线程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（4）调用FutureTask对象的get()方法来获得子线程执行结束后的返回值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909955"/>
            <a:ext cx="11767185"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1.实现Runnable/Callable接口相比继承Thread类的优势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（1）适合多个线程进行资源共享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（2）可以避免java中单继承的限制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（3）增加程序的健壮性，代码和数据独立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（4）线程池只能放入Runable或Callable接口实现类，不能直接放入继承Thread的类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2.Callable和Runnable的区别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Callable重写的是call()方法，Runnable重写的方法是run()方法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call()方法执行后可以有返回值，run()方法没有返回值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call()方法可以抛出异常，run()方法不可以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运行Callable任务可以拿到一个Future对象，表示异步计算的结果 。通过Future对象可以了解任务执行情况，可取消任务的执行，还可获取执行结果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9870" y="837565"/>
            <a:ext cx="11803380"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线程的生命周期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新建状态: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 new 关键字和 Thread 类或其子类建立一个线程对象后，该线程对象就处于新建状态。它保持这个状态直到程序 start() 这个线程。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就绪状态: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当线程对象调用了start()方法之后，该线程就进入就绪状态。就绪状态的线程处于就绪队列中，要等待JVM里线程调度器的调度。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运行状态: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如果就绪状态的线程获取 CPU 资源，就可以执行 run()，此时线程便处于运行状态。处于运行状态的线程最为复杂，它可以变为阻塞状态、就绪状态和死亡状态。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阻塞状态: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如果一个线程执行了sleep（睡眠）、suspend（挂起）等方法，失去所占用资源之后，该线程就从运行状态进入阻塞状态。在睡眠时间已到或获得设备资源后可以重新进入就绪状态。可以分为三种：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等待阻塞：运行状态中的线程执行 wait() 方法，使线程进入到等待阻塞状态。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同步阻塞：线程在获取 synchronized 同步锁失败(因为同步锁被其他线程占用)。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其他阻塞：通过调用线程的 sleep() 或 join() 发出了 I/O 请求时，线程就会进入到阻塞状态。当sleep() 状态超时，join() 等待线程终止或超时，或者 I/O 处理完毕，线程重新转入就绪状态。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死亡状态: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一个运行状态的线程完成任务或者其他终止条件发生时，该线程就切换到终止状态。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488315" y="958215"/>
            <a:ext cx="4876800" cy="2956560"/>
          </a:xfrm>
          <a:prstGeom prst="rect">
            <a:avLst/>
          </a:prstGeom>
        </p:spPr>
      </p:pic>
      <p:sp>
        <p:nvSpPr>
          <p:cNvPr id="4" name="文本框 3"/>
          <p:cNvSpPr txBox="1"/>
          <p:nvPr/>
        </p:nvSpPr>
        <p:spPr>
          <a:xfrm>
            <a:off x="5567045" y="782320"/>
            <a:ext cx="646620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NEW：毫无疑问表示的是刚创建的线程，还没有开始启动。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RUNNABLE:  表示线程已经触发start()方式调用，线程正式启动，线程处于运行中状态。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BLOCKED：表示线程阻塞，等待获取锁，如碰到synchronized、lock等关键字等占用临界区的情况，一旦获取到锁就进行RUNNABLE状态继续运行。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AITING：表示线程处于无限制等待状态，等待一个特殊的事件来重新唤醒，如通过wait()方法进行等待的线程等待一个notify()或者notifyAll()方法，通过join()方法进行等待的线程等待目标线程运行结束而唤醒，一旦通过相关事件唤醒线程，线程就进入了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TIMED_WAITING：表示线程进入了一个有时限的等待，如sleep(3000)，等待3秒后线程重新进行RUNNABLE状态继续运行。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TERMINATED：表示线程执行完毕后，进行终止状态。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需要注意的是，一旦线程通过start方法启动后就再也不能回到初始NEW状态，线程终止后也不能再回到RUNNABLE状态。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47980" y="791845"/>
            <a:ext cx="1154874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中的线程优先级的范围是1～10，默认的优先级是5。10极最高。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“高优先级线程”被分配CPU的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概率高于</a:t>
            </a:r>
            <a:r>
              <a:rPr lang="zh-CN" altLang="en-US" sz="1600">
                <a:latin typeface="宋体" panose="02010600030101010101" pitchFamily="2" charset="-122"/>
                <a:ea typeface="宋体" panose="02010600030101010101" pitchFamily="2" charset="-122"/>
                <a:cs typeface="宋体" panose="02010600030101010101" pitchFamily="2" charset="-122"/>
              </a:rPr>
              <a:t>“低优先级线程”。根据时间片轮循调度，所以能够并发执行。无论是是级别相同还是不同，线程调用都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不会绝对按照优先级执行</a:t>
            </a:r>
            <a:r>
              <a:rPr lang="zh-CN" altLang="en-US" sz="1600">
                <a:latin typeface="宋体" panose="02010600030101010101" pitchFamily="2" charset="-122"/>
                <a:ea typeface="宋体" panose="02010600030101010101" pitchFamily="2" charset="-122"/>
                <a:cs typeface="宋体" panose="02010600030101010101" pitchFamily="2" charset="-122"/>
              </a:rPr>
              <a:t>，每次执行结果都不一样，调度算法无规律可循，所以线程之间</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不能有先后依赖关系</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3345" y="828040"/>
            <a:ext cx="1191260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线程安全问题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计算机系统资源分配的单位为进程，同一个进程中允许多个线程并发执行，并且多个线程会共享进程范围内的资源：例如内存地址。当多个线程并发访问同一个内存地址并且内存地址保存的值是可变的时候可能会发生线程安全问题，因此需要内存数据共享机制来保证线程安全问题。</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多线程的优势</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发挥多处理器的强大能力，提高效率和程序吞吐量</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并发带来的风险</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使用并发程序带来的主要风险有以下三种：</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1、安全性问题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主要是多个线程共享数据时可能会产生于期望不相符的结果</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2、活跃性问题(liveness)</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当某个操作无法继续进行下去时，就会发生活跃性问题。比如死锁、饥饿、活锁等问题。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3 性能问题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a.线程过多时会使得CPU频繁切换，花在调度上时间太多。</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b.多线程环境必须使用同步机制，导致很多编译器想做的优化被抑制。</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c.线程过多还会消耗过多内存。</a:t>
            </a:r>
            <a:endParaRPr lang="zh-CN" altLang="en-US" sz="1600">
              <a:latin typeface="宋体" panose="02010600030101010101" pitchFamily="2" charset="-122"/>
              <a:ea typeface="宋体" panose="02010600030101010101" pitchFamily="2" charset="-122"/>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12068</Words>
  <Application>WPS 演示</Application>
  <PresentationFormat>宽屏</PresentationFormat>
  <Paragraphs>390</Paragraphs>
  <Slides>32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宋体</vt:lpstr>
      <vt:lpstr>Wingdings</vt:lpstr>
      <vt:lpstr>微软雅黑</vt:lpstr>
      <vt:lpstr>Consolas</vt:lpstr>
      <vt:lpstr>新宋体</vt:lpstr>
      <vt:lpstr>Times New Roman</vt:lpstr>
      <vt:lpstr>Arial Unicode MS</vt:lpstr>
      <vt:lpstr>Calibri</vt:lpstr>
      <vt:lpstr>1_Office 主题​​</vt:lpstr>
      <vt:lpstr>Java并发基础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制造业信息化</cp:lastModifiedBy>
  <cp:revision>645</cp:revision>
  <dcterms:created xsi:type="dcterms:W3CDTF">2019-06-19T02:08:00Z</dcterms:created>
  <dcterms:modified xsi:type="dcterms:W3CDTF">2020-09-03T00:34:42Z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