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660" r:id="rId3"/>
    <p:sldId id="661" r:id="rId4"/>
    <p:sldId id="682" r:id="rId5"/>
    <p:sldId id="683" r:id="rId6"/>
    <p:sldId id="684" r:id="rId7"/>
    <p:sldId id="685" r:id="rId8"/>
    <p:sldId id="686" r:id="rId9"/>
    <p:sldId id="687" r:id="rId10"/>
    <p:sldId id="688" r:id="rId11"/>
    <p:sldId id="662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9680D"/>
    <a:srgbClr val="36A44E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33"/>
        <p:guide pos="383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0" Type="http://schemas.openxmlformats.org/officeDocument/2006/relationships/tags" Target="../tags/tag2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图形 1"/>
          <p:cNvGrpSpPr/>
          <p:nvPr>
            <p:custDataLst>
              <p:tags r:id="rId2"/>
            </p:custDataLst>
          </p:nvPr>
        </p:nvGrpSpPr>
        <p:grpSpPr>
          <a:xfrm flipH="1">
            <a:off x="8694448" y="-1686"/>
            <a:ext cx="3497552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13" name="任意多边形: 形状 12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任意多边形: 形状 13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  <p:sp>
          <p:nvSpPr>
            <p:cNvPr id="15" name="任意多边形: 形状 14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879743" y="1368115"/>
            <a:ext cx="7196258" cy="211933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12000" u="none" strike="noStrike" kern="1200" cap="none" spc="600" normalizeH="0" baseline="0">
                <a:solidFill>
                  <a:schemeClr val="accent1"/>
                </a:solidFill>
                <a:uFillTx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518368" y="3811612"/>
            <a:ext cx="3236258" cy="66169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1"/>
            </p:custDataLst>
          </p:nvPr>
        </p:nvSpPr>
        <p:spPr>
          <a:xfrm>
            <a:off x="4952596" y="3811322"/>
            <a:ext cx="3236258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4" hasCustomPrompt="1"/>
            <p:custDataLst>
              <p:tags r:id="rId12"/>
            </p:custDataLst>
          </p:nvPr>
        </p:nvSpPr>
        <p:spPr>
          <a:xfrm>
            <a:off x="1518101" y="4559789"/>
            <a:ext cx="3237286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5" hasCustomPrompt="1"/>
            <p:custDataLst>
              <p:tags r:id="rId13"/>
            </p:custDataLst>
          </p:nvPr>
        </p:nvSpPr>
        <p:spPr>
          <a:xfrm>
            <a:off x="4948936" y="4559788"/>
            <a:ext cx="3257689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图形 1"/>
          <p:cNvGrpSpPr/>
          <p:nvPr>
            <p:custDataLst>
              <p:tags r:id="rId2"/>
            </p:custDataLst>
          </p:nvPr>
        </p:nvGrpSpPr>
        <p:grpSpPr>
          <a:xfrm>
            <a:off x="0" y="-1686"/>
            <a:ext cx="11866880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7" name="任意多边形: 形状 6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8" name="任意多边形: 形状 7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4513806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721360" y="2339340"/>
            <a:ext cx="4843145" cy="1186180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6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10"/>
            </p:custDataLst>
          </p:nvPr>
        </p:nvSpPr>
        <p:spPr>
          <a:xfrm>
            <a:off x="720725" y="3557038"/>
            <a:ext cx="4843463" cy="514303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图形 1"/>
          <p:cNvGrpSpPr/>
          <p:nvPr>
            <p:custDataLst>
              <p:tags r:id="rId2"/>
            </p:custDataLst>
          </p:nvPr>
        </p:nvGrpSpPr>
        <p:grpSpPr>
          <a:xfrm rot="16200000">
            <a:off x="4536896" y="-797105"/>
            <a:ext cx="3118207" cy="1219200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10" name="任意多边形: 形状 9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2716215" y="2176318"/>
            <a:ext cx="4319585" cy="888226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2716215" y="3098511"/>
            <a:ext cx="4319585" cy="888226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>
            <a:normAutofit/>
          </a:bodyPr>
          <a:lstStyle>
            <a:lvl1pPr marL="5143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9715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4287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8859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3431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77.xml"/><Relationship Id="rId17" Type="http://schemas.openxmlformats.org/officeDocument/2006/relationships/tags" Target="../tags/tag76.xml"/><Relationship Id="rId16" Type="http://schemas.openxmlformats.org/officeDocument/2006/relationships/tags" Target="../tags/tag75.xml"/><Relationship Id="rId15" Type="http://schemas.openxmlformats.org/officeDocument/2006/relationships/tags" Target="../tags/tag74.xml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7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9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80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3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4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5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6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ctrTitle"/>
          </p:nvPr>
        </p:nvSpPr>
        <p:spPr>
          <a:xfrm>
            <a:off x="961390" y="1468755"/>
            <a:ext cx="7779385" cy="972185"/>
          </a:xfrm>
        </p:spPr>
        <p:txBody>
          <a:bodyPr>
            <a:normAutofit fontScale="90000"/>
          </a:bodyPr>
          <a:p>
            <a:pPr algn="ctr"/>
            <a:r>
              <a:rPr lang="en-US" altLang="zh-CN" sz="6000" spc="600">
                <a:solidFill>
                  <a:schemeClr val="accent1"/>
                </a:solidFill>
              </a:rPr>
              <a:t>Java</a:t>
            </a:r>
            <a:r>
              <a:rPr sz="6000" spc="600">
                <a:solidFill>
                  <a:schemeClr val="accent1"/>
                </a:solidFill>
              </a:rPr>
              <a:t>日期处理</a:t>
            </a:r>
            <a:endParaRPr sz="6000" spc="600">
              <a:solidFill>
                <a:schemeClr val="accent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20770" y="3189605"/>
            <a:ext cx="30238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ea typeface="+mj-ea"/>
                <a:cs typeface="Consolas" panose="020B0609020204030204" charset="0"/>
              </a:rPr>
              <a:t>Powerd by LinkKnown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r>
              <a:rPr lang="zh-CN" altLang="en-US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charset="0"/>
                <a:ea typeface="新宋体" panose="02010609030101010101" charset="-122"/>
                <a:cs typeface="Consolas" panose="020B0609020204030204" charset="0"/>
                <a:sym typeface="+mn-lt"/>
              </a:rPr>
              <a:t>作者:周锐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743835" y="502285"/>
            <a:ext cx="74123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Date、SimpleDateFormat与Calendar类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0980" y="1018540"/>
            <a:ext cx="1186751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Java中的时间使用标准类库的Date类表示，是用距离一个固定时间点的毫秒数（可正可负，long类型）表达一个特定的时间点。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固定的时间点叫纪元（epoch），是UTC时间</a:t>
            </a:r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1970年 1月 1日 00:00:00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java.util.Date 类封装日期及时间信息。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Date类的大多数用于进行时间分量计算的方法已经被Calendar取代。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因为Date的设计具有"千年虫"以及"时区"的问题，所以Date中的大部分方法已经不建议使用了，它们都被java.util.Calendar类所取代。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构造日期的两种方式：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第一个构造函数使用当前日期和时间来初始化对象。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Date( )</a:t>
            </a:r>
            <a:endParaRPr lang="en-US" altLang="zh-CN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第二个构造函数接收一个参数，该参数是从1970年1月1日起的毫秒数。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Date(long millisec)</a:t>
            </a:r>
            <a:endParaRPr lang="en-US" altLang="zh-CN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SimpleDateFormat简介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SimpleDateFormat 是一个以与语言环境有关的方式来格式化和解析日期的具体类。它允许进行格式化（日期 -&gt; 文本）、解析（文本 -&gt; 日期）和规范化。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简单的说，SimpleDateFormat就是根据一个特定的日期格式在字符串与Date之间相互转换。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532" name="图片 225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340" y="826135"/>
            <a:ext cx="6569710" cy="441007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20650" y="837565"/>
            <a:ext cx="11912600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public abstract class Calendar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java.util.Calendar 类用于封装日历信息，其主要作用在于其方法可以对时间分量进行运算。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Calendar是抽象类，其具体子类针对不同国家的日历系统，其中应用最广泛的是GregorianCalendar（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格里高里历，即通用的阳历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），对应世界上绝大多数国家/地区使用的标准日历系统。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直接已知子类：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GregorianCalendar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getInstance()方法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Calendar是抽象类，其提供了一个工厂方法:Calendar.getInstance()。该方法可以根据当前系统所在地区获取一个适当的Calendar的子类实现。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在实际开发中，也推荐使用该方法来实例化Calendar的对象。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Calendar calendar = Calendar.getInstance();		//创建对象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Date date = calendar.getTime();			//calendar转date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calendar.setTime(date);				//date转calendar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75260" y="864870"/>
            <a:ext cx="1173924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Calendar提供了一种通用的设置时间的方式: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void set(int field,int value)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Calendar calendar = Calendar.getInstance();//创建出的Calendar表示当前系统时间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//设置年为2008年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calendar.set(Calendar.YEAR,2008);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//设置月为5月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calendar.set(Calendar.Month,4);//月份从0开始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calendar.set(Calendar.Month,Calendar.MAY);//也可以使用常量来设置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//设置日为30日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caneldar.set(Calendar.DAY_OF_MONTH,30);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Calendar提供了一种通用的获取时间分量的方式: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int get(int field)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Calendar calendar = Calendar.getInstance();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 year = calendar.get(Calendar.YEAR);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 month = calednar.get(Calendar.Month);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 date = calendar.get(Calendar.DAY_OF_MONTH);          //等同于Calendar.DATE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//需要注意，月份要加1，因为月份是从0开始的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System.out.println(year+"-"+(month+1)+"-"+date);//20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20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8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-4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20980" y="622935"/>
            <a:ext cx="11739245" cy="6247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getActualMaximum方法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int getActualMaximum(int field)方法用于获取给定时间分量所允许的最大值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例如: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获取当前系统时间中当月的最后一天(日所允许的最大值)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Calendar calendar = Calendar.getInstance();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int max = calendar. getActualMaximum(Calendar.DAY_OF_MONTH);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System.out.println("当前月的最后一天为:"+max+"日");//当前月的最后一天为31日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int days = calendar.getActualMaximum(calendar.DAY_OF_YEAR);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add方法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Calendar还允许我们使用统一的方式来对某个时间分量的值进行计算。我们需要使用方法 void add(int field,int amount)。该方法可以为某个时间分量的值加上给定的值，若想减去给定的值，那么传入的值需要时负数即可。并且计算后会自动进行相应的进位，例如若当前为月底，那么加一天后，为下个月的月初，而月就会进位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例如: 当前系统时间为 20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20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-0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8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-31日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Calendar calendar = Calendar.getInstance();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//计算明天(在日的基础上加一天)   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calendar.add(Calendar.DAY_OF_YEAR,1);//当前Calendar表示的为20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20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-0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9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-01，月进位了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setTime与getTime方法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Calendar的void setTime(Date date),允许我们为Calendar设置Date对象所表示的时间。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Calendar的 Date getTime(),允许我们获取一个使用Date对象描述的Calendar所表示的时间。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例如: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Calendar calendar = Calendar.getInstance();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Date date = calendar.getTime();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System.out.println(date);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3*i*2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3*i*3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3*i*4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3*i*5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1*i*3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1*i*4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TEMPLATE_SUBCATEGORY" val="0"/>
  <p:tag name="KSO_WM_TEMPLATE_MASTER_TYPE" val="0"/>
  <p:tag name="KSO_WM_TEMPLATE_COLOR_TYPE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3858"/>
  <p:tag name="KSO_WM_TEMPLATE_THUMBS_INDEX" val="1、2、3、4、5、6、7、8、9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20203858">
      <a:dk1>
        <a:srgbClr val="000000"/>
      </a:dk1>
      <a:lt1>
        <a:srgbClr val="FFFFFF"/>
      </a:lt1>
      <a:dk2>
        <a:srgbClr val="DBEEDF"/>
      </a:dk2>
      <a:lt2>
        <a:srgbClr val="FFFFFF"/>
      </a:lt2>
      <a:accent1>
        <a:srgbClr val="36A44E"/>
      </a:accent1>
      <a:accent2>
        <a:srgbClr val="3CB456"/>
      </a:accent2>
      <a:accent3>
        <a:srgbClr val="70CD84"/>
      </a:accent3>
      <a:accent4>
        <a:srgbClr val="466484"/>
      </a:accent4>
      <a:accent5>
        <a:srgbClr val="4B4E95"/>
      </a:accent5>
      <a:accent6>
        <a:srgbClr val="4E36A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2551</Words>
  <Application>WPS 演示</Application>
  <PresentationFormat>宽屏</PresentationFormat>
  <Paragraphs>86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Consolas</vt:lpstr>
      <vt:lpstr>新宋体</vt:lpstr>
      <vt:lpstr>Arial Unicode MS</vt:lpstr>
      <vt:lpstr>Calibri</vt:lpstr>
      <vt:lpstr>1_Office 主题​​</vt:lpstr>
      <vt:lpstr>Java日期处理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制造业信息化</cp:lastModifiedBy>
  <cp:revision>572</cp:revision>
  <dcterms:created xsi:type="dcterms:W3CDTF">2019-06-19T02:08:00Z</dcterms:created>
  <dcterms:modified xsi:type="dcterms:W3CDTF">2020-09-03T00:38:11Z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