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660" r:id="rId3"/>
    <p:sldId id="700" r:id="rId4"/>
    <p:sldId id="701" r:id="rId5"/>
    <p:sldId id="690" r:id="rId6"/>
    <p:sldId id="661" r:id="rId7"/>
    <p:sldId id="681" r:id="rId8"/>
    <p:sldId id="715" r:id="rId9"/>
    <p:sldId id="702" r:id="rId10"/>
    <p:sldId id="714" r:id="rId11"/>
    <p:sldId id="713" r:id="rId12"/>
    <p:sldId id="712" r:id="rId13"/>
    <p:sldId id="711" r:id="rId14"/>
    <p:sldId id="682" r:id="rId15"/>
    <p:sldId id="683" r:id="rId16"/>
    <p:sldId id="704" r:id="rId17"/>
    <p:sldId id="684" r:id="rId18"/>
    <p:sldId id="705" r:id="rId20"/>
    <p:sldId id="707" r:id="rId21"/>
    <p:sldId id="709" r:id="rId22"/>
    <p:sldId id="685" r:id="rId23"/>
    <p:sldId id="710" r:id="rId24"/>
    <p:sldId id="66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7AF3F"/>
    <a:srgbClr val="FFFFFF"/>
    <a:srgbClr val="DBEEDF"/>
    <a:srgbClr val="E2F9D0"/>
    <a:srgbClr val="DCDCDC"/>
    <a:srgbClr val="F59909"/>
    <a:srgbClr val="0012FE"/>
    <a:srgbClr val="FE1200"/>
    <a:srgbClr val="F96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8"/>
        <p:guide pos="37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9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数组简介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字符串转数组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5683250" cy="40271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字符串转数组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testStringToArr()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 str = "helloworld";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char[]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byte[]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 = "你好 Java"; // GBK：一个中文两个字节  UTF-8：一个中文三个字节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chars = str.toCharArray();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bytes = str.getBytes();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System.out.println(bytes.length);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System.out.println(Charset.defaultCharset().toString());  </a:t>
            </a:r>
            <a:r>
              <a:rPr lang="en-US" altLang="zh-CN" sz="1200">
                <a:solidFill>
                  <a:schemeClr val="tx1"/>
                </a:solidFill>
              </a:rPr>
              <a:t>// </a:t>
            </a:r>
            <a:r>
              <a:rPr lang="zh-CN" altLang="en-US" sz="1200">
                <a:solidFill>
                  <a:schemeClr val="tx1"/>
                </a:solidFill>
              </a:rPr>
              <a:t>查看默认编码格式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6365" y="475361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字符串转数组</a:t>
            </a:r>
            <a:endParaRPr lang="zh-CN" altLang="en-US"/>
          </a:p>
        </p:txBody>
      </p:sp>
      <p:sp>
        <p:nvSpPr>
          <p:cNvPr id="11" name="云形标注 10"/>
          <p:cNvSpPr/>
          <p:nvPr/>
        </p:nvSpPr>
        <p:spPr>
          <a:xfrm>
            <a:off x="9302115" y="828040"/>
            <a:ext cx="2258695" cy="1302385"/>
          </a:xfrm>
          <a:prstGeom prst="cloudCallout">
            <a:avLst>
              <a:gd name="adj1" fmla="val -48256"/>
              <a:gd name="adj2" fmla="val 91101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冒泡排序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9850" y="974090"/>
            <a:ext cx="1205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冒泡排序分从大到小和从小到大两种排序方式。它们的唯一区别就是两个数交换的条件不同，从大到小排序是前面的数比后面的小的时候交换，而从小到大排序是前面的数比后面的数大的时候交换。我这里只说 从小到大的排序方式。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冒泡排序的原理：从第一个数开始，依次往后比较，如果前面的数比后面的数大就交换，否则不作处理。这就类似烧开水时，壶底的水泡往上冒的过程。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现以数组[8,7,6,4,5]为例，我们通过将这个数组按从小到大的方式排序，来说明冒泡排序的过程。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2990215"/>
            <a:ext cx="3413760" cy="3802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80" y="3093085"/>
            <a:ext cx="2857500" cy="3596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0" y="3013075"/>
            <a:ext cx="2270760" cy="3779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575" y="3013075"/>
            <a:ext cx="1790700" cy="36576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39420" y="991870"/>
            <a:ext cx="5821045" cy="48736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冒泡排序 总结前面的图解，数组长度设为n。外层共循环了n-1次，外层循环增加一次，对应内层循环就 减少一次。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外层循环为：for (int i = 0; i &lt; arr.length-1; i++)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内层循环为：for (int j = 0; j &lt; arr.length - 1 - i; j++)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 - 1;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for (int j = 0; j &lt; arr.length - 1 - i; j++)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(arr[j] &gt; arr[j + 1])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int temp = arr[j];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arr[j] = arr[j + 1];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arr[j + 1] = temp;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065" y="560006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58915" y="991870"/>
            <a:ext cx="4152900" cy="53454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{ 8, 7, 6, 4, 5 }; // 不建议使用这种方式简写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testSort3()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 = { 8, 7, 6, 4, 5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Arrays.sort(arr, 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o2 - o1;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num : 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24875" y="608330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自定义排序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数组拷贝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436245" y="3077210"/>
            <a:ext cx="2495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数组的拷贝</a:t>
            </a:r>
            <a:endParaRPr lang="zh-CN" altLang="en-US" sz="3200" b="1"/>
          </a:p>
        </p:txBody>
      </p:sp>
      <p:sp>
        <p:nvSpPr>
          <p:cNvPr id="4" name="椭圆 3"/>
          <p:cNvSpPr/>
          <p:nvPr/>
        </p:nvSpPr>
        <p:spPr>
          <a:xfrm>
            <a:off x="3341370" y="163893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for </a:t>
            </a:r>
            <a:r>
              <a:rPr lang="zh-CN" altLang="en-US" b="1"/>
              <a:t>循环</a:t>
            </a:r>
            <a:endParaRPr lang="zh-CN" altLang="en-US" b="1"/>
          </a:p>
        </p:txBody>
      </p:sp>
      <p:sp>
        <p:nvSpPr>
          <p:cNvPr id="5" name="椭圆 4"/>
          <p:cNvSpPr/>
          <p:nvPr/>
        </p:nvSpPr>
        <p:spPr>
          <a:xfrm>
            <a:off x="3341370" y="2520950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b="1"/>
              <a:t>clone</a:t>
            </a:r>
            <a:endParaRPr lang="en-US" b="1"/>
          </a:p>
        </p:txBody>
      </p:sp>
      <p:sp>
        <p:nvSpPr>
          <p:cNvPr id="6" name="椭圆 5"/>
          <p:cNvSpPr/>
          <p:nvPr/>
        </p:nvSpPr>
        <p:spPr>
          <a:xfrm>
            <a:off x="3341370" y="428053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r>
              <a:rPr lang="zh-CN" altLang="en-US" b="1"/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Arrays.copyof()</a:t>
            </a:r>
            <a:endParaRPr lang="zh-CN" altLang="en-US" b="1"/>
          </a:p>
        </p:txBody>
      </p:sp>
      <p:sp>
        <p:nvSpPr>
          <p:cNvPr id="7" name="椭圆 6"/>
          <p:cNvSpPr/>
          <p:nvPr/>
        </p:nvSpPr>
        <p:spPr>
          <a:xfrm>
            <a:off x="3341370" y="342455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r>
              <a:rPr lang="zh-CN" altLang="en-US" b="1"/>
              <a:t>、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System.arraycopy()</a:t>
            </a:r>
            <a:endParaRPr lang="zh-CN" altLang="en-US" b="1"/>
          </a:p>
        </p:txBody>
      </p:sp>
      <p:sp>
        <p:nvSpPr>
          <p:cNvPr id="8" name="左大括号 7"/>
          <p:cNvSpPr/>
          <p:nvPr/>
        </p:nvSpPr>
        <p:spPr>
          <a:xfrm>
            <a:off x="2713355" y="2002790"/>
            <a:ext cx="357505" cy="2732405"/>
          </a:xfrm>
          <a:prstGeom prst="leftBrace">
            <a:avLst>
              <a:gd name="adj1" fmla="val 8333"/>
              <a:gd name="adj2" fmla="val 493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01865" y="4280535"/>
            <a:ext cx="3670300" cy="73723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Arrays.copyOfRange()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9702165" y="485330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范围拷贝</a:t>
            </a:r>
            <a:endParaRPr lang="zh-CN"/>
          </a:p>
        </p:txBody>
      </p:sp>
      <p:sp>
        <p:nvSpPr>
          <p:cNvPr id="11" name="云形标注 10"/>
          <p:cNvSpPr/>
          <p:nvPr/>
        </p:nvSpPr>
        <p:spPr>
          <a:xfrm>
            <a:off x="9302115" y="828040"/>
            <a:ext cx="2258695" cy="1302385"/>
          </a:xfrm>
          <a:prstGeom prst="cloudCallout">
            <a:avLst>
              <a:gd name="adj1" fmla="val -48256"/>
              <a:gd name="adj2" fmla="val 91101"/>
            </a:avLst>
          </a:prstGeom>
          <a:solidFill>
            <a:srgbClr val="DBEEDF"/>
          </a:solidFill>
          <a:ln>
            <a:solidFill>
              <a:srgbClr val="DBEE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7AF3F"/>
                </a:solidFill>
              </a:rPr>
              <a:t>能力拓展</a:t>
            </a:r>
            <a:endParaRPr lang="zh-CN" altLang="en-US">
              <a:solidFill>
                <a:srgbClr val="F7AF3F"/>
              </a:solidFill>
            </a:endParaRPr>
          </a:p>
          <a:p>
            <a:pPr algn="ctr"/>
            <a:r>
              <a:rPr lang="zh-CN" altLang="en-US">
                <a:solidFill>
                  <a:srgbClr val="F7AF3F"/>
                </a:solidFill>
              </a:rPr>
              <a:t>（课后自学）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2590" y="810260"/>
            <a:ext cx="3825240" cy="57467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四种数组拷贝方式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for循环、clone()、System.arraycopy()、Arrays.copyof()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拷贝数值类型、拷贝引用类型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 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{1,2,3,4,5,6};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copyArray[i] = 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{"hello", "world"};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for (int i=0; i&lt;strArray.length; i++)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    copyStrArray[i] = strArray[i];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}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7550" y="632904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 </a:t>
            </a:r>
            <a:r>
              <a:rPr lang="zh-CN" altLang="en-US"/>
              <a:t>循环拷贝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483100" y="810260"/>
            <a:ext cx="336994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testCopy2()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cloneArray = 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cloneStrArray = strArray.clone();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System.out.println(Arrays.toString(cloneStrArray));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9435" y="484441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clone </a:t>
            </a:r>
            <a:r>
              <a:rPr lang="zh-CN" altLang="en-US"/>
              <a:t>拷贝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782320"/>
            <a:ext cx="4217035" cy="4271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testCopy3()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 copyArray = new int[array.length];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System.arraycopy(array, 0, copyArray, 0, 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array[0] = 9;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String[] copyStrArray = new String[strArray.length];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System.arraycopy(strArray, 0, copyStrArray, 0, strArray.length);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strArray[0] = "java";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7670" y="484441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System.arraycopy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120005" y="782320"/>
            <a:ext cx="4372610" cy="377126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testCopy4()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copyArray = Arrays.copyOf(array, 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array[0] = 9;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strArray = { "hello", "world"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String[] copyStrArray = Arrays.copyOf(strArray, strArray.length);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strArray[0] = "java";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System.out.println(Arrays.toString(copyStrArray));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80070" y="3678555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Arrays.copyOf </a:t>
            </a:r>
            <a:r>
              <a:rPr lang="zh-CN" altLang="en-US"/>
              <a:t>拷贝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120005" y="4706620"/>
            <a:ext cx="4372610" cy="19589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</a:rPr>
              <a:t>    /**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 测试范围拷贝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*/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@Test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public void testCopyRange() {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int[] array = { 1, 2, 3, 4, 5, 6 };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    System.out.println(Arrays.toString(Arrays.copyOfRange(array, 0, 3)));</a:t>
            </a:r>
            <a:endParaRPr lang="zh-CN" altLang="en-US" sz="1000">
              <a:solidFill>
                <a:schemeClr val="tx1"/>
              </a:solidFill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</a:rPr>
              <a:t>    }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0070" y="5157470"/>
            <a:ext cx="235013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区间拷贝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二维数组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1475" y="1502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数组的定义、</a:t>
            </a:r>
            <a:r>
              <a:rPr lang="zh-CN" altLang="en-US">
                <a:sym typeface="+mn-ea"/>
              </a:rPr>
              <a:t>创建、赋值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42110" y="2147570"/>
            <a:ext cx="840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练习：产生1到100之间所有奇数组成的数组并输出。要求每10个一行输出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41475" y="270256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字符串转数组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1475" y="3321685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/>
              <a:t>冒泡排序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41475" y="3939540"/>
            <a:ext cx="7903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zh-CN" altLang="en-US"/>
              <a:t>数组拷贝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41475" y="45675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zh-CN" altLang="en-US"/>
              <a:t>二维数组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9304" y="106350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59304" y="155372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59304" y="201854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59304" y="2490981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24205" y="981075"/>
            <a:ext cx="802640" cy="2023745"/>
          </a:xfrm>
          <a:prstGeom prst="rect">
            <a:avLst/>
          </a:prstGeom>
          <a:noFill/>
          <a:ln w="28575">
            <a:solidFill>
              <a:srgbClr val="0012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5305" y="1036955"/>
            <a:ext cx="3745865" cy="485140"/>
          </a:xfrm>
          <a:prstGeom prst="rect">
            <a:avLst/>
          </a:prstGeom>
          <a:noFill/>
          <a:ln w="28575">
            <a:solidFill>
              <a:srgbClr val="FE1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形标注 8"/>
          <p:cNvSpPr/>
          <p:nvPr/>
        </p:nvSpPr>
        <p:spPr>
          <a:xfrm>
            <a:off x="5130165" y="726440"/>
            <a:ext cx="3689985" cy="937895"/>
          </a:xfrm>
          <a:prstGeom prst="wedgeEllipseCallout">
            <a:avLst>
              <a:gd name="adj1" fmla="val -65698"/>
              <a:gd name="adj2" fmla="val 43094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二维数组其实是一维数组的嵌套</a:t>
            </a:r>
            <a:endParaRPr lang="zh-CN" altLang="en-US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9304" y="333997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59304" y="383019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659304" y="429501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59304" y="4767456"/>
          <a:ext cx="3552055" cy="446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  <a:gridCol w="710411"/>
              </a:tblGrid>
              <a:tr h="446083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24205" y="3257550"/>
            <a:ext cx="802640" cy="2023745"/>
          </a:xfrm>
          <a:prstGeom prst="rect">
            <a:avLst/>
          </a:prstGeom>
          <a:noFill/>
          <a:ln w="28575">
            <a:solidFill>
              <a:srgbClr val="0012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5305" y="3313430"/>
            <a:ext cx="3745865" cy="485140"/>
          </a:xfrm>
          <a:prstGeom prst="rect">
            <a:avLst/>
          </a:prstGeom>
          <a:noFill/>
          <a:ln w="28575">
            <a:solidFill>
              <a:srgbClr val="FE1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062654" y="5236721"/>
          <a:ext cx="710565" cy="44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</a:tblGrid>
              <a:tr h="445770"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033905" y="3248660"/>
            <a:ext cx="802640" cy="2506980"/>
          </a:xfrm>
          <a:prstGeom prst="rect">
            <a:avLst/>
          </a:prstGeom>
          <a:noFill/>
          <a:ln w="28575">
            <a:solidFill>
              <a:srgbClr val="0012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961005" y="5299075"/>
            <a:ext cx="19043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支持不规则数组</a:t>
            </a:r>
            <a:endParaRPr lang="zh-CN"/>
          </a:p>
        </p:txBody>
      </p:sp>
      <p:sp>
        <p:nvSpPr>
          <p:cNvPr id="20" name="文本框 19"/>
          <p:cNvSpPr txBox="1"/>
          <p:nvPr/>
        </p:nvSpPr>
        <p:spPr>
          <a:xfrm>
            <a:off x="5259070" y="1914525"/>
            <a:ext cx="674814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两种初始化形式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格式1: 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数组名 [ ][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数组名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  数组名 [ ] = new 数据类型[m][n]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 arr=new  int [5][3];  也可以理解为“5行3例”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格式2: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静态初始化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 [ ][ ]   数组名 = {{元素1,元素2....},{元素1,元素2....},{元素1,元素2....}.....};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举例：int [ ][ ] arr={{22,15,32,20,18},{12,21,25,19,33},{14,58,34,24,66},};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静态初始化可用于不规则二维数组的初始化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955675"/>
            <a:ext cx="7795895" cy="251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二维数组创建和遍历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array = new int[][] { { 1, 2, 3, 4, 5 }, { 6, 7 }, { 8, 9, 10 } }; // 允许二维数组中的每行的元素个数不相等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System.out.println(Arrays.toString(array));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array.length;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array[i].length;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System.out.println(array[i][j]);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97470" y="198437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二维数组创建和遍历</a:t>
            </a:r>
            <a:endParaRPr lang="zh-CN"/>
          </a:p>
        </p:txBody>
      </p:sp>
      <p:sp>
        <p:nvSpPr>
          <p:cNvPr id="2" name="矩形 1"/>
          <p:cNvSpPr/>
          <p:nvPr/>
        </p:nvSpPr>
        <p:spPr>
          <a:xfrm>
            <a:off x="457200" y="3787775"/>
            <a:ext cx="7795895" cy="2959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公司年销售额求和 某公司按照季度和月份统计的数据如下：单位(万元) 第一季度：22,66,44 第二季度：77,33,88 第三季度：25,45,65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 第四季度：11,66,99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public void test2Array2()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int[][] arr = new int[][] { { 22, 66, 44 }, { 77, 33, 88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// 二位数组里面的元素数量不要求相等（第二季度只有一个月盈利的场景）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//        int[][] arr = new int[][] { { 22, 66, 44 }, { 77 }, { 25, 45, 65 }, { 11, 66, 99 } };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int sum = 0;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for (int i = 0; i &lt; arr.length; i++)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for (int j = 0; j &lt; arr[i].length; j++) {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    sum += arr[i][j];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    System.out.println(sum);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0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0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7470" y="4779645"/>
            <a:ext cx="275082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二维数组练习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数组的定义、</a:t>
            </a:r>
            <a:r>
              <a:rPr lang="zh-CN" altLang="en-US" sz="3200">
                <a:sym typeface="+mn-ea"/>
              </a:rPr>
              <a:t>创建、赋值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1925" y="773430"/>
            <a:ext cx="118675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数组的定义：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数组是相同类型数据的有序集合。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长度是确定的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。数组一旦被创建，它的大小就是不可以改变的。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其元素必须是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，不允许出现混合类型。元素的类型可以是java 支持的任意类型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数组类型可以是任何数据类型，包括基本类型和引用类型。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数组的元素在堆内存中被分配空间，并且是</a:t>
            </a:r>
            <a:r>
              <a:rPr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连续分配的</a:t>
            </a:r>
            <a:r>
              <a:rPr 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 使用new 关键字对数组进行内存的分配。每个元素默认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值是零值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 数组的元素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索引从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2"/>
            </p:custDataLst>
          </p:nvPr>
        </p:nvGraphicFramePr>
        <p:xfrm>
          <a:off x="1355725" y="3841750"/>
          <a:ext cx="85274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46430"/>
                <a:gridCol w="655955"/>
                <a:gridCol w="655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流程图: 多文档 15"/>
          <p:cNvSpPr/>
          <p:nvPr/>
        </p:nvSpPr>
        <p:spPr>
          <a:xfrm>
            <a:off x="563245" y="3422650"/>
            <a:ext cx="1029335" cy="374650"/>
          </a:xfrm>
          <a:prstGeom prst="flowChartMultidocument">
            <a:avLst/>
          </a:prstGeom>
          <a:solidFill>
            <a:srgbClr val="E2F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rgbClr val="F7AF3F"/>
                </a:solidFill>
              </a:rPr>
              <a:t>内存图</a:t>
            </a:r>
            <a:endParaRPr lang="zh-CN" altLang="en-US" sz="1400">
              <a:solidFill>
                <a:srgbClr val="F7AF3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5175" y="3797300"/>
            <a:ext cx="274193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云形标注 19"/>
          <p:cNvSpPr/>
          <p:nvPr/>
        </p:nvSpPr>
        <p:spPr>
          <a:xfrm>
            <a:off x="6642100" y="3013075"/>
            <a:ext cx="3113405" cy="736600"/>
          </a:xfrm>
          <a:prstGeom prst="cloudCallout">
            <a:avLst>
              <a:gd name="adj1" fmla="val -42698"/>
              <a:gd name="adj2" fmla="val 7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数组长度是明确的，不可更改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32630" y="3422650"/>
            <a:ext cx="21094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数组容量 </a:t>
            </a:r>
            <a:r>
              <a:rPr lang="en-US" altLang="zh-CN" sz="1400">
                <a:solidFill>
                  <a:srgbClr val="FF0000"/>
                </a:solidFill>
              </a:rPr>
              <a:t>N</a:t>
            </a:r>
            <a:r>
              <a:rPr lang="zh-CN" altLang="en-US" sz="1400">
                <a:solidFill>
                  <a:srgbClr val="FF0000"/>
                </a:solidFill>
              </a:rPr>
              <a:t>（此处为 </a:t>
            </a:r>
            <a:r>
              <a:rPr lang="en-US" altLang="zh-CN" sz="1400">
                <a:solidFill>
                  <a:srgbClr val="FF0000"/>
                </a:solidFill>
              </a:rPr>
              <a:t>4</a:t>
            </a:r>
            <a:r>
              <a:rPr lang="zh-CN" altLang="en-US" sz="1400">
                <a:solidFill>
                  <a:srgbClr val="FF0000"/>
                </a:solidFill>
              </a:rPr>
              <a:t>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6850" y="4324350"/>
            <a:ext cx="34588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solidFill>
                  <a:srgbClr val="FF0000"/>
                </a:solidFill>
              </a:rPr>
              <a:t>索引         </a:t>
            </a:r>
            <a:r>
              <a:rPr lang="en-US" altLang="zh-CN" sz="1400">
                <a:solidFill>
                  <a:srgbClr val="FF0000"/>
                </a:solidFill>
              </a:rPr>
              <a:t>0           1           2       3</a:t>
            </a:r>
            <a:r>
              <a:rPr lang="zh-CN" altLang="en-US" sz="1400">
                <a:solidFill>
                  <a:srgbClr val="FF0000"/>
                </a:solidFill>
              </a:rPr>
              <a:t>（</a:t>
            </a:r>
            <a:r>
              <a:rPr lang="en-US" altLang="zh-CN" sz="1400">
                <a:solidFill>
                  <a:srgbClr val="FF0000"/>
                </a:solidFill>
              </a:rPr>
              <a:t>N-1</a:t>
            </a:r>
            <a:r>
              <a:rPr lang="zh-CN" altLang="en-US" sz="1400">
                <a:solidFill>
                  <a:srgbClr val="FF0000"/>
                </a:solidFill>
              </a:rPr>
              <a:t>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51605" y="4706620"/>
            <a:ext cx="32715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solidFill>
                  <a:srgbClr val="FF0000"/>
                </a:solidFill>
              </a:rPr>
              <a:t>内存地址  </a:t>
            </a:r>
            <a:r>
              <a:rPr lang="en-US" altLang="zh-CN" sz="1400">
                <a:solidFill>
                  <a:srgbClr val="FF0000"/>
                </a:solidFill>
              </a:rPr>
              <a:t>1001</a:t>
            </a:r>
            <a:r>
              <a:rPr lang="en-US" altLang="zh-CN" sz="1400">
                <a:solidFill>
                  <a:srgbClr val="FF0000"/>
                </a:solidFill>
              </a:rPr>
              <a:t>    1002     1003     1004</a:t>
            </a:r>
            <a:endParaRPr lang="zh-CN" altLang="en-US" sz="140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391920" y="5342255"/>
          <a:ext cx="85274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55955"/>
                <a:gridCol w="646430"/>
                <a:gridCol w="655955"/>
                <a:gridCol w="6559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C000"/>
                          </a:solidFill>
                        </a:rPr>
                        <a:t>......</a:t>
                      </a:r>
                      <a:endParaRPr lang="en-US" altLang="zh-CN">
                        <a:solidFill>
                          <a:srgbClr val="FFC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62095" y="5768340"/>
            <a:ext cx="59912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solidFill>
                  <a:srgbClr val="FF0000"/>
                </a:solidFill>
              </a:rPr>
              <a:t>索引         </a:t>
            </a:r>
            <a:r>
              <a:rPr lang="en-US" altLang="zh-CN" sz="1400">
                <a:solidFill>
                  <a:srgbClr val="FF0000"/>
                </a:solidFill>
              </a:rPr>
              <a:t>0           1           2       3			100000</a:t>
            </a:r>
            <a:r>
              <a:rPr lang="zh-CN" altLang="en-US" sz="1400">
                <a:solidFill>
                  <a:srgbClr val="FF0000"/>
                </a:solidFill>
              </a:rPr>
              <a:t>（</a:t>
            </a:r>
            <a:r>
              <a:rPr lang="en-US" altLang="zh-CN" sz="1400">
                <a:solidFill>
                  <a:srgbClr val="FF0000"/>
                </a:solidFill>
              </a:rPr>
              <a:t>N-1</a:t>
            </a:r>
            <a:r>
              <a:rPr lang="zh-CN" altLang="en-US" sz="1400">
                <a:solidFill>
                  <a:srgbClr val="FF0000"/>
                </a:solidFill>
              </a:rPr>
              <a:t>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06850" y="6150610"/>
            <a:ext cx="594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400">
                <a:solidFill>
                  <a:srgbClr val="FF0000"/>
                </a:solidFill>
              </a:rPr>
              <a:t>内存地址  </a:t>
            </a:r>
            <a:r>
              <a:rPr lang="en-US" altLang="zh-CN" sz="1400">
                <a:solidFill>
                  <a:srgbClr val="FF0000"/>
                </a:solidFill>
              </a:rPr>
              <a:t>1001</a:t>
            </a:r>
            <a:r>
              <a:rPr lang="en-US" altLang="zh-CN" sz="1400">
                <a:solidFill>
                  <a:srgbClr val="FF0000"/>
                </a:solidFill>
              </a:rPr>
              <a:t>    1002     1003     1004		1001 + 100000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125075" y="5496560"/>
            <a:ext cx="1904365" cy="11468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5000"/>
                    <a:lumOff val="3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>
                <a:solidFill>
                  <a:schemeClr val="accent1"/>
                </a:solidFill>
              </a:rPr>
              <a:t>10 w </a:t>
            </a:r>
            <a:r>
              <a:rPr lang="zh-CN" altLang="en-US" sz="1400">
                <a:solidFill>
                  <a:schemeClr val="accent1"/>
                </a:solidFill>
              </a:rPr>
              <a:t>个元素和 </a:t>
            </a:r>
            <a:r>
              <a:rPr lang="en-US" altLang="zh-CN" sz="1400">
                <a:solidFill>
                  <a:schemeClr val="accent1"/>
                </a:solidFill>
              </a:rPr>
              <a:t>4 </a:t>
            </a:r>
            <a:r>
              <a:rPr lang="zh-CN" altLang="en-US" sz="1400">
                <a:solidFill>
                  <a:schemeClr val="accent1"/>
                </a:solidFill>
              </a:rPr>
              <a:t>个元素随机访问效率是一样的，同时通过内存地址计算得到，不用大量的移位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53320" y="5496560"/>
            <a:ext cx="1976120" cy="120269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8750" y="849630"/>
            <a:ext cx="118675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数组的声明：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声明的时候并没有实例化任何对象，只有在实例化数组对象时，JVM才分配空间，这时才与长度有关。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声明一个数组的时候并没有数组真正被创建。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构造一个数组，必须指定长度。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数组格式： 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[]：代表这是数组类型。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元素类型[ ] 数组名 = new 元素类型 [元素个数或数组长度];   //  int[] </a:t>
            </a:r>
            <a:r>
              <a:rPr 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intA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rr = new int[3];</a:t>
            </a:r>
            <a:endParaRPr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2098040" y="3553460"/>
            <a:ext cx="491490" cy="24892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7860" y="3474085"/>
            <a:ext cx="14401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double salary1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salary2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salary3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salary4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salary5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salary6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salary7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salary8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salary9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salary10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salary11</a:t>
            </a:r>
            <a:endParaRPr lang="en-US" altLang="zh-CN" sz="1400"/>
          </a:p>
          <a:p>
            <a:pPr algn="l"/>
            <a:r>
              <a:rPr lang="en-US" altLang="zh-CN" sz="1400">
                <a:sym typeface="+mn-ea"/>
              </a:rPr>
              <a:t>double salary12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2752725" y="4658995"/>
            <a:ext cx="2805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/>
              <a:t>double[] salary = new double[12];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5558155" y="4256405"/>
            <a:ext cx="3251200" cy="111188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chemeClr val="accent1"/>
                </a:solidFill>
              </a:rPr>
              <a:t>在程序中合理地使用数组，会使程序的结构比较整齐，而且可以把较为复杂的运算，转化成简单的数组操作来表示。可以使代码大大地简化。</a:t>
            </a:r>
            <a:endParaRPr lang="zh-CN" altLang="en-US" sz="1400">
              <a:solidFill>
                <a:schemeClr val="accent1"/>
              </a:solidFill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2844165" y="3474085"/>
            <a:ext cx="3113405" cy="736600"/>
          </a:xfrm>
          <a:prstGeom prst="cloudCallout">
            <a:avLst>
              <a:gd name="adj1" fmla="val -42698"/>
              <a:gd name="adj2" fmla="val 70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使用数组可以简化复杂的场景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89200" y="5648960"/>
            <a:ext cx="6320155" cy="393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12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个月的工资定义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12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个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double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变量，可以改进成一个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12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个元素容量的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double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数组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03810" name="Rectangle 2"/>
          <p:cNvSpPr>
            <a:spLocks noGrp="1" noChangeArrowheads="1"/>
          </p:cNvSpPr>
          <p:nvPr/>
        </p:nvSpPr>
        <p:spPr>
          <a:xfrm>
            <a:off x="109220" y="2669540"/>
            <a:ext cx="2331720" cy="767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defRPr/>
            </a:pPr>
            <a:r>
              <a:rPr lang="zh-CN" altLang="en-US" b="1" dirty="0" smtClean="0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Unicode MS" pitchFamily="34" charset="-122"/>
              </a:rPr>
              <a:t>数组优缺点</a:t>
            </a:r>
            <a:endParaRPr lang="zh-CN" altLang="en-US" b="1" dirty="0" smtClean="0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Arial Unicode MS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6200" y="1195070"/>
            <a:ext cx="6739890" cy="1630680"/>
          </a:xfrm>
          <a:prstGeom prst="rect">
            <a:avLst/>
          </a:prstGeom>
          <a:noFill/>
          <a:ln w="28575">
            <a:solidFill>
              <a:srgbClr val="FE12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1：可以保存若干个数据。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2：随机访问的效率很高。根据下标访问元素效率高（元素连续分配空间）。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6200" y="3235960"/>
            <a:ext cx="6739890" cy="2887345"/>
          </a:xfrm>
          <a:prstGeom prst="rect">
            <a:avLst/>
          </a:prstGeom>
          <a:noFill/>
          <a:ln w="28575">
            <a:solidFill>
              <a:srgbClr val="DCDCD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1：数组的元素的类型必须一致。元素类型必须一致。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2：连续分配空间在堆中，如果数组的元素很多，对内存的要求更加的严格。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3：根据内容查找元素效率比较低，需要逐个比较个。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4：删除元素、插入元素效率比较低，需要移动大量的元素。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5：数组定长，不能自动扩容。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6：数组没有封装，数组对象只提供了一个数组长度的属性，但是没有提供方法用来操作元素。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9674225" y="3235960"/>
            <a:ext cx="2185670" cy="1776095"/>
          </a:xfrm>
          <a:prstGeom prst="cloudCallout">
            <a:avLst>
              <a:gd name="adj1" fmla="val -76575"/>
              <a:gd name="adj2" fmla="val 54326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59909"/>
                </a:solidFill>
              </a:rPr>
              <a:t>数组不给力</a:t>
            </a:r>
            <a:endParaRPr lang="zh-CN" altLang="en-US">
              <a:solidFill>
                <a:srgbClr val="F59909"/>
              </a:solidFill>
            </a:endParaRPr>
          </a:p>
          <a:p>
            <a:pPr algn="ctr"/>
            <a:r>
              <a:rPr lang="zh-CN" altLang="en-US">
                <a:solidFill>
                  <a:srgbClr val="F59909"/>
                </a:solidFill>
              </a:rPr>
              <a:t>集合来代替</a:t>
            </a:r>
            <a:endParaRPr lang="zh-CN" altLang="en-US">
              <a:solidFill>
                <a:srgbClr val="F59909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2376170" y="1067435"/>
            <a:ext cx="1266190" cy="456565"/>
          </a:xfrm>
          <a:prstGeom prst="foldedCorner">
            <a:avLst/>
          </a:prstGeom>
          <a:solidFill>
            <a:schemeClr val="tx2"/>
          </a:solidFill>
          <a:ln>
            <a:solidFill>
              <a:srgbClr val="FE1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数组优点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2376170" y="3034665"/>
            <a:ext cx="1266190" cy="456565"/>
          </a:xfrm>
          <a:prstGeom prst="foldedCorner">
            <a:avLst/>
          </a:prstGeom>
          <a:solidFill>
            <a:schemeClr val="tx2"/>
          </a:solidFill>
          <a:ln>
            <a:solidFill>
              <a:srgbClr val="DCD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数组缺点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左箭头标注 9"/>
          <p:cNvSpPr/>
          <p:nvPr/>
        </p:nvSpPr>
        <p:spPr>
          <a:xfrm>
            <a:off x="9156065" y="1360805"/>
            <a:ext cx="2730500" cy="1056005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2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F7AF3F"/>
                </a:solidFill>
              </a:rPr>
              <a:t>数组不是一无是处的，适合简单场景，效率高</a:t>
            </a:r>
            <a:endParaRPr lang="zh-CN" altLang="en-US">
              <a:solidFill>
                <a:srgbClr val="F7AF3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93980" y="873760"/>
            <a:ext cx="410527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创建数组的几种方式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intArr; // 声明数组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 = new int[3]; // new 的时候给数组强制开辟内存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方式1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intArr01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方式2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intArr02[]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方式3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intArr03 = new int[]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方式4,</a:t>
            </a:r>
            <a:r>
              <a:rPr lang="zh-CN" altLang="en-US" sz="1200">
                <a:solidFill>
                  <a:schemeClr val="tx1"/>
                </a:solidFill>
                <a:sym typeface="+mn-ea"/>
              </a:rPr>
              <a:t>静态初始化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intArr04 = {1,2,3};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5975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数组创建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48480" y="873760"/>
            <a:ext cx="3619500" cy="49917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测试数组的创建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数组的默认值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基本类型元素默认是零值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应用类型元素默认是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Integer[] arr2 = new Integer[3];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arr2.length;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System.out.println(arr2[i]);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创建数组并初始化数组元素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{"hello", "world"};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System.out.println(strArr);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System.out.println(Arrays.toString(strArr));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04505" y="873760"/>
            <a:ext cx="3669665" cy="34359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数组元素赋值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intArr = new int[3];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intArr[0] = 10;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intArr[1] = 20;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intArr[2] = 30;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intArr[3] = 40; // 数组下标越界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intArr.length;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System.out.println(intArr[i]); // 读取数组元素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9445" y="563626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数组元素默认值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607550" y="4079240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数组元素赋值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614805" y="2231390"/>
            <a:ext cx="7905115" cy="143954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/>
              <a:t>练习</a:t>
            </a:r>
            <a:endParaRPr lang="zh-CN" altLang="en-US" sz="3200"/>
          </a:p>
          <a:p>
            <a:pPr algn="ctr"/>
            <a:r>
              <a:rPr lang="zh-CN" altLang="en-US" sz="2000">
                <a:sym typeface="+mn-ea"/>
              </a:rPr>
              <a:t>产生1到100之间所有奇数组成的数组并输出。要求每10个一行输出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57200" y="1329055"/>
            <a:ext cx="5555615" cy="36087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练习：产生1到100之间所有奇数组成的数组并输出。要求每10个一行输出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testArray3()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int[] arr = new int[50];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50;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arr[i] = i * 2 + 1;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 &lt; arr.length;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(i != 0 &amp;&amp; i % 10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System.out.print(arr[i] + "\t"); // \t表示 tab 键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5705" y="4689475"/>
            <a:ext cx="20129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练习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UNIT_TABLE_BEAUTIFY" val="smartTable{9a89318f-9649-400a-a081-442ceca3ffce}"/>
</p:tagLst>
</file>

<file path=ppt/tags/tag82.xml><?xml version="1.0" encoding="utf-8"?>
<p:tagLst xmlns:p="http://schemas.openxmlformats.org/presentationml/2006/main">
  <p:tag name="KSO_WM_UNIT_TABLE_BEAUTIFY" val="smartTable{9a89318f-9649-400a-a081-442ceca3ffce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10251</Words>
  <Application>WPS 演示</Application>
  <PresentationFormat>宽屏</PresentationFormat>
  <Paragraphs>495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Arial Unicode MS</vt:lpstr>
      <vt:lpstr>Calibri</vt:lpstr>
      <vt:lpstr>1_Office 主题​​</vt:lpstr>
      <vt:lpstr>Java数组简介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756</cp:revision>
  <dcterms:created xsi:type="dcterms:W3CDTF">2019-06-19T02:08:00Z</dcterms:created>
  <dcterms:modified xsi:type="dcterms:W3CDTF">2020-12-16T02:25:32Z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