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660" r:id="rId3"/>
    <p:sldId id="661" r:id="rId4"/>
    <p:sldId id="722" r:id="rId5"/>
    <p:sldId id="721" r:id="rId6"/>
    <p:sldId id="740" r:id="rId7"/>
    <p:sldId id="707" r:id="rId8"/>
    <p:sldId id="687" r:id="rId9"/>
    <p:sldId id="723" r:id="rId10"/>
    <p:sldId id="688" r:id="rId11"/>
    <p:sldId id="705" r:id="rId12"/>
    <p:sldId id="728" r:id="rId13"/>
    <p:sldId id="729" r:id="rId14"/>
    <p:sldId id="730" r:id="rId15"/>
    <p:sldId id="731" r:id="rId16"/>
    <p:sldId id="6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0"/>
        <p:guide pos="37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0645"/>
            <a:ext cx="6901180" cy="37191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校验邮箱是否合法</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字符串类的 matches 方法可以用来校验一个字符串是否满足一个正则</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testRegex1 () {</a:t>
            </a:r>
            <a:endParaRPr lang="zh-CN" altLang="en-US" sz="1200">
              <a:solidFill>
                <a:schemeClr val="tx1"/>
              </a:solidFill>
              <a:sym typeface="+mn-ea"/>
            </a:endParaRPr>
          </a:p>
          <a:p>
            <a:pPr algn="l"/>
            <a:r>
              <a:rPr lang="zh-CN" altLang="en-US" sz="1200">
                <a:solidFill>
                  <a:schemeClr val="tx1"/>
                </a:solidFill>
                <a:sym typeface="+mn-ea"/>
              </a:rPr>
              <a:t>        // . 正则转移 \. Java字符串再转义以下 \\.</a:t>
            </a:r>
            <a:endParaRPr lang="zh-CN" altLang="en-US" sz="1200">
              <a:solidFill>
                <a:schemeClr val="tx1"/>
              </a:solidFill>
              <a:sym typeface="+mn-ea"/>
            </a:endParaRPr>
          </a:p>
          <a:p>
            <a:pPr algn="l"/>
            <a:r>
              <a:rPr lang="zh-CN" altLang="en-US" sz="1200">
                <a:solidFill>
                  <a:schemeClr val="tx1"/>
                </a:solidFill>
                <a:sym typeface="+mn-ea"/>
              </a:rPr>
              <a:t>        String regex = "[a-zA-Z0-9]+@[a-zA-Z0-9]+\\.com";</a:t>
            </a:r>
            <a:endParaRPr lang="zh-CN" altLang="en-US" sz="1200">
              <a:solidFill>
                <a:schemeClr val="tx1"/>
              </a:solidFill>
              <a:sym typeface="+mn-ea"/>
            </a:endParaRPr>
          </a:p>
          <a:p>
            <a:pPr algn="l"/>
            <a:r>
              <a:rPr lang="zh-CN" altLang="en-US" sz="1200">
                <a:solidFill>
                  <a:schemeClr val="tx1"/>
                </a:solidFill>
                <a:sym typeface="+mn-ea"/>
              </a:rPr>
              <a:t>        System.out.println(regex);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en-US" altLang="zh-CN" sz="1200">
                <a:solidFill>
                  <a:schemeClr val="tx1"/>
                </a:solidFill>
                <a:sym typeface="+mn-ea"/>
              </a:rPr>
              <a:t>        // String str = "############linkknown@163.com############";</a:t>
            </a:r>
            <a:endParaRPr lang="en-US" altLang="zh-CN"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 str.</a:t>
            </a:r>
            <a:r>
              <a:rPr lang="zh-CN" altLang="en-US" sz="1200" b="1">
                <a:solidFill>
                  <a:srgbClr val="FF0000"/>
                </a:solidFill>
                <a:sym typeface="+mn-ea"/>
              </a:rPr>
              <a:t>matches</a:t>
            </a:r>
            <a:r>
              <a:rPr lang="zh-CN" altLang="en-US" sz="1200">
                <a:solidFill>
                  <a:schemeClr val="tx1"/>
                </a:solidFill>
                <a:sym typeface="+mn-ea"/>
              </a:rPr>
              <a:t>(regex)));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838700" y="1217930"/>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正则校验邮箱</a:t>
            </a:r>
            <a:endParaRPr lang="zh-CN" altLang="en-US"/>
          </a:p>
        </p:txBody>
      </p:sp>
      <p:sp>
        <p:nvSpPr>
          <p:cNvPr id="2" name="矩形 1"/>
          <p:cNvSpPr/>
          <p:nvPr/>
        </p:nvSpPr>
        <p:spPr>
          <a:xfrm>
            <a:off x="5214620" y="3603625"/>
            <a:ext cx="6901180" cy="31470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matches 方法默认就是全匹配，底层相当于自动添加 ^ $</a:t>
            </a:r>
            <a:endParaRPr lang="zh-CN" altLang="en-US" sz="1200">
              <a:solidFill>
                <a:schemeClr val="tx1"/>
              </a:solidFill>
              <a:sym typeface="+mn-ea"/>
            </a:endParaRPr>
          </a:p>
          <a:p>
            <a:pPr algn="l"/>
            <a:r>
              <a:rPr lang="zh-CN" altLang="en-US" sz="1200">
                <a:solidFill>
                  <a:schemeClr val="tx1"/>
                </a:solidFill>
                <a:sym typeface="+mn-ea"/>
              </a:rPr>
              <a:t>     * ^ 表示以什么开头</a:t>
            </a:r>
            <a:endParaRPr lang="zh-CN" altLang="en-US" sz="1200">
              <a:solidFill>
                <a:schemeClr val="tx1"/>
              </a:solidFill>
              <a:sym typeface="+mn-ea"/>
            </a:endParaRPr>
          </a:p>
          <a:p>
            <a:pPr algn="l"/>
            <a:r>
              <a:rPr lang="zh-CN" altLang="en-US" sz="1200">
                <a:solidFill>
                  <a:schemeClr val="tx1"/>
                </a:solidFill>
                <a:sym typeface="+mn-ea"/>
              </a:rPr>
              <a:t>     * $ 表示以什么结尾</a:t>
            </a:r>
            <a:endParaRPr lang="zh-CN" altLang="en-US" sz="1200">
              <a:solidFill>
                <a:schemeClr val="tx1"/>
              </a:solidFill>
              <a:sym typeface="+mn-ea"/>
            </a:endParaRPr>
          </a:p>
          <a:p>
            <a:pPr algn="l"/>
            <a:r>
              <a:rPr lang="zh-CN" altLang="en-US" sz="1200">
                <a:solidFill>
                  <a:schemeClr val="tx1"/>
                </a:solidFill>
                <a:sym typeface="+mn-ea"/>
              </a:rPr>
              <a:t>     * ^ 和 $ 成为全匹配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testRegex2 ()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b="1">
                <a:solidFill>
                  <a:srgbClr val="FF0000"/>
                </a:solidFill>
                <a:sym typeface="+mn-ea"/>
              </a:rPr>
              <a:t>        String regex = "^[a-zA-Z0-9]+@[a-zA-Z0-9]+\\.com$";</a:t>
            </a:r>
            <a:endParaRPr lang="zh-CN" altLang="en-US" sz="1200" b="1">
              <a:solidFill>
                <a:srgbClr val="FF0000"/>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919335" y="371411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全匹配模式</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18515"/>
            <a:ext cx="4123055" cy="28867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QQ 号规定 5-10 位数字，且不能以 0 开头</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testRegex3 () {</a:t>
            </a:r>
            <a:endParaRPr lang="zh-CN" altLang="en-US" sz="1200">
              <a:solidFill>
                <a:schemeClr val="tx1"/>
              </a:solidFill>
              <a:sym typeface="+mn-ea"/>
            </a:endParaRPr>
          </a:p>
          <a:p>
            <a:pPr algn="l"/>
            <a:r>
              <a:rPr lang="zh-CN" altLang="en-US" sz="1200">
                <a:solidFill>
                  <a:schemeClr val="tx1"/>
                </a:solidFill>
                <a:sym typeface="+mn-ea"/>
              </a:rPr>
              <a:t>        String regex = "^[1-9][0-9]{4,9}$";</a:t>
            </a:r>
            <a:endParaRPr lang="zh-CN" altLang="en-US" sz="1200">
              <a:solidFill>
                <a:schemeClr val="tx1"/>
              </a:solidFill>
              <a:sym typeface="+mn-ea"/>
            </a:endParaRPr>
          </a:p>
          <a:p>
            <a:pPr algn="l"/>
            <a:r>
              <a:rPr lang="zh-CN" altLang="en-US" sz="1200">
                <a:solidFill>
                  <a:schemeClr val="tx1"/>
                </a:solidFill>
                <a:sym typeface="+mn-ea"/>
              </a:rPr>
              <a:t>        System.out.println("389893982".matches(regex));</a:t>
            </a:r>
            <a:endParaRPr lang="zh-CN" altLang="en-US" sz="1200">
              <a:solidFill>
                <a:schemeClr val="tx1"/>
              </a:solidFill>
              <a:sym typeface="+mn-ea"/>
            </a:endParaRPr>
          </a:p>
          <a:p>
            <a:pPr algn="l"/>
            <a:r>
              <a:rPr lang="zh-CN" altLang="en-US" sz="1200">
                <a:solidFill>
                  <a:schemeClr val="tx1"/>
                </a:solidFill>
                <a:sym typeface="+mn-ea"/>
              </a:rPr>
              <a:t>        System.out.println("11111".matches(regex));</a:t>
            </a:r>
            <a:endParaRPr lang="zh-CN" altLang="en-US" sz="1200">
              <a:solidFill>
                <a:schemeClr val="tx1"/>
              </a:solidFill>
              <a:sym typeface="+mn-ea"/>
            </a:endParaRPr>
          </a:p>
          <a:p>
            <a:pPr algn="l"/>
            <a:r>
              <a:rPr lang="zh-CN" altLang="en-US" sz="1200">
                <a:solidFill>
                  <a:schemeClr val="tx1"/>
                </a:solidFill>
                <a:sym typeface="+mn-ea"/>
              </a:rPr>
              <a:t>        System.out.println("1111111111".matches(regex));</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System.out.println("111".matches(regex));</a:t>
            </a:r>
            <a:endParaRPr lang="zh-CN" altLang="en-US" sz="1200">
              <a:solidFill>
                <a:schemeClr val="tx1"/>
              </a:solidFill>
              <a:sym typeface="+mn-ea"/>
            </a:endParaRPr>
          </a:p>
          <a:p>
            <a:pPr algn="l"/>
            <a:r>
              <a:rPr lang="zh-CN" altLang="en-US" sz="1200">
                <a:solidFill>
                  <a:schemeClr val="tx1"/>
                </a:solidFill>
                <a:sym typeface="+mn-ea"/>
              </a:rPr>
              <a:t>        System.out.println("1111111111111".matches(regex));</a:t>
            </a:r>
            <a:endParaRPr lang="zh-CN" altLang="en-US" sz="1200">
              <a:solidFill>
                <a:schemeClr val="tx1"/>
              </a:solidFill>
              <a:sym typeface="+mn-ea"/>
            </a:endParaRPr>
          </a:p>
          <a:p>
            <a:pPr algn="l"/>
            <a:r>
              <a:rPr lang="zh-CN" altLang="en-US" sz="1200">
                <a:solidFill>
                  <a:schemeClr val="tx1"/>
                </a:solidFill>
                <a:sym typeface="+mn-ea"/>
              </a:rPr>
              <a:t>        System.out.println("000112323".matches(regex));</a:t>
            </a:r>
            <a:endParaRPr lang="zh-CN" altLang="en-US" sz="1200">
              <a:solidFill>
                <a:schemeClr val="tx1"/>
              </a:solidFill>
              <a:sym typeface="+mn-ea"/>
            </a:endParaRPr>
          </a:p>
          <a:p>
            <a:pPr algn="l"/>
            <a:r>
              <a:rPr lang="zh-CN" altLang="en-US" sz="1200">
                <a:solidFill>
                  <a:schemeClr val="tx1"/>
                </a:solidFill>
                <a:sym typeface="+mn-ea"/>
              </a:rPr>
              <a:t>        System.out.println("a323232233".matches(regex));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69160" y="3776980"/>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 </a:t>
            </a:r>
            <a:r>
              <a:rPr lang="en-US" altLang="zh-CN"/>
              <a:t>QQ </a:t>
            </a:r>
            <a:r>
              <a:rPr lang="zh-CN" altLang="en-US"/>
              <a:t>号</a:t>
            </a:r>
            <a:endParaRPr lang="zh-CN" altLang="en-US"/>
          </a:p>
        </p:txBody>
      </p:sp>
      <p:sp>
        <p:nvSpPr>
          <p:cNvPr id="2" name="矩形 1"/>
          <p:cNvSpPr/>
          <p:nvPr/>
        </p:nvSpPr>
        <p:spPr>
          <a:xfrm>
            <a:off x="4331335" y="818515"/>
            <a:ext cx="7712075" cy="45129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testRegex4 () {</a:t>
            </a:r>
            <a:endParaRPr lang="zh-CN" altLang="en-US" sz="1200">
              <a:solidFill>
                <a:schemeClr val="tx1"/>
              </a:solidFill>
              <a:sym typeface="+mn-ea"/>
            </a:endParaRPr>
          </a:p>
          <a:p>
            <a:pPr algn="l"/>
            <a:r>
              <a:rPr lang="zh-CN" altLang="en-US" sz="1200">
                <a:solidFill>
                  <a:schemeClr val="tx1"/>
                </a:solidFill>
                <a:sym typeface="+mn-ea"/>
              </a:rPr>
              <a:t>        // 数字至少出现一次</a:t>
            </a:r>
            <a:endParaRPr lang="zh-CN" altLang="en-US" sz="1200">
              <a:solidFill>
                <a:schemeClr val="tx1"/>
              </a:solidFill>
              <a:sym typeface="+mn-ea"/>
            </a:endParaRPr>
          </a:p>
          <a:p>
            <a:pPr algn="l"/>
            <a:r>
              <a:rPr lang="zh-CN" altLang="en-US" sz="1200">
                <a:solidFill>
                  <a:schemeClr val="tx1"/>
                </a:solidFill>
                <a:sym typeface="+mn-ea"/>
              </a:rPr>
              <a:t>        System.out.println("11213234".matches("\\d+"));</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 和 -10</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System.out.println("-11".matches("^-?[1-9][0-9]*$"));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表示正数或者负数：10.01 和 -10.01</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System.out.println("-10.012".matches("^-?[1-9][0-9]*(\\.[0-9]{1,2})?$"));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日期 2020-10-25</a:t>
            </a:r>
            <a:endParaRPr lang="zh-CN" altLang="en-US" sz="1200">
              <a:solidFill>
                <a:schemeClr val="tx1"/>
              </a:solidFill>
              <a:sym typeface="+mn-ea"/>
            </a:endParaRPr>
          </a:p>
          <a:p>
            <a:pPr algn="l"/>
            <a:r>
              <a:rPr lang="zh-CN" altLang="en-US" sz="1200">
                <a:solidFill>
                  <a:schemeClr val="tx1"/>
                </a:solidFill>
                <a:sym typeface="+mn-ea"/>
              </a:rPr>
              <a:t>        System.out.println("2020-10-25".matches("^\\d{4}-\\d{2}-\\d{2}$"));                // 不够严谨</a:t>
            </a:r>
            <a:endParaRPr lang="zh-CN" altLang="en-US" sz="1200">
              <a:solidFill>
                <a:schemeClr val="tx1"/>
              </a:solidFill>
              <a:sym typeface="+mn-ea"/>
            </a:endParaRPr>
          </a:p>
          <a:p>
            <a:pPr algn="l"/>
            <a:r>
              <a:rPr lang="zh-CN" altLang="en-US" sz="1200">
                <a:solidFill>
                  <a:schemeClr val="tx1"/>
                </a:solidFill>
                <a:sym typeface="+mn-ea"/>
              </a:rPr>
              <a:t>        System.out.println("2020-99-99".matches("^\\d{4}-\\d{2}-\\d{2}$"));                </a:t>
            </a:r>
            <a:endParaRPr lang="zh-CN" altLang="en-US" sz="1200">
              <a:solidFill>
                <a:schemeClr val="tx1"/>
              </a:solidFill>
              <a:sym typeface="+mn-ea"/>
            </a:endParaRPr>
          </a:p>
          <a:p>
            <a:pPr algn="l"/>
            <a:r>
              <a:rPr lang="zh-CN" altLang="en-US" sz="1200">
                <a:solidFill>
                  <a:schemeClr val="tx1"/>
                </a:solidFill>
                <a:sym typeface="+mn-ea"/>
              </a:rPr>
              <a:t>        System.out.println("2020-99-99".matches("^\\d{4}-(0[1-9]|1[0-2])-(0[1-9]|[1-2][0-9]|3[0-1])$"));        // 够严谨        </a:t>
            </a:r>
            <a:endParaRPr lang="zh-CN" altLang="en-US" sz="1200">
              <a:solidFill>
                <a:schemeClr val="tx1"/>
              </a:solidFill>
              <a:sym typeface="+mn-ea"/>
            </a:endParaRPr>
          </a:p>
          <a:p>
            <a:pPr algn="l"/>
            <a:r>
              <a:rPr lang="zh-CN" altLang="en-US" sz="1200">
                <a:solidFill>
                  <a:schemeClr val="tx1"/>
                </a:solidFill>
                <a:sym typeface="+mn-ea"/>
              </a:rPr>
              <a:t>        System.out.println("2020-10-25".matches("^\\d{4}-(0[1-9]|1[0-2])-(0[1-9]|[1-2][0-9]|3[0-1])$"));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446260" y="23933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正则校验数字和日期</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97510" y="818515"/>
            <a:ext cx="6053455" cy="22993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"a,b,c,d,e,f";</a:t>
            </a:r>
            <a:endParaRPr lang="zh-CN" altLang="en-US" sz="1200">
              <a:solidFill>
                <a:schemeClr val="tx1"/>
              </a:solidFill>
              <a:sym typeface="+mn-ea"/>
            </a:endParaRPr>
          </a:p>
          <a:p>
            <a:pPr algn="l"/>
            <a:r>
              <a:rPr lang="zh-CN" altLang="en-US" sz="1200">
                <a:solidFill>
                  <a:schemeClr val="tx1"/>
                </a:solidFill>
                <a:sym typeface="+mn-ea"/>
              </a:rPr>
              <a:t>        System.out.println(Arrays.asList(str.split(regex)));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System.out.println(Arrays.toString("1@2#3456@7#7#89".</a:t>
            </a:r>
            <a:r>
              <a:rPr lang="zh-CN" altLang="en-US" sz="1200" b="1">
                <a:solidFill>
                  <a:srgbClr val="FF0000"/>
                </a:solidFill>
                <a:sym typeface="+mn-ea"/>
              </a:rPr>
              <a:t>split</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397510" y="3286760"/>
            <a:ext cx="7712075" cy="309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 根据大写字母分割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testSplit2 () {</a:t>
            </a:r>
            <a:endParaRPr lang="zh-CN" altLang="en-US" sz="1200">
              <a:solidFill>
                <a:schemeClr val="tx1"/>
              </a:solidFill>
              <a:sym typeface="+mn-ea"/>
            </a:endParaRPr>
          </a:p>
          <a:p>
            <a:pPr algn="l"/>
            <a:r>
              <a:rPr lang="zh-CN" altLang="en-US" sz="1200">
                <a:solidFill>
                  <a:schemeClr val="tx1"/>
                </a:solidFill>
                <a:sym typeface="+mn-ea"/>
              </a:rPr>
              <a:t>        String regex = "[A-Z]";</a:t>
            </a:r>
            <a:endParaRPr lang="zh-CN" altLang="en-US" sz="1200">
              <a:solidFill>
                <a:schemeClr val="tx1"/>
              </a:solidFill>
              <a:sym typeface="+mn-ea"/>
            </a:endParaRPr>
          </a:p>
          <a:p>
            <a:pPr algn="l"/>
            <a:r>
              <a:rPr lang="zh-CN" altLang="en-US" sz="1200">
                <a:solidFill>
                  <a:schemeClr val="tx1"/>
                </a:solidFill>
                <a:sym typeface="+mn-ea"/>
              </a:rPr>
              <a:t>        String str = "aAbBcCdDeEfF";</a:t>
            </a:r>
            <a:endParaRPr lang="zh-CN" altLang="en-US" sz="1200">
              <a:solidFill>
                <a:schemeClr val="tx1"/>
              </a:solidFill>
              <a:sym typeface="+mn-ea"/>
            </a:endParaRPr>
          </a:p>
          <a:p>
            <a:pPr algn="l"/>
            <a:r>
              <a:rPr lang="zh-CN" altLang="en-US" sz="1200">
                <a:solidFill>
                  <a:schemeClr val="tx1"/>
                </a:solidFill>
                <a:sym typeface="+mn-ea"/>
              </a:rPr>
              <a:t>        System.out.println(str.split(regex));</a:t>
            </a:r>
            <a:endParaRPr lang="zh-CN" altLang="en-US" sz="1200">
              <a:solidFill>
                <a:schemeClr val="tx1"/>
              </a:solidFill>
              <a:sym typeface="+mn-ea"/>
            </a:endParaRPr>
          </a:p>
          <a:p>
            <a:pPr algn="l"/>
            <a:r>
              <a:rPr lang="zh-CN" altLang="en-US" sz="1200">
                <a:solidFill>
                  <a:schemeClr val="tx1"/>
                </a:solidFill>
                <a:sym typeface="+mn-ea"/>
              </a:rPr>
              <a:t>        System.out.println(Arrays.toString(str.split(regex)));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根据大写字母来分割</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System.out.println(Arrays.toString("afAs4DFS34GFFFGdRfsfhDSif32F3232SfdgsF2323".split("[A-Z]{2}")));</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6608445" y="266128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正则分割字符串</a:t>
            </a:r>
            <a:endParaRPr lang="zh-CN" altLang="en-US"/>
          </a:p>
        </p:txBody>
      </p:sp>
      <p:sp>
        <p:nvSpPr>
          <p:cNvPr id="6" name="矩形 5"/>
          <p:cNvSpPr/>
          <p:nvPr/>
        </p:nvSpPr>
        <p:spPr>
          <a:xfrm>
            <a:off x="6608445" y="818515"/>
            <a:ext cx="3286125" cy="1708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testSplit3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"1.2.3.4.5.6...7.8.9,,,,,,.0";</a:t>
            </a:r>
            <a:endParaRPr lang="zh-CN" altLang="en-US" sz="1200">
              <a:solidFill>
                <a:schemeClr val="tx1"/>
              </a:solidFill>
              <a:sym typeface="+mn-ea"/>
            </a:endParaRPr>
          </a:p>
          <a:p>
            <a:pPr algn="l"/>
            <a:r>
              <a:rPr lang="zh-CN" altLang="en-US" sz="1200">
                <a:solidFill>
                  <a:schemeClr val="tx1"/>
                </a:solidFill>
                <a:sym typeface="+mn-ea"/>
              </a:rPr>
              <a:t>        String[] arr = str.split(regex);</a:t>
            </a:r>
            <a:endParaRPr lang="zh-CN" altLang="en-US" sz="1200">
              <a:solidFill>
                <a:schemeClr val="tx1"/>
              </a:solidFill>
              <a:sym typeface="+mn-ea"/>
            </a:endParaRPr>
          </a:p>
          <a:p>
            <a:pPr algn="l"/>
            <a:r>
              <a:rPr lang="zh-CN" altLang="en-US" sz="1200">
                <a:solidFill>
                  <a:schemeClr val="tx1"/>
                </a:solidFill>
                <a:sym typeface="+mn-ea"/>
              </a:rPr>
              <a:t>        System.out.println(arr.length);</a:t>
            </a:r>
            <a:endParaRPr lang="zh-CN" altLang="en-US" sz="1200">
              <a:solidFill>
                <a:schemeClr val="tx1"/>
              </a:solidFill>
              <a:sym typeface="+mn-ea"/>
            </a:endParaRPr>
          </a:p>
          <a:p>
            <a:pPr algn="l"/>
            <a:r>
              <a:rPr lang="zh-CN" altLang="en-US" sz="1200">
                <a:solidFill>
                  <a:schemeClr val="tx1"/>
                </a:solidFill>
                <a:sym typeface="+mn-ea"/>
              </a:rPr>
              <a:t>        System.out.println(Arrays.toString(arr));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4035" y="1200150"/>
            <a:ext cx="3731895" cy="20815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敏感字符过滤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 () {</a:t>
            </a:r>
            <a:endParaRPr lang="zh-CN" altLang="en-US" sz="1200">
              <a:solidFill>
                <a:schemeClr val="tx1"/>
              </a:solidFill>
              <a:sym typeface="+mn-ea"/>
            </a:endParaRPr>
          </a:p>
          <a:p>
            <a:pPr algn="l"/>
            <a:r>
              <a:rPr lang="zh-CN" altLang="en-US" sz="1200">
                <a:solidFill>
                  <a:schemeClr val="tx1"/>
                </a:solidFill>
                <a:sym typeface="+mn-ea"/>
              </a:rPr>
              <a:t>        String regex = "(笨蛋|蠢|屎)";</a:t>
            </a:r>
            <a:endParaRPr lang="zh-CN" altLang="en-US" sz="1200">
              <a:solidFill>
                <a:schemeClr val="tx1"/>
              </a:solidFill>
              <a:sym typeface="+mn-ea"/>
            </a:endParaRPr>
          </a:p>
          <a:p>
            <a:pPr algn="l"/>
            <a:r>
              <a:rPr lang="zh-CN" altLang="en-US" sz="1200">
                <a:solidFill>
                  <a:schemeClr val="tx1"/>
                </a:solidFill>
                <a:sym typeface="+mn-ea"/>
              </a:rPr>
              <a:t>        String str = "笨蛋啊，你太蠢了，去屎吧";</a:t>
            </a:r>
            <a:endParaRPr lang="zh-CN" altLang="en-US" sz="1200">
              <a:solidFill>
                <a:schemeClr val="tx1"/>
              </a:solidFill>
              <a:sym typeface="+mn-ea"/>
            </a:endParaRPr>
          </a:p>
          <a:p>
            <a:pPr algn="l"/>
            <a:r>
              <a:rPr lang="zh-CN" altLang="en-US" sz="1200">
                <a:solidFill>
                  <a:schemeClr val="tx1"/>
                </a:solidFill>
                <a:sym typeface="+mn-ea"/>
              </a:rPr>
              <a:t>        String replaceStr = str.</a:t>
            </a:r>
            <a:r>
              <a:rPr lang="zh-CN" altLang="en-US" sz="1200" b="1">
                <a:solidFill>
                  <a:srgbClr val="FF0000"/>
                </a:solidFill>
                <a:sym typeface="+mn-ea"/>
              </a:rPr>
              <a:t>replaceAll</a:t>
            </a:r>
            <a:r>
              <a:rPr lang="zh-CN" altLang="en-US" sz="1200">
                <a:solidFill>
                  <a:schemeClr val="tx1"/>
                </a:solidFill>
                <a:sym typeface="+mn-ea"/>
              </a:rPr>
              <a:t>(regex, "???");</a:t>
            </a:r>
            <a:endParaRPr lang="zh-CN" altLang="en-US" sz="1200">
              <a:solidFill>
                <a:schemeClr val="tx1"/>
              </a:solidFill>
              <a:sym typeface="+mn-ea"/>
            </a:endParaRPr>
          </a:p>
          <a:p>
            <a:pPr algn="l"/>
            <a:r>
              <a:rPr lang="zh-CN" altLang="en-US" sz="1200">
                <a:solidFill>
                  <a:schemeClr val="tx1"/>
                </a:solidFill>
                <a:sym typeface="+mn-ea"/>
              </a:rPr>
              <a:t>        System.out.println(replaceStr);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4035" y="3450590"/>
            <a:ext cx="7138670" cy="14909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testReplaceAll2 () {</a:t>
            </a:r>
            <a:endParaRPr lang="zh-CN" altLang="en-US" sz="1200">
              <a:solidFill>
                <a:schemeClr val="tx1"/>
              </a:solidFill>
              <a:sym typeface="+mn-ea"/>
            </a:endParaRPr>
          </a:p>
          <a:p>
            <a:pPr algn="l"/>
            <a:r>
              <a:rPr lang="zh-CN" altLang="en-US" sz="1200">
                <a:solidFill>
                  <a:schemeClr val="tx1"/>
                </a:solidFill>
                <a:sym typeface="+mn-ea"/>
              </a:rPr>
              <a:t>        // 去除所有数字</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System.out.println("afdhisfshf234234dsfsdf433453454dfgdgfdg554456".replaceAll("\\d", ""));</a:t>
            </a:r>
            <a:endParaRPr lang="zh-CN" altLang="en-US" sz="1200">
              <a:solidFill>
                <a:schemeClr val="tx1"/>
              </a:solidFill>
              <a:sym typeface="+mn-ea"/>
            </a:endParaRPr>
          </a:p>
          <a:p>
            <a:pPr algn="l"/>
            <a:r>
              <a:rPr lang="zh-CN" altLang="en-US" sz="1200">
                <a:solidFill>
                  <a:schemeClr val="tx1"/>
                </a:solidFill>
                <a:sym typeface="+mn-ea"/>
              </a:rPr>
              <a:t>        // 去除所有英文字母</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System.out.println("afdhisfshf234234dsfsdf433453454dfgdgfdg554456".replaceAll("[a-zA-Z]",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486275" y="28251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正则替换字符串</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51790" y="2093595"/>
            <a:ext cx="10053320" cy="4431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测试从 .java 文件中获取所有的方法名</a:t>
            </a:r>
            <a:endParaRPr lang="zh-CN" altLang="en-US" sz="1200">
              <a:solidFill>
                <a:schemeClr val="tx1"/>
              </a:solidFill>
              <a:sym typeface="+mn-ea"/>
            </a:endParaRPr>
          </a:p>
          <a:p>
            <a:pPr algn="l"/>
            <a:r>
              <a:rPr lang="zh-CN" altLang="en-US" sz="1200">
                <a:solidFill>
                  <a:schemeClr val="tx1"/>
                </a:solidFill>
                <a:sym typeface="+mn-ea"/>
              </a:rPr>
              <a:t>     * 满足 public void testReplaceAll2 () {   格式</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testPattern2 () throws IOException {</a:t>
            </a:r>
            <a:endParaRPr lang="zh-CN" altLang="en-US" sz="1200">
              <a:solidFill>
                <a:schemeClr val="tx1"/>
              </a:solidFill>
              <a:sym typeface="+mn-ea"/>
            </a:endParaRPr>
          </a:p>
          <a:p>
            <a:pPr algn="l"/>
            <a:r>
              <a:rPr lang="zh-CN" altLang="en-US" sz="1200">
                <a:solidFill>
                  <a:schemeClr val="tx1"/>
                </a:solidFill>
                <a:sym typeface="+mn-ea"/>
              </a:rPr>
              <a:t>        BufferedReader bufferedReader = new BufferedReader(new InputStreamReader(</a:t>
            </a:r>
            <a:endParaRPr lang="zh-CN" altLang="en-US" sz="1200">
              <a:solidFill>
                <a:schemeClr val="tx1"/>
              </a:solidFill>
              <a:sym typeface="+mn-ea"/>
            </a:endParaRPr>
          </a:p>
          <a:p>
            <a:pPr algn="l"/>
            <a:r>
              <a:rPr lang="zh-CN" altLang="en-US" sz="1200">
                <a:solidFill>
                  <a:schemeClr val="tx1"/>
                </a:solidFill>
                <a:sym typeface="+mn-ea"/>
              </a:rPr>
              <a:t>                new FileInputStream("E:\\teacher\\code\\eclipse_workspace\\linkknown\\src\\com\\linkknown\\regex\\RegexTest.java")));</a:t>
            </a:r>
            <a:endParaRPr lang="zh-CN" altLang="en-US" sz="1200">
              <a:solidFill>
                <a:schemeClr val="tx1"/>
              </a:solidFill>
              <a:sym typeface="+mn-ea"/>
            </a:endParaRPr>
          </a:p>
          <a:p>
            <a:pPr algn="l"/>
            <a:r>
              <a:rPr lang="zh-CN" altLang="en-US" sz="1200">
                <a:solidFill>
                  <a:schemeClr val="tx1"/>
                </a:solidFill>
                <a:sym typeface="+mn-ea"/>
              </a:rPr>
              <a:t>        String str = "";</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bufferedReader.readLine()) != null) {</a:t>
            </a:r>
            <a:endParaRPr lang="zh-CN" altLang="en-US" sz="1200">
              <a:solidFill>
                <a:schemeClr val="tx1"/>
              </a:solidFill>
              <a:sym typeface="+mn-ea"/>
            </a:endParaRPr>
          </a:p>
          <a:p>
            <a:pPr algn="l"/>
            <a:r>
              <a:rPr lang="zh-CN" altLang="en-US" sz="1200">
                <a:solidFill>
                  <a:schemeClr val="tx1"/>
                </a:solidFill>
                <a:sym typeface="+mn-ea"/>
              </a:rPr>
              <a:t>            str += 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bufferedReader.close();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Pattern pattern = Pattern.compile("(\\s)+(public|private|protected)(\\s)+[a-zA-Z_$]{1}[a-zA-Z0-9_$]+(\\s)+[a-zA-Z_$]{1}[a-zA-Z0-9_$]+(\\s)?\\(");</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methodName = matcher.group();</a:t>
            </a:r>
            <a:endParaRPr lang="zh-CN" altLang="en-US" sz="1200">
              <a:solidFill>
                <a:schemeClr val="tx1"/>
              </a:solidFill>
              <a:sym typeface="+mn-ea"/>
            </a:endParaRPr>
          </a:p>
          <a:p>
            <a:pPr algn="l"/>
            <a:r>
              <a:rPr lang="zh-CN" altLang="en-US" sz="1200">
                <a:solidFill>
                  <a:schemeClr val="tx1"/>
                </a:solidFill>
                <a:sym typeface="+mn-ea"/>
              </a:rPr>
              <a:t>            System.out.println("find methodName : " + methodName);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406900" y="457200"/>
            <a:ext cx="7256780" cy="27260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提取字符串中所有的数字</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 () throws IOException {</a:t>
            </a:r>
            <a:endParaRPr lang="zh-CN" altLang="en-US" sz="1200">
              <a:solidFill>
                <a:schemeClr val="tx1"/>
              </a:solidFill>
              <a:sym typeface="+mn-ea"/>
            </a:endParaRPr>
          </a:p>
          <a:p>
            <a:pPr algn="l"/>
            <a:r>
              <a:rPr lang="zh-CN" altLang="en-US" sz="1200">
                <a:solidFill>
                  <a:schemeClr val="tx1"/>
                </a:solidFill>
                <a:sym typeface="+mn-ea"/>
              </a:rPr>
              <a:t>        String str = "sfhi3223dfssfiiisd3232kf3443kf33434534kj3232423grerwreew3232355";</a:t>
            </a:r>
            <a:endParaRPr lang="zh-CN" altLang="en-US" sz="1200">
              <a:solidFill>
                <a:schemeClr val="tx1"/>
              </a:solidFill>
              <a:sym typeface="+mn-ea"/>
            </a:endParaRPr>
          </a:p>
          <a:p>
            <a:pPr algn="l"/>
            <a:r>
              <a:rPr lang="zh-CN" altLang="en-US" sz="1200">
                <a:solidFill>
                  <a:schemeClr val="tx1"/>
                </a:solidFill>
                <a:sym typeface="+mn-ea"/>
              </a:rPr>
              <a:t>        Pattern pattern = Pattern.compile("\\d+");</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matchStr = matcher.group();</a:t>
            </a:r>
            <a:endParaRPr lang="zh-CN" altLang="en-US" sz="1200">
              <a:solidFill>
                <a:schemeClr val="tx1"/>
              </a:solidFill>
              <a:sym typeface="+mn-ea"/>
            </a:endParaRPr>
          </a:p>
          <a:p>
            <a:pPr algn="l"/>
            <a:r>
              <a:rPr lang="zh-CN" altLang="en-US" sz="1200">
                <a:solidFill>
                  <a:schemeClr val="tx1"/>
                </a:solidFill>
                <a:sym typeface="+mn-ea"/>
              </a:rPr>
              <a:t>            System.out.println(matchStr);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8985885" y="2542540"/>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正则查找</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439160" y="2588895"/>
            <a:ext cx="3926205" cy="368300"/>
          </a:xfrm>
          <a:prstGeom prst="rect">
            <a:avLst/>
          </a:prstGeom>
          <a:noFill/>
        </p:spPr>
        <p:txBody>
          <a:bodyPr wrap="square" rtlCol="0">
            <a:spAutoFit/>
          </a:bodyPr>
          <a:p>
            <a:pPr algn="l"/>
            <a:r>
              <a:rPr lang="en-US" altLang="zh-CN">
                <a:sym typeface="+mn-ea"/>
              </a:rPr>
              <a:t>1</a:t>
            </a:r>
            <a:r>
              <a:rPr lang="zh-CN" altLang="en-US">
                <a:sym typeface="+mn-ea"/>
              </a:rPr>
              <a:t>、</a:t>
            </a:r>
            <a:r>
              <a:rPr lang="zh-CN" altLang="en-US">
                <a:sym typeface="+mn-ea"/>
              </a:rPr>
              <a:t>正则表达式</a:t>
            </a:r>
            <a:endParaRPr lang="zh-CN" altLang="en-US">
              <a:sym typeface="+mn-ea"/>
            </a:endParaRPr>
          </a:p>
        </p:txBody>
      </p:sp>
      <p:sp>
        <p:nvSpPr>
          <p:cNvPr id="16" name="文本框 15"/>
          <p:cNvSpPr txBox="1"/>
          <p:nvPr/>
        </p:nvSpPr>
        <p:spPr>
          <a:xfrm>
            <a:off x="3439160" y="3244850"/>
            <a:ext cx="3926205" cy="368300"/>
          </a:xfrm>
          <a:prstGeom prst="rect">
            <a:avLst/>
          </a:prstGeom>
          <a:noFill/>
        </p:spPr>
        <p:txBody>
          <a:bodyPr wrap="square" rtlCol="0">
            <a:spAutoFit/>
          </a:bodyPr>
          <a:p>
            <a:pPr algn="l"/>
            <a:r>
              <a:rPr lang="en-US" altLang="zh-CN">
                <a:sym typeface="+mn-ea"/>
              </a:rPr>
              <a:t>2</a:t>
            </a:r>
            <a:r>
              <a:rPr lang="zh-CN" altLang="en-US">
                <a:sym typeface="+mn-ea"/>
              </a:rPr>
              <a:t>、</a:t>
            </a:r>
            <a:r>
              <a:rPr lang="zh-CN" altLang="en-US">
                <a:sym typeface="+mn-ea"/>
              </a:rPr>
              <a:t>正则 </a:t>
            </a:r>
            <a:r>
              <a:rPr lang="en-US" altLang="zh-CN">
                <a:sym typeface="+mn-ea"/>
              </a:rPr>
              <a:t>API</a:t>
            </a:r>
            <a:endParaRPr lang="zh-CN" altLang="en-US">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94665" y="984250"/>
            <a:ext cx="1041908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所谓正则表达式就是使用一系列预定义的特殊字符来描述一个字符串的格式规则，然后使用该格式规则匹配某个字符串是否符合格式要求。正则表达式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只关注格式,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不关注有效性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0" name="左大括号 9"/>
          <p:cNvSpPr/>
          <p:nvPr/>
        </p:nvSpPr>
        <p:spPr>
          <a:xfrm>
            <a:off x="2449195" y="2029460"/>
            <a:ext cx="317500" cy="70294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 name="文本框 1"/>
          <p:cNvSpPr txBox="1"/>
          <p:nvPr/>
        </p:nvSpPr>
        <p:spPr>
          <a:xfrm>
            <a:off x="2766695" y="1965960"/>
            <a:ext cx="2678430" cy="82994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1.验证数据的格式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2.替换文本内容</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3.从字符串中提取子字符串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44805" y="921385"/>
            <a:ext cx="1150239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任意一个字符</a:t>
            </a:r>
            <a:r>
              <a:rPr lang="zh-CN" altLang="en-US" sz="1600">
                <a:latin typeface="宋体" panose="02010600030101010101" pitchFamily="2" charset="-122"/>
                <a:ea typeface="宋体" panose="02010600030101010101" pitchFamily="2" charset="-122"/>
                <a:cs typeface="宋体" panose="02010600030101010101" pitchFamily="2" charset="-122"/>
              </a:rPr>
              <a:t>。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"\"在正则表达式中是转意字符</a:t>
            </a:r>
            <a:r>
              <a:rPr lang="zh-CN" altLang="en-US" sz="1600">
                <a:latin typeface="宋体" panose="02010600030101010101" pitchFamily="2" charset="-122"/>
                <a:ea typeface="宋体" panose="02010600030101010101" pitchFamily="2" charset="-122"/>
                <a:cs typeface="宋体" panose="02010600030101010101" pitchFamily="2" charset="-122"/>
              </a:rPr>
              <a:t>，当我们需要描述一个已经被正则表达式使用的特殊字符时，我们就可以通过使用"\"将其转变为原本的意思。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非</a:t>
            </a:r>
            <a:r>
              <a:rPr lang="zh-CN" altLang="en-US" sz="1600">
                <a:latin typeface="宋体" panose="02010600030101010101" pitchFamily="2" charset="-122"/>
                <a:ea typeface="宋体" panose="02010600030101010101" pitchFamily="2" charset="-122"/>
                <a:cs typeface="宋体" panose="02010600030101010101" pitchFamily="2" charset="-122"/>
              </a:rPr>
              <a:t>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非</a:t>
            </a:r>
            <a:r>
              <a:rPr lang="zh-CN" altLang="en-US" sz="1600">
                <a:latin typeface="宋体" panose="02010600030101010101" pitchFamily="2" charset="-122"/>
                <a:ea typeface="宋体" panose="02010600030101010101" pitchFamily="2" charset="-122"/>
                <a:cs typeface="宋体" panose="02010600030101010101" pitchFamily="2" charset="-122"/>
              </a:rPr>
              <a:t>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非</a:t>
            </a:r>
            <a:r>
              <a:rPr lang="zh-CN" altLang="en-US" sz="1600">
                <a:latin typeface="宋体" panose="02010600030101010101" pitchFamily="2" charset="-122"/>
                <a:ea typeface="宋体" panose="02010600030101010101" pitchFamily="2" charset="-122"/>
                <a:cs typeface="宋体" panose="02010600030101010101" pitchFamily="2" charset="-122"/>
              </a:rPr>
              <a:t>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327025" y="848995"/>
            <a:ext cx="11420475" cy="508889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65835"/>
            <a:ext cx="1187640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字符集合 </a:t>
            </a:r>
            <a:r>
              <a:rPr lang="zh-CN" altLang="en-US" sz="1600" b="1">
                <a:solidFill>
                  <a:srgbClr val="FF0000"/>
                </a:solidFill>
                <a:latin typeface="+mn-ea"/>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用来描述单一字符</a:t>
            </a:r>
            <a:r>
              <a:rPr lang="zh-CN" altLang="en-US" sz="1600">
                <a:latin typeface="宋体" panose="02010600030101010101" pitchFamily="2" charset="-122"/>
                <a:ea typeface="宋体" panose="02010600030101010101" pitchFamily="2" charset="-122"/>
                <a:cs typeface="宋体" panose="02010600030101010101" pitchFamily="2" charset="-122"/>
              </a:rPr>
              <a:t>，方括号内部可以定义这个字符的内容，也可以描述一个范围。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[A-Z] 表示一个区间，匹配所有大写字母中的任意一个，[a-z] 表示所有小写字母中的任意一个。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[A-Z]==[ABCDEFGHIJKLMNOPQRSTUVWXYZ]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==[abcdefghijklmnopqrstuvwxyz]</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[0-9] 表示一个区间，表示该字符可以是任意一个数字。</a:t>
            </a: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[0-9]==[0123456789]</a:t>
            </a:r>
            <a:r>
              <a:rPr lang="zh-CN" altLang="en-US" sz="1600">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57480" y="4813300"/>
            <a:ext cx="5928360" cy="14897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2" name="文本框 1"/>
          <p:cNvSpPr txBox="1"/>
          <p:nvPr/>
        </p:nvSpPr>
        <p:spPr>
          <a:xfrm>
            <a:off x="189230" y="4897120"/>
            <a:ext cx="5788025" cy="1322070"/>
          </a:xfrm>
          <a:prstGeom prst="rect">
            <a:avLst/>
          </a:prstGeom>
          <a:noFill/>
        </p:spPr>
        <p:txBody>
          <a:bodyPr wrap="square" rtlCol="0">
            <a:spAutoFit/>
          </a:bodyPr>
          <a:p>
            <a:r>
              <a:rPr lang="zh-CN" altLang="en-US" sz="1600" b="1">
                <a:solidFill>
                  <a:srgbClr val="FF0000"/>
                </a:solidFill>
                <a:latin typeface="+mn-ea"/>
                <a:cs typeface="宋体" panose="02010600030101010101" pitchFamily="2" charset="-122"/>
                <a:sym typeface="+mn-ea"/>
              </a:rPr>
              <a:t>( )</a:t>
            </a:r>
            <a:r>
              <a:rPr lang="zh-CN" altLang="en-US" sz="1600">
                <a:latin typeface="+mn-ea"/>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57480" y="911225"/>
            <a:ext cx="11747500" cy="342836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10" name="左大括号 9"/>
          <p:cNvSpPr/>
          <p:nvPr/>
        </p:nvSpPr>
        <p:spPr>
          <a:xfrm>
            <a:off x="7148830" y="5207000"/>
            <a:ext cx="317500" cy="70294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5" name="文本框 4"/>
          <p:cNvSpPr txBox="1"/>
          <p:nvPr/>
        </p:nvSpPr>
        <p:spPr>
          <a:xfrm>
            <a:off x="7466330" y="5143500"/>
            <a:ext cx="2678430" cy="829945"/>
          </a:xfrm>
          <a:prstGeom prst="rect">
            <a:avLst/>
          </a:prstGeom>
          <a:noFill/>
        </p:spPr>
        <p:txBody>
          <a:bodyPr wrap="square" rtlCol="0">
            <a:spAutoFit/>
          </a:bodyPr>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方括号表示单个匹配</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小括号表示整体</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 大括号表示出现频率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8760" y="855345"/>
            <a:ext cx="1188529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692015" y="909955"/>
            <a:ext cx="69030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[部分匹配] 和 [完全匹配]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必须从头到尾都满足该格式规则（全匹配）</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部分匹配举例：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12321</a:t>
            </a:r>
            <a:r>
              <a:rPr lang="zh-CN" altLang="en-US" sz="1600">
                <a:latin typeface="宋体" panose="02010600030101010101" pitchFamily="2" charset="-122"/>
                <a:ea typeface="宋体" panose="02010600030101010101" pitchFamily="2" charset="-122"/>
                <a:cs typeface="宋体" panose="02010600030101010101" pitchFamily="2" charset="-122"/>
              </a:rPr>
              <a:t>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全匹配举例：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239395" y="796925"/>
            <a:ext cx="4006850" cy="39408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4" name="矩形 3"/>
          <p:cNvSpPr/>
          <p:nvPr/>
        </p:nvSpPr>
        <p:spPr>
          <a:xfrm>
            <a:off x="4615180" y="796925"/>
            <a:ext cx="7056755" cy="39408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 </a:t>
            </a:r>
            <a:r>
              <a:rPr lang="en-US" altLang="zh-CN" sz="3200">
                <a:sym typeface="+mn-ea"/>
              </a:rPr>
              <a:t>API</a:t>
            </a:r>
            <a:endParaRPr lang="zh-CN" altLang="en-US" sz="3200">
              <a:latin typeface="+mj-ea"/>
              <a:ea typeface="+mj-ea"/>
              <a:cs typeface="+mj-ea"/>
              <a:sym typeface="+mn-ea"/>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矩形 18"/>
          <p:cNvSpPr/>
          <p:nvPr/>
        </p:nvSpPr>
        <p:spPr>
          <a:xfrm>
            <a:off x="2437130" y="753745"/>
            <a:ext cx="9475470"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matches方法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matches()方法的参数要求我们传入一个用字符串描述的正则表达式，然后使用该正则表达式描述的字符串格式规则来匹配当前字符串，若满足那么该方法返回true。否则返回false。</a:t>
            </a:r>
            <a:endParaRPr lang="zh-CN" altLang="en-US" sz="1200">
              <a:solidFill>
                <a:schemeClr val="tx1"/>
              </a:solidFill>
              <a:latin typeface="+mn-ea"/>
              <a:cs typeface="+mn-ea"/>
              <a:sym typeface="+mn-ea"/>
            </a:endParaRPr>
          </a:p>
        </p:txBody>
      </p:sp>
      <p:sp>
        <p:nvSpPr>
          <p:cNvPr id="5" name="矩形 4"/>
          <p:cNvSpPr/>
          <p:nvPr/>
        </p:nvSpPr>
        <p:spPr>
          <a:xfrm>
            <a:off x="118110" y="2511425"/>
            <a:ext cx="1694180" cy="5435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bg1"/>
                </a:solidFill>
                <a:latin typeface="+mn-ea"/>
                <a:cs typeface="+mn-ea"/>
                <a:sym typeface="+mn-ea"/>
              </a:rPr>
              <a:t>String </a:t>
            </a:r>
            <a:r>
              <a:rPr lang="zh-CN" altLang="en-US" sz="1400">
                <a:solidFill>
                  <a:schemeClr val="bg1"/>
                </a:solidFill>
                <a:latin typeface="+mn-ea"/>
                <a:cs typeface="+mn-ea"/>
                <a:sym typeface="+mn-ea"/>
              </a:rPr>
              <a:t>类相关正则 </a:t>
            </a:r>
            <a:r>
              <a:rPr lang="en-US" altLang="zh-CN" sz="1400">
                <a:solidFill>
                  <a:schemeClr val="bg1"/>
                </a:solidFill>
                <a:latin typeface="+mn-ea"/>
                <a:cs typeface="+mn-ea"/>
                <a:sym typeface="+mn-ea"/>
              </a:rPr>
              <a:t>API</a:t>
            </a:r>
            <a:endParaRPr lang="en-US" altLang="zh-CN" sz="1400">
              <a:solidFill>
                <a:schemeClr val="bg1"/>
              </a:solidFill>
              <a:latin typeface="+mn-ea"/>
              <a:cs typeface="+mn-ea"/>
              <a:sym typeface="+mn-ea"/>
            </a:endParaRPr>
          </a:p>
        </p:txBody>
      </p:sp>
      <p:sp>
        <p:nvSpPr>
          <p:cNvPr id="3" name="矩形 2"/>
          <p:cNvSpPr/>
          <p:nvPr/>
        </p:nvSpPr>
        <p:spPr>
          <a:xfrm>
            <a:off x="2456180" y="1886585"/>
            <a:ext cx="9456420" cy="10039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split方法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String[] split(String regex):参数要求传入一个用字符串描述的正则表达式，然后使用该正则表达式描述的字符串规则来匹配当前字符串，并按照满足的部分将字符串拆分。</a:t>
            </a:r>
            <a:endParaRPr lang="zh-CN" altLang="en-US" sz="1200">
              <a:solidFill>
                <a:schemeClr val="tx1"/>
              </a:solidFill>
              <a:latin typeface="+mn-ea"/>
              <a:cs typeface="+mn-ea"/>
              <a:sym typeface="+mn-ea"/>
            </a:endParaRPr>
          </a:p>
        </p:txBody>
      </p:sp>
      <p:sp>
        <p:nvSpPr>
          <p:cNvPr id="4" name="矩形 3"/>
          <p:cNvSpPr/>
          <p:nvPr/>
        </p:nvSpPr>
        <p:spPr>
          <a:xfrm>
            <a:off x="2437765" y="3055620"/>
            <a:ext cx="9475470" cy="16319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replaceAll方法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例如:</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String str = "abc123bcd45ef6g7890";</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str = str.replaceAll("\\d+", "数字");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System.out.println(str);//abc数字bcd数字ef数字g数字</a:t>
            </a:r>
            <a:endParaRPr lang="zh-CN" altLang="en-US" sz="1200">
              <a:solidFill>
                <a:schemeClr val="tx1"/>
              </a:solidFill>
              <a:latin typeface="+mn-ea"/>
              <a:cs typeface="+mn-ea"/>
              <a:sym typeface="+mn-ea"/>
            </a:endParaRPr>
          </a:p>
        </p:txBody>
      </p:sp>
      <p:sp>
        <p:nvSpPr>
          <p:cNvPr id="10" name="左大括号 9"/>
          <p:cNvSpPr/>
          <p:nvPr/>
        </p:nvSpPr>
        <p:spPr>
          <a:xfrm>
            <a:off x="2001520" y="754380"/>
            <a:ext cx="317500" cy="3933190"/>
          </a:xfrm>
          <a:prstGeom prst="leftBrace">
            <a:avLst/>
          </a:prstGeom>
          <a:ln w="28575">
            <a:solidFill>
              <a:srgbClr val="F9680D"/>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6" name="矩形 5"/>
          <p:cNvSpPr/>
          <p:nvPr/>
        </p:nvSpPr>
        <p:spPr>
          <a:xfrm>
            <a:off x="10191750" y="164973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分割</a:t>
            </a:r>
            <a:endParaRPr lang="zh-CN" sz="1200">
              <a:solidFill>
                <a:schemeClr val="bg1"/>
              </a:solidFill>
              <a:latin typeface="+mn-ea"/>
              <a:cs typeface="+mn-ea"/>
              <a:sym typeface="+mn-ea"/>
            </a:endParaRPr>
          </a:p>
        </p:txBody>
      </p:sp>
      <p:sp>
        <p:nvSpPr>
          <p:cNvPr id="7" name="矩形 6"/>
          <p:cNvSpPr/>
          <p:nvPr/>
        </p:nvSpPr>
        <p:spPr>
          <a:xfrm>
            <a:off x="10191750" y="52578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匹配</a:t>
            </a:r>
            <a:endParaRPr lang="zh-CN" sz="1200">
              <a:solidFill>
                <a:schemeClr val="bg1"/>
              </a:solidFill>
              <a:latin typeface="+mn-ea"/>
              <a:cs typeface="+mn-ea"/>
              <a:sym typeface="+mn-ea"/>
            </a:endParaRPr>
          </a:p>
        </p:txBody>
      </p:sp>
      <p:sp>
        <p:nvSpPr>
          <p:cNvPr id="12" name="矩形 11"/>
          <p:cNvSpPr/>
          <p:nvPr/>
        </p:nvSpPr>
        <p:spPr>
          <a:xfrm>
            <a:off x="10191750" y="287909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替换</a:t>
            </a:r>
            <a:endParaRPr lang="zh-CN" sz="1200">
              <a:solidFill>
                <a:schemeClr val="bg1"/>
              </a:solidFill>
              <a:latin typeface="+mn-ea"/>
              <a:cs typeface="+mn-ea"/>
              <a:sym typeface="+mn-ea"/>
            </a:endParaRPr>
          </a:p>
        </p:txBody>
      </p:sp>
      <p:sp>
        <p:nvSpPr>
          <p:cNvPr id="13" name="矩形 12"/>
          <p:cNvSpPr/>
          <p:nvPr/>
        </p:nvSpPr>
        <p:spPr>
          <a:xfrm>
            <a:off x="2437130" y="5059045"/>
            <a:ext cx="9475470" cy="15684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Pattern 类：pattern 对象是一个正则表达式的</a:t>
            </a:r>
            <a:r>
              <a:rPr lang="zh-CN" altLang="en-US" sz="1200" b="1">
                <a:solidFill>
                  <a:srgbClr val="F59909"/>
                </a:solidFill>
                <a:latin typeface="+mn-ea"/>
                <a:cs typeface="+mn-ea"/>
                <a:sym typeface="+mn-ea"/>
              </a:rPr>
              <a:t>编译表示</a:t>
            </a:r>
            <a:r>
              <a:rPr lang="zh-CN" altLang="en-US" sz="1200">
                <a:solidFill>
                  <a:schemeClr val="tx1"/>
                </a:solidFill>
                <a:latin typeface="+mn-ea"/>
                <a:cs typeface="+mn-ea"/>
                <a:sym typeface="+mn-ea"/>
              </a:rPr>
              <a:t>。Pattern 类没有公共构造方法。要创建一个 Pattern 对象，你必须首先调用其公共静态编译方法，它返回一个 Pattern 对象。该方法接受一个正则表达式作为它的第一个参数。</a:t>
            </a:r>
            <a:endParaRPr lang="zh-CN" altLang="en-US" sz="1200">
              <a:solidFill>
                <a:schemeClr val="tx1"/>
              </a:solidFill>
              <a:latin typeface="+mn-ea"/>
              <a:cs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Matcher 类：Matcher 对象是对输入字符串进行解释和匹配操作的引擎。与Pattern 类一样，Matcher 也没有公共构造方法。你需要调用 Pattern 对象的 matcher 方法来获得一个 Matcher 对象。</a:t>
            </a:r>
            <a:endParaRPr lang="zh-CN" altLang="en-US" sz="1200">
              <a:solidFill>
                <a:schemeClr val="tx1"/>
              </a:solidFill>
              <a:latin typeface="+mn-ea"/>
              <a:cs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PatternSyntaxException：PatternSyntaxException 是一个非强制异常类，它表示一个正则表达式模式中的语法错误。</a:t>
            </a:r>
            <a:endParaRPr lang="zh-CN" altLang="en-US" sz="1200">
              <a:solidFill>
                <a:schemeClr val="tx1"/>
              </a:solidFill>
              <a:latin typeface="+mn-ea"/>
              <a:cs typeface="+mn-ea"/>
              <a:sym typeface="+mn-ea"/>
            </a:endParaRPr>
          </a:p>
        </p:txBody>
      </p:sp>
      <p:sp>
        <p:nvSpPr>
          <p:cNvPr id="14" name="矩形 13"/>
          <p:cNvSpPr/>
          <p:nvPr/>
        </p:nvSpPr>
        <p:spPr>
          <a:xfrm>
            <a:off x="10191750" y="4769485"/>
            <a:ext cx="1336040" cy="3536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正则查找</a:t>
            </a:r>
            <a:endParaRPr lang="zh-CN" sz="1200">
              <a:solidFill>
                <a:schemeClr val="bg1"/>
              </a:solidFill>
              <a:latin typeface="+mn-ea"/>
              <a:cs typeface="+mn-ea"/>
              <a:sym typeface="+mn-ea"/>
            </a:endParaRPr>
          </a:p>
        </p:txBody>
      </p:sp>
      <p:sp>
        <p:nvSpPr>
          <p:cNvPr id="16" name="矩形 15"/>
          <p:cNvSpPr/>
          <p:nvPr/>
        </p:nvSpPr>
        <p:spPr>
          <a:xfrm>
            <a:off x="118110" y="5544185"/>
            <a:ext cx="1694180" cy="5435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java.util.regex 包</a:t>
            </a:r>
            <a:endParaRPr lang="en-US" altLang="zh-CN" sz="1400">
              <a:solidFill>
                <a:schemeClr val="bg1"/>
              </a:solidFill>
              <a:latin typeface="+mn-ea"/>
              <a:cs typeface="+mn-ea"/>
              <a:sym typeface="+mn-ea"/>
            </a:endParaRPr>
          </a:p>
        </p:txBody>
      </p:sp>
      <p:sp>
        <p:nvSpPr>
          <p:cNvPr id="17" name="右箭头 16"/>
          <p:cNvSpPr/>
          <p:nvPr/>
        </p:nvSpPr>
        <p:spPr>
          <a:xfrm>
            <a:off x="1906905" y="5687695"/>
            <a:ext cx="473075" cy="282575"/>
          </a:xfrm>
          <a:prstGeom prst="rightArrow">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8344</Words>
  <Application>WPS 演示</Application>
  <PresentationFormat>宽屏</PresentationFormat>
  <Paragraphs>317</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707</cp:revision>
  <dcterms:created xsi:type="dcterms:W3CDTF">2019-06-19T02:08:00Z</dcterms:created>
  <dcterms:modified xsi:type="dcterms:W3CDTF">2020-12-20T11:34:18Z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