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660" r:id="rId3"/>
    <p:sldId id="678" r:id="rId4"/>
    <p:sldId id="711" r:id="rId5"/>
    <p:sldId id="710" r:id="rId6"/>
    <p:sldId id="742" r:id="rId7"/>
    <p:sldId id="713" r:id="rId8"/>
    <p:sldId id="694" r:id="rId9"/>
    <p:sldId id="715" r:id="rId10"/>
    <p:sldId id="714" r:id="rId11"/>
    <p:sldId id="721" r:id="rId12"/>
    <p:sldId id="680" r:id="rId13"/>
    <p:sldId id="716" r:id="rId14"/>
    <p:sldId id="717" r:id="rId15"/>
    <p:sldId id="692" r:id="rId16"/>
    <p:sldId id="682" r:id="rId17"/>
    <p:sldId id="722" r:id="rId18"/>
    <p:sldId id="723" r:id="rId19"/>
    <p:sldId id="720" r:id="rId20"/>
    <p:sldId id="691" r:id="rId21"/>
    <p:sldId id="743" r:id="rId22"/>
    <p:sldId id="765" r:id="rId23"/>
    <p:sldId id="764" r:id="rId24"/>
    <p:sldId id="724" r:id="rId25"/>
    <p:sldId id="725" r:id="rId26"/>
    <p:sldId id="726" r:id="rId27"/>
    <p:sldId id="712" r:id="rId28"/>
    <p:sldId id="687" r:id="rId29"/>
    <p:sldId id="6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FFFFFF"/>
    <a:srgbClr val="F9680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539115" y="746760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Error（错误）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115" y="3512185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925" y="3512185"/>
            <a:ext cx="8084185" cy="1306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8925" y="746760"/>
            <a:ext cx="8084185" cy="26320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Error（错误）:是程序无法处理的错误，表示运行应用程序中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较严重问题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08265" y="599821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异常能被程序本身可以处理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8900" y="530098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错误是无法处理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53630" y="5064125"/>
            <a:ext cx="3459480" cy="16300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流程图: 文档 7"/>
          <p:cNvSpPr/>
          <p:nvPr/>
        </p:nvSpPr>
        <p:spPr>
          <a:xfrm>
            <a:off x="4649470" y="5064125"/>
            <a:ext cx="2567940" cy="4451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错误和异常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的区别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2090" y="880745"/>
            <a:ext cx="11647170" cy="2735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我们可以通过指定-Xmx参数，快速的模拟出OutOfMemoryError的错误,-Xmx指定的是JVM的最大堆内存,如果该值很小,非常容易就会出现OutOfMemoryError的错误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设置虚拟机参数：-Xmx1m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testError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存储 100 w 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lst.add("helloworld");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90" y="3939540"/>
            <a:ext cx="11647170" cy="1569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void testException()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5585" y="33674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模拟错误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25585" y="52336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异常分类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83566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86890" y="73088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26685" y="6276975"/>
            <a:ext cx="257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非检查异常 ①②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3720" y="627697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检查异常 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0" y="5615305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运行时异常 ①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4480" y="2599055"/>
            <a:ext cx="4660265" cy="222758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30750" y="27012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3210" y="23729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4745" y="21634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685" y="561530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非运行时异常 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1470" y="5549265"/>
            <a:ext cx="4389755" cy="501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1470" y="6210300"/>
            <a:ext cx="4389755" cy="50101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7570" y="564642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+mn-ea"/>
                <a:cs typeface="+mn-ea"/>
              </a:rPr>
              <a:t>按照 </a:t>
            </a:r>
            <a:r>
              <a:rPr lang="en-US" altLang="zh-CN" sz="1400" b="1">
                <a:solidFill>
                  <a:srgbClr val="FF0000"/>
                </a:solidFill>
                <a:latin typeface="+mn-ea"/>
                <a:cs typeface="+mn-ea"/>
              </a:rPr>
              <a:t>Exception 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cs typeface="+mn-ea"/>
              </a:rPr>
              <a:t>分类</a:t>
            </a:r>
            <a:endParaRPr lang="zh-CN" altLang="en-US" sz="1400" b="1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5020" y="6308090"/>
            <a:ext cx="1993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+mn-ea"/>
                <a:cs typeface="+mn-ea"/>
              </a:rPr>
              <a:t>按照 </a:t>
            </a:r>
            <a:r>
              <a:rPr lang="en-US" sz="1400" b="1">
                <a:solidFill>
                  <a:srgbClr val="FF0000"/>
                </a:solidFill>
                <a:latin typeface="+mn-ea"/>
                <a:cs typeface="+mn-ea"/>
              </a:rPr>
              <a:t>Throwable </a:t>
            </a:r>
            <a:r>
              <a:rPr lang="zh-CN" altLang="en-US" sz="1400" b="1">
                <a:solidFill>
                  <a:srgbClr val="FF0000"/>
                </a:solidFill>
                <a:latin typeface="+mn-ea"/>
                <a:cs typeface="+mn-ea"/>
              </a:rPr>
              <a:t>分类</a:t>
            </a:r>
            <a:endParaRPr lang="zh-CN" altLang="en-US" sz="1400" b="1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96425" y="3065780"/>
            <a:ext cx="1419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solidFill>
                  <a:srgbClr val="FF0000"/>
                </a:solidFill>
                <a:latin typeface="+mn-ea"/>
                <a:cs typeface="+mn-ea"/>
              </a:rPr>
              <a:t>③ 编译期异常</a:t>
            </a:r>
            <a:endParaRPr lang="zh-CN" sz="1400" b="1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6425" y="2968625"/>
            <a:ext cx="1353185" cy="50101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87550" y="3923665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宋体" panose="02010600030101010101" pitchFamily="2" charset="-122"/>
                <a:sym typeface="+mn-ea"/>
              </a:rPr>
              <a:t>检查</a:t>
            </a:r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7550" y="5230495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非检查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0480" y="5006340"/>
            <a:ext cx="8084185" cy="11290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包括运行时异常（RuntimeException与其子类）和错误（Error）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0480" y="3522980"/>
            <a:ext cx="8084185" cy="13030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正确的程序在运行中，很容易出现的、情理可容的异常状况。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除了Exception中的RuntimeException及RuntimeException的子类以外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724025" y="3966845"/>
            <a:ext cx="218440" cy="1739265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2880" y="4330065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按照 </a:t>
            </a:r>
            <a:r>
              <a:rPr lang="en-US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Throwable </a:t>
            </a:r>
            <a:r>
              <a:rPr lang="zh-CN" altLang="en-US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分类</a:t>
            </a:r>
            <a:endParaRPr lang="zh-CN" altLang="en-US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9535" y="5768975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+mj-ea"/>
                <a:sym typeface="+mn-ea"/>
              </a:rPr>
              <a:t>编译器不要求强制处置的异常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9535" y="3500755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编译器要求必须处置的异常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42465" y="728980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42465" y="2229485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非运行时异常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40480" y="2229485"/>
            <a:ext cx="8084185" cy="7702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是RuntimeException以外的异常，类型上都属于Exception类及其子类。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从程序语法角度讲是必须进行处理的异常，如果不处理，程序就不能编译通过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。如IOException、SQLException等以及用户自定义的Exception异常。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40480" y="728980"/>
            <a:ext cx="8084185" cy="12941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都是RuntimeException类及其子类异常，如NullPointerException(空指针异常)、IndexOutOfBoundsException(下标越界异常)等，</a:t>
            </a:r>
            <a:r>
              <a:rPr lang="en-US" altLang="zh-CN" sz="1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这些异常是不检查异常，程序中可以选择捕获处理，也可以不处理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左大括号 18"/>
          <p:cNvSpPr/>
          <p:nvPr/>
        </p:nvSpPr>
        <p:spPr>
          <a:xfrm>
            <a:off x="1678940" y="728345"/>
            <a:ext cx="218440" cy="195707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2880" y="1129665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按照 </a:t>
            </a:r>
            <a:r>
              <a:rPr lang="en-US" altLang="zh-CN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Exception </a:t>
            </a:r>
            <a:endParaRPr lang="en-US" altLang="zh-CN" sz="1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pPr algn="ctr"/>
            <a:r>
              <a:rPr lang="zh-CN" altLang="en-US" sz="1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分类</a:t>
            </a:r>
            <a:endParaRPr lang="zh-CN" altLang="en-US" sz="1400" b="1">
              <a:solidFill>
                <a:schemeClr val="bg1"/>
              </a:solidFill>
              <a:latin typeface="+mn-ea"/>
              <a:ea typeface="+mj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895350"/>
            <a:ext cx="6043930" cy="4850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895350"/>
            <a:ext cx="5763260" cy="2274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8335" y="31953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检查异常类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5385" y="57461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非检查异常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401510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toUpper(String str)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测试空指针异常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testNullPointerException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System.out.println(toUpper(null));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测试数组下标越界异常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testArrayIndexOutOfBoundsException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int[2];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测试算数异常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testArithmeticException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 = 10 /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4325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测试非检查异常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37050" y="844550"/>
            <a:ext cx="76396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 void testParseException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Date date = dateFormat.parse("helloworld");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(ParseException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testUnknownHostException()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InetAddress ia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ia = InetAddress.getLocalHost();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localname = ia.getHostName();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localip = ia.getHostAddress();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System.out.println("本机名称是：" + localname);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System.out.println("本机的ip是 ：" + localip);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16720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测试检查异常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36750" y="1635125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抛出异常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0" y="3761740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捕获异常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4765" y="3761740"/>
            <a:ext cx="8084185" cy="1552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4765" y="1635125"/>
            <a:ext cx="8084185" cy="925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当一个方法出现错误引发异常时，方法创建异常对象并交付运行时系统，异常对象中包含了异常类型和异常出现时的程序状态等异常信息。运行时系统负责寻找处置异常的代码并执行。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673225" y="1678305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165" y="2658745"/>
            <a:ext cx="1290955" cy="4584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j-ea"/>
                <a:ea typeface="+mj-ea"/>
                <a:cs typeface="+mj-ea"/>
                <a:sym typeface="+mn-ea"/>
              </a:rPr>
              <a:t>异常处理</a:t>
            </a:r>
            <a:endParaRPr 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3035" y="2169160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72920" y="435483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2920" y="475488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3035" y="2578735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throws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2775" y="1021080"/>
            <a:ext cx="233934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任何</a:t>
            </a:r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代码都可以抛出异常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920" y="5164455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1000" y="177609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异常发生原因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1000" y="240220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异常处理机制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1000" y="29559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异常基类 </a:t>
            </a:r>
            <a:r>
              <a:rPr lang="en-US" altLang="zh-CN"/>
              <a:t>Throwable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1000" y="35585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异常分类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51000" y="40862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1000" y="471487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自定义异常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7735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2754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出异常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9502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627505" y="3050540"/>
            <a:ext cx="1605915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try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628140" y="4130675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catch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28140" y="5210810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finally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7352" y="3050545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执行可能产生异常的代码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77352" y="4221673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7352" y="5309061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无论是否发生异常，代码总被执行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676265" y="2690495"/>
            <a:ext cx="2108835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throw</a:t>
            </a:r>
            <a:endParaRPr lang="en-US" altLang="zh-CN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82754" y="3914641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异常的生成阶段：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手动抛出异常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8028940" y="2690495"/>
            <a:ext cx="2204720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throws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95310" y="3914775"/>
            <a:ext cx="1871980" cy="1729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异常的处理方式：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声明方法可能要抛出的各种异常类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4135" y="1536065"/>
            <a:ext cx="9124315" cy="495808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4135" y="10140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异常处理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个关键字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390525" y="1274445"/>
          <a:ext cx="112826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695"/>
                <a:gridCol w="97859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try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用于监听。将要被监听的代码(可能抛出异常的代码)放在try语句块之内，当try语句块内发生异常时，异常就被抛出。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catch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用于捕获异常。catch用来捕获try语句块中发生的异常。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finally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nally语句块总是会被执行。它主要用于回收在try块里打开的物力资源(如数据库连接、网络连接和磁盘文件)。只有finally块，执行完成之后，才会回来执行try或者catch块中的return或者throw语句，如果finally中使用了return或者throw等终止方法的语句，则就不会跳回执行，直接停止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抛出异常</a:t>
                      </a: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throws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用在方法签名中，用于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声明该方法可能抛出的异常</a:t>
                      </a: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362835" y="809625"/>
            <a:ext cx="7466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Java异常机制用到的几个关键字：try、catch、finally、throw、throws。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0525" y="4342765"/>
            <a:ext cx="115366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什么时候抛出异常，什么时候处理异常（</a:t>
            </a:r>
            <a:r>
              <a:rPr lang="zh-CN" altLang="en-US" sz="1400" b="1">
                <a:solidFill>
                  <a:schemeClr val="accent1"/>
                </a:solidFill>
              </a:rPr>
              <a:t>处理自己该处理的异常，抛出自己不该处理的异常</a:t>
            </a:r>
            <a:r>
              <a:rPr lang="zh-CN" altLang="en-US" sz="1400" b="1">
                <a:solidFill>
                  <a:srgbClr val="FF0000"/>
                </a:solidFill>
              </a:rPr>
              <a:t>）</a:t>
            </a:r>
            <a:endParaRPr lang="zh-CN" altLang="en-US" sz="1400" b="1">
              <a:solidFill>
                <a:srgbClr val="FF0000"/>
              </a:solidFill>
            </a:endParaRPr>
          </a:p>
          <a:p>
            <a:r>
              <a:rPr lang="zh-CN" altLang="en-US" sz="1400"/>
              <a:t>1、在通用的方法里，不要try去捕获错误，而是直接抛出异常给调用层处理</a:t>
            </a:r>
            <a:endParaRPr lang="zh-CN" altLang="en-US" sz="1400"/>
          </a:p>
          <a:p>
            <a:r>
              <a:rPr lang="zh-CN" altLang="en-US" sz="1400"/>
              <a:t>2、用户访问界面处理掉所有可能的异常，并记录详细错误日志，然后返回友好的错误界面给用户，不要抛异常给用户，不友好。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异常应当在下层方法中不符合逻辑、出现异常的时候抛出，在上层进行捕获.</a:t>
            </a:r>
            <a:endParaRPr lang="zh-CN" altLang="en-US" sz="1400"/>
          </a:p>
          <a:p>
            <a:r>
              <a:rPr lang="zh-CN" altLang="en-US" sz="1400"/>
              <a:t>同样的，假使你为别人提供类库方法，在你的方法中，存在问题就应该抛出。</a:t>
            </a:r>
            <a:endParaRPr lang="zh-CN" altLang="en-US" sz="1400"/>
          </a:p>
          <a:p>
            <a:r>
              <a:rPr lang="zh-CN" altLang="en-US" sz="1400"/>
              <a:t>因为别人代码可能依赖于或者调用你的代码，在调用方可进行异常的捕获，从而能得到最原始的异常信息。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这就好比，小孩子你饿了，你就哭就是了（throw），没必要在吃奶阶段（下层）就开始坚强。</a:t>
            </a:r>
            <a:endParaRPr lang="zh-CN" altLang="en-US" sz="1400"/>
          </a:p>
          <a:p>
            <a:r>
              <a:rPr lang="zh-CN" altLang="en-US" sz="1400"/>
              <a:t>而处理问题则交给小孩的母亲（上层），因为她知道小孩可能会存在饿了就会哭的风险（可能会抛出异常），她会进行保护性应对（try catch）。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31369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 b="1">
                <a:solidFill>
                  <a:srgbClr val="FF0000"/>
                </a:solidFill>
              </a:rPr>
              <a:t> try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 b="1">
                <a:solidFill>
                  <a:srgbClr val="FF0000"/>
                </a:solidFill>
              </a:rPr>
              <a:t> } catch (ParseException e)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            e.printStackTrace();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        }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706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捕获异常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844550"/>
            <a:ext cx="5745480" cy="57035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try catch finally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testTryCatchFinally()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 b="1">
                <a:solidFill>
                  <a:srgbClr val="FF0000"/>
                </a:solidFill>
              </a:rPr>
              <a:t> try{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//可能会产出异常的代码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FileWriter("D:\\helloworld.txt",true);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i = 0; i &lt;10 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fw.write("HelloWorld"+i+"\r\n");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</a:t>
            </a:r>
            <a:r>
              <a:rPr lang="zh-CN" altLang="en-US" sz="1200" b="1">
                <a:solidFill>
                  <a:srgbClr val="FF0000"/>
                </a:solidFill>
              </a:rPr>
              <a:t>  }catch(IOException e){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            e.printStackTrace();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        }finally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//一定会指定的代码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//创建对象失败了,fw的默认值就是null,null是不能调用方法的,会抛出NullPointerException,需要增加一个判断,不是null在把资源释放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if(fw!=null){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//fw.close方法声明抛出了IOException异常对象,所以我们就的处理这个异常对象,要么throws,要么try catch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</a:t>
            </a:r>
            <a:r>
              <a:rPr lang="zh-CN" altLang="en-US" sz="1200" b="1">
                <a:solidFill>
                  <a:srgbClr val="FF0000"/>
                </a:solidFill>
              </a:rPr>
              <a:t> }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670290" y="5941695"/>
            <a:ext cx="29229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try catch </a:t>
            </a:r>
            <a:r>
              <a:rPr lang="en-US" altLang="zh-CN">
                <a:sym typeface="+mn-ea"/>
              </a:rPr>
              <a:t>finally</a:t>
            </a:r>
            <a:r>
              <a:rPr lang="zh-CN" altLang="en-US">
                <a:sym typeface="+mn-ea"/>
              </a:rPr>
              <a:t> 捕获异常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03835" y="78994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try catch </a:t>
            </a:r>
            <a:r>
              <a:rPr lang="en-US" altLang="zh-CN" sz="1200">
                <a:solidFill>
                  <a:schemeClr val="tx1"/>
                </a:solidFill>
              </a:rPr>
              <a:t>finally</a:t>
            </a:r>
            <a:r>
              <a:rPr lang="zh-CN" altLang="en-US" sz="1200">
                <a:solidFill>
                  <a:schemeClr val="tx1"/>
                </a:solidFill>
              </a:rPr>
              <a:t>（多个 </a:t>
            </a:r>
            <a:r>
              <a:rPr lang="en-US" altLang="zh-CN" sz="1200">
                <a:solidFill>
                  <a:schemeClr val="tx1"/>
                </a:solidFill>
              </a:rPr>
              <a:t>catch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</a:rPr>
              <a:t>try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ip =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FileWriter("D:/helloworld.txt");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fw.write(ip);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</a:t>
            </a:r>
            <a:r>
              <a:rPr lang="zh-CN" altLang="en-US" sz="1200" b="1">
                <a:solidFill>
                  <a:srgbClr val="FF0000"/>
                </a:solidFill>
              </a:rPr>
              <a:t>  } catch (UnknownHostException e) {         </a:t>
            </a:r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UnknownHostException extends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</a:t>
            </a:r>
            <a:r>
              <a:rPr lang="zh-CN" altLang="en-US" sz="1200" b="1">
                <a:solidFill>
                  <a:srgbClr val="FF0000"/>
                </a:solidFill>
              </a:rPr>
              <a:t>  } catch (IOException e)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</a:t>
            </a:r>
            <a:r>
              <a:rPr lang="zh-CN" altLang="en-US" sz="1200" b="1">
                <a:solidFill>
                  <a:srgbClr val="FF0000"/>
                </a:solidFill>
              </a:rPr>
              <a:t>  } finally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(fw !=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r>
              <a:rPr lang="zh-CN" altLang="en-US" sz="1200" b="1">
                <a:solidFill>
                  <a:srgbClr val="FF0000"/>
                </a:solidFill>
              </a:rPr>
              <a:t>}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0830" y="547751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</a:t>
            </a:r>
            <a:r>
              <a:rPr lang="en-US" altLang="zh-CN"/>
              <a:t>finally</a:t>
            </a:r>
            <a:r>
              <a:rPr lang="zh-CN" altLang="en-US"/>
              <a:t> 捕获异常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5365" y="781685"/>
            <a:ext cx="5745480" cy="52946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finally 使用场景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testTryFinally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ThreadLocal&lt;Integer&gt; threadLocal = new ThreadLocal&lt;&gt;();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thread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</a:t>
            </a:r>
            <a:r>
              <a:rPr lang="zh-CN" altLang="en-US" sz="1200" b="1">
                <a:solidFill>
                  <a:srgbClr val="FF0000"/>
                </a:solidFill>
              </a:rPr>
              <a:t>try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putData(threadLocal);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</a:t>
            </a:r>
            <a:r>
              <a:rPr lang="zh-CN" altLang="en-US" sz="1200" b="1">
                <a:solidFill>
                  <a:srgbClr val="FF0000"/>
                </a:solidFill>
              </a:rPr>
              <a:t>      } finally {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System.out.println("执行了 finally 语句, threadLocal 里面的线程变量值为：" + threadLocal.get());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 需要在 finally 里面主动释放线程变量，不释放可能会造成内存泄漏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</a:t>
            </a:r>
            <a:r>
              <a:rPr lang="zh-CN" altLang="en-US" sz="1200" b="1">
                <a:solidFill>
                  <a:srgbClr val="FF0000"/>
                </a:solidFill>
              </a:rPr>
              <a:t> threadLocal.remove();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</a:t>
            </a:r>
            <a:r>
              <a:rPr lang="zh-CN" altLang="en-US" sz="1200" b="1">
                <a:solidFill>
                  <a:srgbClr val="FF0000"/>
                </a:solidFill>
              </a:rPr>
              <a:t> }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putData (ThreadLocal&lt;Integer&gt; threadLocal)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threadLocal.set(10);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此处会抛出运行时异常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threadLocal.set(10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0035" y="587883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</a:t>
            </a:r>
            <a:r>
              <a:rPr lang="en-US" altLang="zh-CN"/>
              <a:t>finally </a:t>
            </a:r>
            <a:r>
              <a:rPr lang="zh-CN" altLang="en-US"/>
              <a:t>必定执行</a:t>
            </a:r>
            <a:r>
              <a:rPr lang="en-US" altLang="zh-CN"/>
              <a:t> 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122670" y="844550"/>
            <a:ext cx="5745480" cy="31743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同时抛出多个异常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testThrows () throws UnknownHostException,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670" y="41567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抛出多个异常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0505" y="844550"/>
            <a:ext cx="5745480" cy="40214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throws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testException2 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private static String getLocalIp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4570" y="501967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throws 抛出异常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getLocalIp2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getLocalIp3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Exception(e.getMessage());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 () throws UnknownHostException,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抛出最大的异常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testGetLocalIp2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重新抛出异常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抛出最大异常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自定义异常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" y="2164715"/>
            <a:ext cx="3832860" cy="34004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自定义异常类,描述未成年异常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UnderAgeException extends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UnderAgeException(String msg)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super(msg);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8610" y="2164715"/>
            <a:ext cx="7861300" cy="44583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work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&lt; 18)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UnderAgeException(String.format("%s 年龄 %d，不满足参加工作条件！", this.name, this.age));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System.out.println(this.name + "开始工作拿钱啦！");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2960" y="1929130"/>
            <a:ext cx="4806950" cy="320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自定义异常测试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UnderAgeException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tsetCustomException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person.setName("张三");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person.setAge(20);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person2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person2.setName("李四");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person2.setAge(15);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9721215" y="473075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异常发生原因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52395" y="1725295"/>
            <a:ext cx="260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异常发生的原因有很多：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2625" y="609600"/>
            <a:ext cx="4961890" cy="25990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内存不够用，导致虚拟机异常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文件不存在，导致文件找不到异常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除以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，导致算术异常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参数未做校验，导致空指针异常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数组索引使用错误，导致数组下标越界异常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语句错误，导致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sql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断网了，导致网络连接异常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日期字符串格式不正确，导致日期解析异常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......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545" y="1093470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结构不佳的代码不能运行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，这是Java的基本理念。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545" y="2093595"/>
            <a:ext cx="4961890" cy="9150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发现错误的理想时机是在编译期。然而，编译器并不能发现所有的错误，余下的问题就需要在程序运行时解决。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5422900" y="609600"/>
            <a:ext cx="218440" cy="259969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3416300"/>
            <a:ext cx="4195445" cy="1904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6545" y="3732530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别人的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7180" y="430593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导致别人出了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6545" y="488886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 flipH="1">
            <a:off x="3867150" y="3790950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85300" y="4288155"/>
            <a:ext cx="2067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写程序要严谨呀</a:t>
            </a:r>
            <a:endParaRPr lang="zh-CN"/>
          </a:p>
        </p:txBody>
      </p:sp>
      <p:sp>
        <p:nvSpPr>
          <p:cNvPr id="17" name="左大括号 16"/>
          <p:cNvSpPr/>
          <p:nvPr/>
        </p:nvSpPr>
        <p:spPr>
          <a:xfrm flipH="1">
            <a:off x="8767445" y="3791585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85300" y="3715385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自己为什么会写出 </a:t>
            </a:r>
            <a:r>
              <a:rPr lang="en-US" altLang="zh-CN" sz="1400"/>
              <a:t>bug</a:t>
            </a:r>
            <a:r>
              <a:rPr lang="zh-CN" altLang="en-US" sz="1400"/>
              <a:t>？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9385300" y="4871720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少写不可靠的程序，别不懂装懂、以偏概全</a:t>
            </a:r>
            <a:endParaRPr lang="zh-CN" sz="1400"/>
          </a:p>
        </p:txBody>
      </p:sp>
      <p:sp>
        <p:nvSpPr>
          <p:cNvPr id="20" name="矩形 19"/>
          <p:cNvSpPr/>
          <p:nvPr/>
        </p:nvSpPr>
        <p:spPr>
          <a:xfrm>
            <a:off x="5219700" y="5374640"/>
            <a:ext cx="11391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耽误进度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6415405" y="5374640"/>
            <a:ext cx="10198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加班</a:t>
            </a:r>
            <a:endParaRPr lang="zh-CN"/>
          </a:p>
        </p:txBody>
      </p:sp>
      <p:sp>
        <p:nvSpPr>
          <p:cNvPr id="22" name="矩形 21"/>
          <p:cNvSpPr/>
          <p:nvPr/>
        </p:nvSpPr>
        <p:spPr>
          <a:xfrm>
            <a:off x="3813175" y="5374640"/>
            <a:ext cx="13563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程序不稳定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385300" y="5696585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最高追求把异常扼杀在摇篮中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...</a:t>
            </a:r>
            <a:endParaRPr lang="en-US" altLang="zh-CN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99350" y="5374640"/>
            <a:ext cx="1559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影响职业发展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153920" y="854075"/>
          <a:ext cx="9744710" cy="568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355"/>
                <a:gridCol w="4872355"/>
              </a:tblGrid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异常层次结构的根类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RuntimeException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运行时异常，多数 java.lang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ArithmeticException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算术谱误异常，如以零做除数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ArraylndexOutOfBoundException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数组大小小于或大于实际的数组大小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NullPointerException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尝试访问 null 对象成员，空指针异常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不能加载所需的类</a:t>
                      </a:r>
                      <a:endParaRPr lang="zh-CN" altLang="en-US" sz="14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NumberFormatException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数字转化格式异常，比如字符串到 float 型数字的转换无效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IOException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I/O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FileNotFoundException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找不到文件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EOFException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文件结束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InterruptedException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线程中断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IllegalArgumentException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方法接收到非法参数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ClassCastException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类型转换异常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SQLException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操作数据库异常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51460" y="854075"/>
            <a:ext cx="1642110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常见异常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4772660"/>
            <a:ext cx="1899285" cy="1764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异常处理机制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82345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3135630"/>
            <a:ext cx="1774825" cy="1604010"/>
          </a:xfrm>
          <a:prstGeom prst="rect">
            <a:avLst/>
          </a:prstGeom>
        </p:spPr>
      </p:pic>
      <p:sp>
        <p:nvSpPr>
          <p:cNvPr id="325634" name="Rectangle 2"/>
          <p:cNvSpPr>
            <a:spLocks noGrp="1" noChangeArrowheads="1"/>
          </p:cNvSpPr>
          <p:nvPr/>
        </p:nvSpPr>
        <p:spPr>
          <a:xfrm>
            <a:off x="5224145" y="3518535"/>
            <a:ext cx="382968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别担心，能力不够，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异常处理机制来凑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62175" y="2484755"/>
            <a:ext cx="7046595" cy="2905760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0330" y="4739640"/>
            <a:ext cx="275844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不忽略任何一个异常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异常基类 </a:t>
            </a:r>
            <a:r>
              <a:rPr lang="en-US" altLang="zh-CN" sz="3200">
                <a:sym typeface="+mn-ea"/>
              </a:rPr>
              <a:t>Throwable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4310" y="897255"/>
            <a:ext cx="37795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Throwable： 有两个重要的子类：Exception（异常）和 Error（错误），二者都是 Java 异常处理的重要子类，各自都包含大量子类。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600" y="897255"/>
            <a:ext cx="7439660" cy="30105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Throwable类中常用方法如下：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返回异常发生时的详细信息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返回异常发生时的简要描述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toString();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getLocalizedMessage();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在控制台上打印Throwable对象封装的异常信息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printStackTrace();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UNIT_TABLE_BEAUTIFY" val="smartTable{e98ee2db-1f80-4f1f-8cce-58990e8710e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UNIT_TABLE_BEAUTIFY" val="smartTable{73f1f036-7b7c-4526-9576-48843ad4f81c}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12321</Words>
  <Application>WPS 演示</Application>
  <PresentationFormat>宽屏</PresentationFormat>
  <Paragraphs>665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Consolas</vt:lpstr>
      <vt:lpstr>新宋体</vt:lpstr>
      <vt:lpstr>Times New Roman</vt:lpstr>
      <vt:lpstr>Arial Unicode MS</vt:lpstr>
      <vt:lpstr>Calibri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813</cp:revision>
  <dcterms:created xsi:type="dcterms:W3CDTF">2019-06-19T02:08:00Z</dcterms:created>
  <dcterms:modified xsi:type="dcterms:W3CDTF">2020-12-17T09:12:21Z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