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60" r:id="rId3"/>
    <p:sldId id="661" r:id="rId4"/>
    <p:sldId id="712" r:id="rId5"/>
    <p:sldId id="710" r:id="rId6"/>
    <p:sldId id="678" r:id="rId7"/>
    <p:sldId id="680" r:id="rId9"/>
    <p:sldId id="713" r:id="rId10"/>
    <p:sldId id="715" r:id="rId11"/>
    <p:sldId id="716" r:id="rId12"/>
    <p:sldId id="717" r:id="rId13"/>
    <p:sldId id="714" r:id="rId14"/>
    <p:sldId id="682" r:id="rId15"/>
    <p:sldId id="757" r:id="rId16"/>
    <p:sldId id="697" r:id="rId17"/>
    <p:sldId id="718" r:id="rId18"/>
    <p:sldId id="758" r:id="rId19"/>
    <p:sldId id="720" r:id="rId20"/>
    <p:sldId id="721" r:id="rId21"/>
    <p:sldId id="723" r:id="rId22"/>
    <p:sldId id="793" r:id="rId23"/>
    <p:sldId id="719" r:id="rId24"/>
    <p:sldId id="759" r:id="rId25"/>
    <p:sldId id="724" r:id="rId26"/>
    <p:sldId id="725" r:id="rId27"/>
    <p:sldId id="700" r:id="rId28"/>
    <p:sldId id="728" r:id="rId29"/>
    <p:sldId id="794" r:id="rId30"/>
    <p:sldId id="726" r:id="rId31"/>
    <p:sldId id="698" r:id="rId32"/>
    <p:sldId id="760" r:id="rId33"/>
    <p:sldId id="727" r:id="rId34"/>
    <p:sldId id="729" r:id="rId35"/>
    <p:sldId id="685" r:id="rId36"/>
    <p:sldId id="762" r:id="rId37"/>
    <p:sldId id="730" r:id="rId38"/>
    <p:sldId id="731" r:id="rId39"/>
    <p:sldId id="701" r:id="rId40"/>
    <p:sldId id="735" r:id="rId41"/>
    <p:sldId id="733" r:id="rId42"/>
    <p:sldId id="736" r:id="rId43"/>
    <p:sldId id="686" r:id="rId44"/>
    <p:sldId id="737" r:id="rId45"/>
    <p:sldId id="738" r:id="rId46"/>
    <p:sldId id="739" r:id="rId47"/>
    <p:sldId id="740" r:id="rId48"/>
    <p:sldId id="741" r:id="rId49"/>
    <p:sldId id="695" r:id="rId50"/>
    <p:sldId id="742" r:id="rId51"/>
    <p:sldId id="66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A44E"/>
    <a:srgbClr val="3723FF"/>
    <a:srgbClr val="F59909"/>
    <a:srgbClr val="F9680D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60"/>
        <p:guide pos="37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 IO</a:t>
            </a:r>
            <a:r>
              <a:rPr sz="6000" spc="600">
                <a:solidFill>
                  <a:schemeClr val="accent1"/>
                </a:solidFill>
              </a:rPr>
              <a:t>基础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6390" y="755015"/>
            <a:ext cx="5085080" cy="4894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递归遍历文件夹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void listDir(File dirFile, String indent)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 || !dirFile.exists())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(files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System.out.println(indent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(file.isDirectory())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listDir(file, "|--" + indent);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测试递归遍历文件夹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testListDir()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listDir(new File("D:\\zhourui\\program\\java\\IDEA\\java_basic"),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5955" y="42627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递归遍历文件夹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5593715" y="139065"/>
            <a:ext cx="6062980" cy="65792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文件过滤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void listDirWidthFilter(File dirFile, String indent, FileFilter filter)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 || !dirFile.exists())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dirFile.listFiles(filter);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(files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System.out.println(indent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(file.isDirectory())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listDirWidthFilter(file, "|--" + indent, filter);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FileFilter 的使用,只过滤文件夹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testListDirWithFilter()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过滤目录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listDirWidthFilter(new File("D:\\zhourui\\program\\java\\IDEA\\java_basic"), "", new FileFilter()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public boolean accept(File file)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file.isDirectory();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7685" y="42627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文件过滤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IO </a:t>
            </a:r>
            <a:r>
              <a:rPr lang="zh-CN" altLang="en-US" sz="3200">
                <a:sym typeface="+mn-ea"/>
              </a:rPr>
              <a:t>流分类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688465" y="2491105"/>
            <a:ext cx="84518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① 输入 </a:t>
            </a:r>
            <a:r>
              <a:rPr lang="en-US" altLang="zh-CN" sz="1400" b="1" dirty="0" smtClean="0">
                <a:latin typeface="+mn-ea"/>
                <a:cs typeface="+mn-ea"/>
                <a:sym typeface="+mn-ea"/>
              </a:rPr>
              <a:t>input</a:t>
            </a: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：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读取外部数据（磁盘、光盘等存储设备的数据）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到程序（内存）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中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。</a:t>
            </a:r>
            <a:endParaRPr lang="en-US" altLang="zh-CN" sz="1400" dirty="0" smtClean="0">
              <a:latin typeface="+mn-ea"/>
              <a:cs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400" dirty="0">
              <a:latin typeface="+mn-ea"/>
              <a:cs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② 输出 </a:t>
            </a:r>
            <a:r>
              <a:rPr lang="en-US" altLang="zh-CN" sz="1400" b="1" dirty="0" smtClean="0">
                <a:latin typeface="+mn-ea"/>
                <a:cs typeface="+mn-ea"/>
                <a:sym typeface="+mn-ea"/>
              </a:rPr>
              <a:t>output</a:t>
            </a:r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：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将程序（内存）数据输出到磁盘、光盘等存储设备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中。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65" y="3617595"/>
            <a:ext cx="2766695" cy="28714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5007610" y="3976370"/>
            <a:ext cx="5080000" cy="203200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>
            <a:off x="5314315" y="4635500"/>
            <a:ext cx="636905" cy="836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>
            <a:off x="8847455" y="4635500"/>
            <a:ext cx="636905" cy="836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7044690" y="4695825"/>
            <a:ext cx="696595" cy="77597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程序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123940" y="4824730"/>
            <a:ext cx="815975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880985" y="4824730"/>
            <a:ext cx="815975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875655" y="426720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Input/Reader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41285" y="4267200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Output/Writer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14315" y="553148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</a:rPr>
              <a:t>srcFile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86800" y="552894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</a:rPr>
              <a:t>destFile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 rot="10800000" flipH="1">
            <a:off x="1486535" y="2491105"/>
            <a:ext cx="201930" cy="73723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10" y="2054860"/>
            <a:ext cx="2146300" cy="160972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577455" y="3298190"/>
            <a:ext cx="13150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类似于蓄水池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5470" y="931545"/>
            <a:ext cx="10973435" cy="7480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+mn-ea"/>
                <a:cs typeface="+mn-ea"/>
                <a:sym typeface="+mn-ea"/>
              </a:rPr>
              <a:t>File只是能操作文件或文件夹，但是并不能操作文件中的内容，要想操作文件的内容就需要使用文件IO流，其操作文件的内容主要有两种方式：以字节的方式和以字符的方式。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5470" y="2639695"/>
            <a:ext cx="690880" cy="44005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+mn-ea"/>
                <a:cs typeface="+mn-ea"/>
                <a:sym typeface="+mn-ea"/>
              </a:rPr>
              <a:t>流向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10800000" flipH="1">
            <a:off x="1486535" y="3760470"/>
            <a:ext cx="201930" cy="25857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2720" y="4869815"/>
            <a:ext cx="11423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多种数据来源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11095" y="1240790"/>
            <a:ext cx="8786495" cy="8401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输入流：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只能从中读取字节数据，不能向其写出数据</a:t>
            </a:r>
            <a:endParaRPr lang="zh-CN" altLang="en-US" sz="120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输出流：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只能向其写入字节数据，不能从中读取数据</a:t>
            </a:r>
            <a:endParaRPr lang="zh-CN" altLang="en-US" sz="12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095" y="2355215"/>
            <a:ext cx="8786495" cy="11068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字节流（InputStream,OutputStream），字符流(Reader,Writer)</a:t>
            </a:r>
            <a:r>
              <a:rPr lang="zh-CN" altLang="en-US" sz="1200">
                <a:latin typeface="+mn-ea"/>
                <a:cs typeface="+mn-ea"/>
                <a:sym typeface="+mn-ea"/>
              </a:rPr>
              <a:t>。</a:t>
            </a:r>
            <a:endParaRPr lang="zh-CN" altLang="en-US" sz="1200"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字节流：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数据流中最小的数据单元是字节。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字符流：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数据流中最小的数据单元是字符， Java中的字符是Unicode编码，一个字符占用两个字节。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095" y="3742690"/>
            <a:ext cx="8785860" cy="10045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节点流，处理流（包装流）。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节点流(低级流)：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可以从向一个特定的IO设备(如磁盘，网络)读写数据的流。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处理流(高级流)：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可以对一个已存在的流的连接和封装，通过所封装的流的功能实现数据读写功能的流。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934210" y="1148715"/>
            <a:ext cx="317500" cy="47656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755" y="328612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IO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流分类</a:t>
            </a:r>
            <a:endParaRPr lang="zh-CN" altLang="en-US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1235" y="1029335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按照流向来分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1235" y="2227580"/>
            <a:ext cx="183261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按处理数据单位不同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1235" y="3571875"/>
            <a:ext cx="18332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按功能不同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095" y="5037455"/>
            <a:ext cx="8786495" cy="876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（1）InputStreamReader：将字节流转换为字符流;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（2）OutputStreamWriter：将字符流转换为字节流。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1235" y="4866640"/>
            <a:ext cx="18332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转换流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7835" y="3571875"/>
            <a:ext cx="7102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所有高级流都不能直接同 IO 设备（磁盘或网络等）进行直接的交互，必须建立在低级流的基础之上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811530"/>
            <a:ext cx="10276205" cy="60464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52015" y="1382395"/>
            <a:ext cx="8387715" cy="819785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1540" y="3705225"/>
            <a:ext cx="8387715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9695" y="4096385"/>
            <a:ext cx="4098925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0430" y="4533265"/>
            <a:ext cx="4271010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2645" y="5380355"/>
            <a:ext cx="2086610" cy="391160"/>
          </a:xfrm>
          <a:prstGeom prst="rect">
            <a:avLst/>
          </a:prstGeom>
          <a:noFill/>
          <a:ln w="28575">
            <a:solidFill>
              <a:srgbClr val="F9680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74985" y="137350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重点掌握</a:t>
            </a:r>
            <a:endParaRPr lang="zh-CN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70430" y="526415"/>
            <a:ext cx="206629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读数据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9905" y="526415"/>
            <a:ext cx="206629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写数据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9695" y="526415"/>
            <a:ext cx="1976120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读数据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00745" y="526415"/>
            <a:ext cx="1994535" cy="357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写数据</a:t>
            </a:r>
            <a:endParaRPr lang="zh-CN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945" y="1800860"/>
            <a:ext cx="165735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973830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3883025" y="658304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6151245" y="659193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169025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8181340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190230" y="42881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10349865" y="3933190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10349865" y="42881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0349865" y="557212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0674985" y="2065655"/>
            <a:ext cx="145415" cy="1365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917555" y="1905635"/>
            <a:ext cx="10325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高级流</a:t>
            </a:r>
            <a:endParaRPr lang="zh-CN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6560" y="125095"/>
            <a:ext cx="7102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所有高级流都不能直接同 IO 设备（磁盘或网络等）进行直接的交互，必须建立在低级流的基础之上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1870" y="955040"/>
            <a:ext cx="407924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00495" y="955040"/>
            <a:ext cx="3997960" cy="38290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30300" y="2649855"/>
            <a:ext cx="9932035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FileOutputStream &amp; FileInputStream 字节流（低级）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42105" y="1448435"/>
            <a:ext cx="7780020" cy="1569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FileInputStream 所要操作的文件必须存在，否则就会抛出异常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在使用 FileInputStream 读取字节的时候，当读取到字节的末尾，再继续读取，无论多少次都会返回 -1，而返回值len表示本次读取了多少个字节。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通常情况下每次读取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1024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个字节，可以达到空间和时间的平衡。但是具体情况也是需要具体分析的。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105" y="3731260"/>
            <a:ext cx="7780020" cy="11068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FileOutputStream 写入的目的文件则不需要存在，当不存在时会被创建，存在的时候会被覆盖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可以使用 FileOutputStream 造函数的第二个参数，来实现追加文件内容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215" y="1539875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InputStream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2245" y="1236980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2245" y="360362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630" y="262699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字节流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15" y="3731260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OutputStream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8530" y="1543050"/>
            <a:ext cx="1724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FileInputStream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8530" y="3731260"/>
            <a:ext cx="17233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FileOutputStream</a:t>
            </a:r>
            <a:endParaRPr 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74850" y="1365250"/>
            <a:ext cx="18415" cy="2851150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932180" y="214630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0800000">
            <a:off x="909320" y="320484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5400000">
            <a:off x="1915160" y="162369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5400000">
            <a:off x="1915160" y="377253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6215" y="434149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字节流是不存在缓冲区的，不需要 flush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15" y="476059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只要是流就是需要关闭（防止占用系统资源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685" y="998855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抽象接口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7555" y="998855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子类实现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33350" y="749300"/>
            <a:ext cx="5793740" cy="53594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测试字节流写入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结论：写文件的时候必须保证文件夹存在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testOutputStream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追加模式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OutputStream outputStream = new FileOutputStream(file,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写一个字节，65～90为26个大写英文字母，97～122号为26个小写英文字母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i=65; i&lt;=90;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a ~ z 写入文件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'a'; i &lt; 'z';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写一个字节数组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"我爱编程".getBytes("gbk");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outputStream.write(bytes);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8895" y="621093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字节流写数据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430" y="773430"/>
            <a:ext cx="7066280" cy="5097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测试字节流读取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一个字节一个字节读取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byteData;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InputStream.read()返回一个 unsigned byte[0 ~ 255]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byte的范围是[-128、127]，所以如果read()返回的数在[128、255]的范围内时，则表示负数，即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(byte)128=-128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(byte)129=-127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(byte)255=-1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((byteData =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 inputStream.read()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System.out.println(byteData);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System.out.println("一共 " + file.length() + " 字节");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470" y="530987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字节流读数据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39330" y="773430"/>
            <a:ext cx="4158615" cy="2864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testInputStream2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File("D:/java/linkknown/io.txt");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byteArr = new byte[(int)file.length()];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inputStream.read(byteArr);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System.out.println(Arrays.toString(byteArr));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String(byteArr, "gbk"));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4385" y="3746500"/>
            <a:ext cx="30924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字节流读数据（批量）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0335" y="835025"/>
            <a:ext cx="7320280" cy="4624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测试字符流读取（文件复制）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一次读取一个字节数组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testInputOutput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file1 = new File("D:/java/linkknown/io1.txt");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file2 = new File("D:/java/linkknown/io2.txt");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FileInputStream(file1);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FileOutputStream(file2);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// public FileOutputStream(String name, boolean append) append 为 true 时表示追加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//        OutputStream outputStream = new FileOutputStream(file2, true);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new byte[10];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len 表示实际读取的数量 -1 代表没有更多数据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((len = inputStream.read(bytes)) != -1) {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outputStream.write(bytes,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8250" y="4929505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字节流文件复制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1010" y="11201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文件系统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010" y="174625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 </a:t>
            </a:r>
            <a:r>
              <a:rPr lang="zh-CN" altLang="en-US">
                <a:sym typeface="+mn-ea"/>
              </a:rPr>
              <a:t>流分类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010" y="24765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FileOutputStream &amp; FileInputStream 字节流（低级）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10" y="31026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FileWriter &amp; FileReader 字符流（低级）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1010" y="36652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S</a:t>
            </a:r>
            <a:r>
              <a:rPr>
                <a:sym typeface="+mn-ea"/>
              </a:rPr>
              <a:t>erialize </a:t>
            </a:r>
            <a:r>
              <a:rPr lang="zh-CN">
                <a:sym typeface="+mn-ea"/>
              </a:rPr>
              <a:t>接口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010" y="42913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Object</a:t>
            </a:r>
            <a:r>
              <a:rPr lang="zh-CN">
                <a:sym typeface="+mn-ea"/>
              </a:rPr>
              <a:t>InputStream &amp; </a:t>
            </a:r>
            <a:r>
              <a:rPr lang="en-US" altLang="zh-CN">
                <a:sym typeface="+mn-ea"/>
              </a:rPr>
              <a:t>Object</a:t>
            </a:r>
            <a:r>
              <a:rPr lang="zh-CN">
                <a:sym typeface="+mn-ea"/>
              </a:rPr>
              <a:t>OutputStream </a:t>
            </a:r>
            <a:r>
              <a:rPr lang="zh-CN">
                <a:sym typeface="+mn-ea"/>
              </a:rPr>
              <a:t>对象流（高级）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1010" y="5021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BufferedReader &amp; BufferedWriter 缓冲字符流</a:t>
            </a:r>
            <a:r>
              <a:rPr lang="zh-CN">
                <a:sym typeface="+mn-ea"/>
              </a:rPr>
              <a:t>（高级）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010" y="56476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PrintWriter 打印流</a:t>
            </a:r>
            <a:r>
              <a:rPr lang="zh-CN">
                <a:sym typeface="+mn-ea"/>
              </a:rPr>
              <a:t>（高级）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69050" y="1016000"/>
            <a:ext cx="551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RandomAccessFile 类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69050" y="1746250"/>
            <a:ext cx="551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流关闭顺序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406400" y="3712210"/>
            <a:ext cx="11197590" cy="18415"/>
          </a:xfrm>
          <a:prstGeom prst="line">
            <a:avLst/>
          </a:prstGeom>
          <a:ln w="28575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1950" y="1059815"/>
            <a:ext cx="1134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字节流方式</a:t>
            </a:r>
            <a:endParaRPr lang="zh-CN" alt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" y="5791835"/>
            <a:ext cx="11334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字符流方式</a:t>
            </a:r>
            <a:endParaRPr lang="zh-CN" alt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750" y="1830070"/>
            <a:ext cx="2012950" cy="146621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10065" y="1830070"/>
            <a:ext cx="2012950" cy="146621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5320" y="4043045"/>
            <a:ext cx="2012950" cy="146621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398635" y="4043045"/>
            <a:ext cx="2012950" cy="1466215"/>
          </a:xfrm>
          <a:prstGeom prst="rect">
            <a:avLst/>
          </a:prstGeom>
          <a:noFill/>
          <a:ln w="28575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5305" y="1708785"/>
            <a:ext cx="52070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房屋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3875" y="3893820"/>
            <a:ext cx="52070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房屋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5605" y="3893820"/>
            <a:ext cx="52070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房屋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7035" y="1708785"/>
            <a:ext cx="52070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房屋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4715" y="216725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22375" y="214884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10945" y="267970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750695" y="234886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677670" y="265366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76960" y="192151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932940" y="201231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60575" y="229044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15185" y="265366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878330" y="293878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313180" y="292862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94715" y="275717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710420" y="219456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38080" y="217614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94900" y="267970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566400" y="237617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493375" y="268097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855835" y="196723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748645" y="203962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76280" y="231775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930890" y="268097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694035" y="296608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128885" y="295592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710420" y="278447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732145" y="159004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33" idx="6"/>
            <a:endCxn id="51" idx="2"/>
          </p:cNvCxnSpPr>
          <p:nvPr/>
        </p:nvCxnSpPr>
        <p:spPr>
          <a:xfrm flipV="1">
            <a:off x="2115185" y="1680845"/>
            <a:ext cx="3616960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6"/>
          </p:cNvCxnSpPr>
          <p:nvPr/>
        </p:nvCxnSpPr>
        <p:spPr>
          <a:xfrm>
            <a:off x="5914390" y="1680845"/>
            <a:ext cx="379603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630680" y="2585085"/>
            <a:ext cx="787400" cy="579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476240" y="274955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913755" y="2749550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76900" y="303466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391775" y="2636520"/>
            <a:ext cx="787400" cy="579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374640" y="2653665"/>
            <a:ext cx="787400" cy="579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endCxn id="60" idx="1"/>
          </p:cNvCxnSpPr>
          <p:nvPr/>
        </p:nvCxnSpPr>
        <p:spPr>
          <a:xfrm>
            <a:off x="2115185" y="2921635"/>
            <a:ext cx="3259455" cy="222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3"/>
          </p:cNvCxnSpPr>
          <p:nvPr/>
        </p:nvCxnSpPr>
        <p:spPr>
          <a:xfrm flipV="1">
            <a:off x="6162040" y="2922905"/>
            <a:ext cx="4395470" cy="209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立方体 62"/>
          <p:cNvSpPr/>
          <p:nvPr/>
        </p:nvSpPr>
        <p:spPr>
          <a:xfrm>
            <a:off x="810260" y="435292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210945" y="436181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1652905" y="435292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2103755" y="436181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796925" y="486283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197610" y="487172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639570" y="486283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2090420" y="487172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9594215" y="432562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9994900" y="433451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10436860" y="432562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10887710" y="433451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9580880" y="483552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9981565" y="484441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10423525" y="483552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10874375" y="4844415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5579110" y="433451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>
            <a:off x="2446020" y="4534535"/>
            <a:ext cx="3133090" cy="16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1" idx="2"/>
          </p:cNvCxnSpPr>
          <p:nvPr/>
        </p:nvCxnSpPr>
        <p:spPr>
          <a:xfrm flipV="1">
            <a:off x="5937885" y="4542155"/>
            <a:ext cx="3656330" cy="19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583055" y="4799330"/>
            <a:ext cx="912495" cy="471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380345" y="4745990"/>
            <a:ext cx="912495" cy="471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5378450" y="544576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5829300" y="545465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321935" y="5382260"/>
            <a:ext cx="912495" cy="471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>
            <a:off x="2286000" y="5036820"/>
            <a:ext cx="3035935" cy="5816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6" idx="3"/>
            <a:endCxn id="77" idx="4"/>
          </p:cNvCxnSpPr>
          <p:nvPr/>
        </p:nvCxnSpPr>
        <p:spPr>
          <a:xfrm flipV="1">
            <a:off x="6234430" y="5052060"/>
            <a:ext cx="4458335" cy="5664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245860" y="2992755"/>
            <a:ext cx="1257935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货车（字节数组）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308090" y="5654040"/>
            <a:ext cx="1257935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货车（字符数组）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04130" y="1830070"/>
            <a:ext cx="163068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字节相当于一个原子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733290" y="4733290"/>
            <a:ext cx="253111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字符相当于一个物件（桌椅板凳）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646930" y="69151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文件复制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类似于搬家）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158480" y="47942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595995" y="47942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176895" y="78168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056880" y="427990"/>
            <a:ext cx="787400" cy="579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8595995" y="78168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8359775" y="624205"/>
            <a:ext cx="182245" cy="18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234430" y="3364230"/>
            <a:ext cx="316484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字节数组容量为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，搬运 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4 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次，刚好搬完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925560" y="427990"/>
            <a:ext cx="2344420" cy="527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字节数组容量为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，搬运 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3 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次，最后一次只搬运 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2 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个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108325" y="1516380"/>
            <a:ext cx="1166495" cy="303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单个字节搬运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61665" y="2557780"/>
            <a:ext cx="1166495" cy="303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批量搬运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161665" y="4197350"/>
            <a:ext cx="1166495" cy="303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单个字符搬运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161665" y="4875530"/>
            <a:ext cx="1166495" cy="303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批量搬运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889365" y="963295"/>
            <a:ext cx="146113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>
                <a:latin typeface="+mn-ea"/>
                <a:cs typeface="+mn-ea"/>
              </a:rPr>
              <a:t>第一次实际搬运 </a:t>
            </a:r>
            <a:r>
              <a:rPr lang="en-US" altLang="zh-CN" sz="1000">
                <a:latin typeface="+mn-ea"/>
                <a:cs typeface="+mn-ea"/>
              </a:rPr>
              <a:t>len=5</a:t>
            </a:r>
            <a:endParaRPr lang="en-US" altLang="zh-CN" sz="1000">
              <a:latin typeface="+mn-ea"/>
              <a:cs typeface="+mn-ea"/>
            </a:endParaRPr>
          </a:p>
          <a:p>
            <a:pPr algn="l"/>
            <a:r>
              <a:rPr lang="zh-CN" altLang="en-US" sz="1000">
                <a:latin typeface="+mn-ea"/>
                <a:cs typeface="+mn-ea"/>
                <a:sym typeface="+mn-ea"/>
              </a:rPr>
              <a:t>第二次实际搬运 </a:t>
            </a:r>
            <a:r>
              <a:rPr lang="en-US" altLang="zh-CN" sz="1000">
                <a:latin typeface="+mn-ea"/>
                <a:cs typeface="+mn-ea"/>
                <a:sym typeface="+mn-ea"/>
              </a:rPr>
              <a:t>len=5</a:t>
            </a:r>
            <a:endParaRPr lang="en-US" altLang="zh-CN" sz="1000">
              <a:latin typeface="+mn-ea"/>
              <a:cs typeface="+mn-ea"/>
            </a:endParaRPr>
          </a:p>
          <a:p>
            <a:pPr algn="l"/>
            <a:r>
              <a:rPr lang="zh-CN" altLang="en-US" sz="1000">
                <a:latin typeface="+mn-ea"/>
                <a:cs typeface="+mn-ea"/>
                <a:sym typeface="+mn-ea"/>
              </a:rPr>
              <a:t>第三次实际搬运 </a:t>
            </a:r>
            <a:r>
              <a:rPr lang="en-US" altLang="zh-CN" sz="1000">
                <a:latin typeface="+mn-ea"/>
                <a:cs typeface="+mn-ea"/>
                <a:sym typeface="+mn-ea"/>
              </a:rPr>
              <a:t>len=2</a:t>
            </a:r>
            <a:endParaRPr lang="en-US" altLang="zh-CN" sz="1000">
              <a:latin typeface="+mn-ea"/>
              <a:cs typeface="+mn-ea"/>
            </a:endParaRPr>
          </a:p>
        </p:txBody>
      </p:sp>
      <p:sp>
        <p:nvSpPr>
          <p:cNvPr id="131" name="立方体 130"/>
          <p:cNvSpPr/>
          <p:nvPr/>
        </p:nvSpPr>
        <p:spPr>
          <a:xfrm>
            <a:off x="4457065" y="3548380"/>
            <a:ext cx="355600" cy="346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2" name="直接箭头连接符 131"/>
          <p:cNvCxnSpPr>
            <a:stCxn id="131" idx="0"/>
          </p:cNvCxnSpPr>
          <p:nvPr/>
        </p:nvCxnSpPr>
        <p:spPr>
          <a:xfrm flipV="1">
            <a:off x="4678045" y="3168650"/>
            <a:ext cx="588010" cy="37973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4812665" y="3336925"/>
            <a:ext cx="544195" cy="33083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3704590" y="31476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000">
                <a:latin typeface="+mn-ea"/>
                <a:cs typeface="+mn-ea"/>
              </a:rPr>
              <a:t>字符可以转换成</a:t>
            </a:r>
            <a:endParaRPr lang="zh-CN" sz="1000">
              <a:latin typeface="+mn-ea"/>
              <a:cs typeface="+mn-ea"/>
            </a:endParaRPr>
          </a:p>
          <a:p>
            <a:pPr algn="l"/>
            <a:r>
              <a:rPr lang="zh-CN" sz="1000">
                <a:latin typeface="+mn-ea"/>
                <a:cs typeface="+mn-ea"/>
              </a:rPr>
              <a:t>字节数组写入文件</a:t>
            </a:r>
            <a:endParaRPr lang="zh-CN" sz="1000">
              <a:latin typeface="+mn-ea"/>
              <a:cs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855210" y="371221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000">
                <a:latin typeface="+mn-ea"/>
                <a:cs typeface="+mn-ea"/>
              </a:rPr>
              <a:t>字节数组不一定能转换</a:t>
            </a:r>
            <a:endParaRPr lang="zh-CN" sz="1000">
              <a:latin typeface="+mn-ea"/>
              <a:cs typeface="+mn-ea"/>
            </a:endParaRPr>
          </a:p>
          <a:p>
            <a:pPr algn="l"/>
            <a:r>
              <a:rPr lang="zh-CN" sz="1000">
                <a:latin typeface="+mn-ea"/>
                <a:cs typeface="+mn-ea"/>
              </a:rPr>
              <a:t>成字符强转可能会乱码</a:t>
            </a:r>
            <a:endParaRPr lang="zh-CN" sz="1000">
              <a:latin typeface="+mn-ea"/>
              <a:cs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308090" y="6024245"/>
            <a:ext cx="3164840" cy="303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字符数组容量为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搬运 </a:t>
            </a:r>
            <a:r>
              <a:rPr lang="en-US" altLang="zh-CN" sz="1200">
                <a:latin typeface="+mn-ea"/>
                <a:cs typeface="宋体" panose="02010600030101010101" pitchFamily="2" charset="-122"/>
                <a:sym typeface="+mn-ea"/>
              </a:rPr>
              <a:t>4 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次，刚好搬完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018665" y="2827655"/>
            <a:ext cx="815467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FileWriter &amp; FileReader 字符流（低级）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42105" y="1311910"/>
            <a:ext cx="7780020" cy="1569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Reader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所要操作的文件必须存在，否则就会抛出异常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int read();  读取单个字符。返回作为整数读取的字符，如果已达到流末尾，则返回 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int read(char []cbuf); 将字符读入数组。返回读取的字符数。如果已经到达尾部，则返回-1。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105" y="3594735"/>
            <a:ext cx="7780020" cy="21723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File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Writer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写入的目的文件则不需要存在，当不存在时会被创建，存在的时候会被覆盖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FileWriter fw = new FileWriter(String fileName,boolean append); 创建字符输出流类对象和已存在的文件相关联,并设置该该流对文件的操作是否为续写。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void write(String str)   写入字符串。当执行完此方法后，字符数据还并没有写入到目的文件中去。此时字符数据会保存在缓冲区中。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viod flush()  刷新该流中的缓冲。将缓冲区中的字符数据保存到目的文件中去。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215" y="1403350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Reader</a:t>
            </a:r>
            <a:endParaRPr lang="en-US" sz="14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2245" y="1100455"/>
            <a:ext cx="18319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2245" y="346710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注意事项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630" y="2490470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字符流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15" y="3594735"/>
            <a:ext cx="1565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Writer</a:t>
            </a:r>
            <a:endParaRPr lang="en-US" sz="14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8530" y="1406525"/>
            <a:ext cx="1724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+mn-ea"/>
                <a:cs typeface="宋体" panose="02010600030101010101" pitchFamily="2" charset="-122"/>
                <a:sym typeface="+mn-ea"/>
              </a:rPr>
              <a:t>File</a:t>
            </a:r>
            <a:r>
              <a:rPr lang="en-US" altLang="zh-CN" sz="1400">
                <a:latin typeface="+mn-ea"/>
                <a:cs typeface="宋体" panose="02010600030101010101" pitchFamily="2" charset="-122"/>
                <a:sym typeface="+mn-ea"/>
              </a:rPr>
              <a:t>Reader</a:t>
            </a:r>
            <a:endParaRPr lang="en-US" altLang="zh-CN" sz="14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8530" y="3594735"/>
            <a:ext cx="17233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+mn-ea"/>
                <a:cs typeface="宋体" panose="02010600030101010101" pitchFamily="2" charset="-122"/>
                <a:sym typeface="+mn-ea"/>
              </a:rPr>
              <a:t>File</a:t>
            </a:r>
            <a:r>
              <a:rPr lang="en-US" altLang="zh-CN" sz="1400">
                <a:latin typeface="+mn-ea"/>
                <a:cs typeface="宋体" panose="02010600030101010101" pitchFamily="2" charset="-122"/>
                <a:sym typeface="+mn-ea"/>
              </a:rPr>
              <a:t>Writer</a:t>
            </a:r>
            <a:endParaRPr lang="en-US" altLang="zh-CN" sz="14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74850" y="1228725"/>
            <a:ext cx="18415" cy="2851150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16"/>
          <p:cNvSpPr/>
          <p:nvPr/>
        </p:nvSpPr>
        <p:spPr>
          <a:xfrm>
            <a:off x="932180" y="2009775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上箭头 17"/>
          <p:cNvSpPr/>
          <p:nvPr/>
        </p:nvSpPr>
        <p:spPr>
          <a:xfrm rot="10800000">
            <a:off x="909320" y="306832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上箭头 18"/>
          <p:cNvSpPr/>
          <p:nvPr/>
        </p:nvSpPr>
        <p:spPr>
          <a:xfrm rot="5400000">
            <a:off x="1915160" y="148717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上箭头 19"/>
          <p:cNvSpPr/>
          <p:nvPr/>
        </p:nvSpPr>
        <p:spPr>
          <a:xfrm rot="5400000">
            <a:off x="1915160" y="3636010"/>
            <a:ext cx="139700" cy="372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685" y="862330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抽象接口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7555" y="862330"/>
            <a:ext cx="12668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子类实现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215" y="420560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字节流是存在缓冲区的，需要 flush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215" y="4624705"/>
            <a:ext cx="30981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只要是流就是需要关闭（防止占用系统资源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2910" y="822960"/>
            <a:ext cx="6720840" cy="225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字符流（写入字符串）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testWriter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 writer = new FileWriter("D:/io4.txt");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writer.write('a');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writer.write(new char[] {'a', 'b', 'c'});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writer.write("\t我爱编程，编程爱我！\n我爱编程，编程爱我！\n\t我爱编程，编程爱我！\n");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10" y="3342640"/>
            <a:ext cx="6720840" cy="2894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字符流,一次读取一个字符数组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testReader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FileReader reader = new FileReader("D:/io4.txt");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char[] chrs = new char[50];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int len=0;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while ((len = reader.read(chrs))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System.out.print(Arrays.copyOfRange(chrs, 0, len));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8700" y="822960"/>
            <a:ext cx="4018280" cy="31781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使用字符流进行复制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testCopy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 reader = new FileReader("D:/io4.txt");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 writer = new FileWriter("D:/io5.txt");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char[] chrs = new char[50];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int len=0;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while ((len = reader.read(chrs))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writer.write(chrs,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3140" y="9810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字符流写数据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03140" y="56089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字符流读数据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29065" y="334264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字符流文件复制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S</a:t>
            </a:r>
            <a:r>
              <a:rPr sz="3200">
                <a:sym typeface="+mn-ea"/>
              </a:rPr>
              <a:t>erialize </a:t>
            </a:r>
            <a:r>
              <a:rPr lang="zh-CN" sz="3200">
                <a:sym typeface="+mn-ea"/>
              </a:rPr>
              <a:t>接口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921385"/>
            <a:ext cx="116484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Java的对象序列化是将那些实现了Serializable接口的对象转化成一个字节序列，并能够在以后将这些字节序列完全恢复成原来的对象。简单来说序列化就是将对象转化成字节流，反序列化就是将字节流转化成对象。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对象必须在程序中显示的序列化（serialize）和反序列化（deserialize）。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serialVersionUID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适用于java序列化机制。简单来说，JAVA序列化的机制是通过判断类的serialVersionUID来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验证的版本一致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。在进行反序列化时，JVM会把传来的字节流中的serialVersionUID于本地相应实体类的serialVersionUID进行比较。如果相同说明是一致的，可以进行反序列化，否则会出现反序列化版本一致的异常，即是InvalidCastException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750" y="3512185"/>
            <a:ext cx="2079625" cy="281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715" y="368617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6715" y="412305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715" y="455104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715" y="497840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715" y="541528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715" y="584327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new LoginInfo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（）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660" y="3245485"/>
            <a:ext cx="1978025" cy="3663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内存中大量用户登录信息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10635" y="3512185"/>
            <a:ext cx="2079625" cy="281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8600" y="365887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8600" y="4061460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8600" y="446849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38600" y="4879975"/>
            <a:ext cx="162306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n-ea"/>
                <a:cs typeface="+mn-ea"/>
                <a:sym typeface="+mn-ea"/>
              </a:rPr>
              <a:t>LoginInfo </a:t>
            </a:r>
            <a:r>
              <a:rPr lang="zh-CN" altLang="en-US" sz="1200">
                <a:latin typeface="+mn-ea"/>
                <a:cs typeface="+mn-ea"/>
                <a:sym typeface="+mn-ea"/>
              </a:rPr>
              <a:t>字节序列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38600" y="5826125"/>
            <a:ext cx="162306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内存服务器或者硬盘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835" y="4083050"/>
            <a:ext cx="2252345" cy="446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30625" y="3605530"/>
            <a:ext cx="2252345" cy="446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307590" y="3696970"/>
            <a:ext cx="1447800" cy="464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1"/>
            <a:endCxn id="24" idx="3"/>
          </p:cNvCxnSpPr>
          <p:nvPr/>
        </p:nvCxnSpPr>
        <p:spPr>
          <a:xfrm flipH="1">
            <a:off x="2329180" y="3829050"/>
            <a:ext cx="1401445" cy="477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80945" y="3462655"/>
            <a:ext cx="71247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序列化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82570" y="4184650"/>
            <a:ext cx="8032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反</a:t>
            </a:r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序列化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8750" y="6413500"/>
            <a:ext cx="44577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例如：QQ登录时的密码，记住密码就是一个序列化的功能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6545" y="3696970"/>
            <a:ext cx="5227955" cy="20910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序列化只保存对象的状态，而不管对象的方法。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当一个父类实现了序列化，它的子类也自动实现序列化，不用显示进行实现了。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当一个实例对象引用其他对象，当序列化该对象时也把引用的对象进行了实例化。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个人总结：serializable接口就是Java提供用来进行高效率的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异地共享实例对象的机制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，实现这个接口即可。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6545" y="3246120"/>
            <a:ext cx="17189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+mn-ea"/>
                <a:cs typeface="+mn-ea"/>
                <a:sym typeface="+mn-ea"/>
              </a:rPr>
              <a:t>序列化需要的注意事项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20215" y="5976620"/>
            <a:ext cx="194691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① 节省内存 ② 长期保存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1150" y="691515"/>
            <a:ext cx="5186045" cy="37884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package com.linkknown.io;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java.io.Serializable;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Address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 implements Serializable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提供了一个序列版本号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 private static final long serialVersionUID = -1193449394540803318L;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县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0110" y="47199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Serializable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0550" y="691515"/>
            <a:ext cx="6181725" cy="59112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setProvince(String province)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this.province =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setCity(String city)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this.city =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setCounty(String county)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this.county = county;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toString()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"Address [province=" + province + ", city=" + city + ", county=" + county + "]";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898525"/>
            <a:ext cx="7950835" cy="550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00770" y="898525"/>
            <a:ext cx="3034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IDEA </a:t>
            </a:r>
            <a:r>
              <a:rPr lang="zh-CN" altLang="en-US"/>
              <a:t>中实体类序列化后</a:t>
            </a:r>
            <a:endParaRPr lang="zh-CN" altLang="en-US"/>
          </a:p>
          <a:p>
            <a:pPr algn="l"/>
            <a:r>
              <a:rPr lang="zh-CN" altLang="en-US"/>
              <a:t>生成序列化版本 ID 的方法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将光标放到实体类上，按alt+回车就可以出现生成序列版本ID了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86740" y="2649855"/>
            <a:ext cx="11019155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Object</a:t>
            </a:r>
            <a:r>
              <a:rPr lang="zh-CN" sz="3200">
                <a:sym typeface="+mn-ea"/>
              </a:rPr>
              <a:t>InputStream &amp; </a:t>
            </a:r>
            <a:r>
              <a:rPr lang="en-US" altLang="zh-CN" sz="3200">
                <a:sym typeface="+mn-ea"/>
              </a:rPr>
              <a:t>Object</a:t>
            </a:r>
            <a:r>
              <a:rPr lang="zh-CN" sz="3200">
                <a:sym typeface="+mn-ea"/>
              </a:rPr>
              <a:t>OutputStream </a:t>
            </a:r>
            <a:r>
              <a:rPr lang="zh-CN" sz="3200">
                <a:sym typeface="+mn-ea"/>
              </a:rPr>
              <a:t>对象流（高级）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2701925"/>
            <a:ext cx="4198620" cy="211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45" y="2701925"/>
            <a:ext cx="4198620" cy="2110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74160" y="5828030"/>
            <a:ext cx="3606800" cy="36449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01010101110100101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2"/>
            <a:endCxn id="6" idx="0"/>
          </p:cNvCxnSpPr>
          <p:nvPr/>
        </p:nvCxnSpPr>
        <p:spPr>
          <a:xfrm>
            <a:off x="2635250" y="4812665"/>
            <a:ext cx="3242310" cy="10153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V="1">
            <a:off x="5877560" y="4812665"/>
            <a:ext cx="3706495" cy="988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5940" y="763270"/>
            <a:ext cx="7429500" cy="17456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反序列化的时候,OIS会根据当前类型的版本做不同操作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若反序列化的对象的版本与当前类的版本一致,但是当前类已经发生了变化时,则采用兼容模式: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以前类里有的属性,现在还有的则还原该属性.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以前类里有的属性,现在没有的则忽略.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以前类里没有的属性,现在又有的则使用现在该属性的默认值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若版本号不一致,则直接抛出不能反序列化的异常.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8688" y="3299416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28128" y="3380696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Java</a:t>
            </a:r>
            <a:r>
              <a:rPr lang="zh-CN" altLang="en-US" sz="3200">
                <a:sym typeface="+mn-ea"/>
              </a:rPr>
              <a:t>文件系统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75005"/>
            <a:ext cx="5006340" cy="31394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80355" y="2679065"/>
            <a:ext cx="5227955" cy="11353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Java对象的序列化和反序列化（对象流）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序列化和反序列化的概念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　　把对象转换为字节序列的过程称为对象的序列化。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　　把字节序列恢复为对象的过程称为对象的反序列化。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250" y="4084320"/>
            <a:ext cx="7846060" cy="9474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对象持久化：把对象的字节序列永久地保存到硬盘上，通常存放在一个文件中；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网络传输对象：在网络上传送对象的字节序列。可以通过序列化把主机A进程上的对象序列化为二进制序列，传输到主机B上的进程从序列中重构出该对象。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380" y="4084320"/>
            <a:ext cx="22815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对象的序列化主要有两种用途</a:t>
            </a:r>
            <a:endParaRPr 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2250" y="5286375"/>
            <a:ext cx="7846060" cy="9474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在很多应用中，需要对某些对象进行序列化，让它们离开内存空间，入住物理硬盘，以便长期保存。比如最常见的是Web服务器中的Session对象，当有 10万用户并发访问，就有可能出现10万个Session对象，内存可能吃不消，于是Web容器就会把一些seesion先序列化到硬盘中，等要用了，再把保存在硬盘中的对象还原到内存中。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5286375"/>
            <a:ext cx="22815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序列化常用用途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2910" y="822960"/>
            <a:ext cx="4790440" cy="3728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对象流,序列化和反序列化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测试对象输出流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tsetObjectOutputStream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address = new 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address.setProvince("广东省");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address.setCity("深圳市");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address.setCounty("南山区");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 = new FileOutputStream("D:/io7.txt");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ObjectOutputStream oos = new ObjectOutputStream(out);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oos.writeObject(address);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oos.close();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145" y="822960"/>
            <a:ext cx="6079490" cy="26092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tObjectInputStream () throws IOException, ClassNotFoundException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 = new FileInputStream("D:/io7.txt");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ObjectInputStream ois = new ObjectInputStream(in 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object = ois.readObject();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(object instanceof Address)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Address address = (Address)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ois.close();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4180" y="390715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对象序列化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91625" y="281432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对象反序列化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089660" y="2828290"/>
            <a:ext cx="1001268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BufferedReader &amp; BufferedWriter 缓冲字符流</a:t>
            </a:r>
            <a:r>
              <a:rPr lang="zh-CN" sz="3200">
                <a:sym typeface="+mn-ea"/>
              </a:rPr>
              <a:t>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" y="930275"/>
            <a:ext cx="11767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745" y="930275"/>
            <a:ext cx="78460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BufferedReader 更高效，因为它内置有一个长度为 8192 的字符数组，也就是 8K 的字符数组。这样子，如果我们从文件里面读内容的话，如果内容没有填满这个数组，就会自动等待直到我们填满，然后一起从硬盘读到内存。硬盘的运行速度是很慢的。但是我们也可以利用 close() 方法，虽然它可能没有满，但是还是可以强制让它读入内存。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b="1">
                <a:solidFill>
                  <a:srgbClr val="3723FF"/>
                </a:solidFill>
                <a:latin typeface="+mn-ea"/>
                <a:cs typeface="+mn-ea"/>
                <a:sym typeface="+mn-ea"/>
              </a:rPr>
              <a:t>就像供应商运货物到超市，为了省钱，一般不会只装一两个，而是装满了整辆车才上送往超市是吧。但是有时候特殊情况，装不下了，只能再跑一趟了。当我们读的时候，是一个一个的拿出来读的。</a:t>
            </a:r>
            <a:endParaRPr lang="zh-CN" altLang="en-US" sz="1200" b="1">
              <a:solidFill>
                <a:srgbClr val="3723FF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除此之外，BufferedReader 还提供了读取一整行的方法 —— readLine() 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8745" y="3691255"/>
            <a:ext cx="78460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BufferedWriter 更高效，因为它内置有一个长度为 8192 的字符数组，也就是 8K 的字符数组。这样子，如果我们往文件里面写内容的话，如果内容没有填满这个数组，就会自动等待直到我们填满，然后一起写入硬盘。硬盘的运行速度是很慢的。但是我们也可以利用 close() 方法，虽然它可能没有满，但是还是可以强制让它写入硬盘。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3723FF"/>
                </a:solidFill>
                <a:latin typeface="+mn-ea"/>
                <a:cs typeface="+mn-ea"/>
                <a:sym typeface="+mn-ea"/>
              </a:rPr>
              <a:t>就像黑车司机一样，他拉客，通常总不会拉一个客人就走，一般都是整辆车都坐满了人，才会开车，但有时候实在招不到人了，总不能不走吧。也还是会启动的。</a:t>
            </a:r>
            <a:endParaRPr lang="zh-CN" altLang="en-US" sz="1200" b="1">
              <a:solidFill>
                <a:srgbClr val="3723FF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除此之外，BufferedWriter 还提供了自动换行的方法 —— newLine() 方法，它会根据操作系统的不一样，自动增添换行符。在实际开发中，如果要换行，就尽量使用 newLine() 方法。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725" y="930275"/>
            <a:ext cx="3456940" cy="36252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BufferedReader和BufferedWriter是带有默认缓冲区的字符输入输出流，其效率相较于没有缓冲区要高（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加快读写效率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）：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io.BufferedReader和java.io.BufferedWriter类各拥有8192字符的缓冲区。当BufferedReader在读取文本文件时，会先尽量从文件中读入字符数据并置入缓冲区，而之后若使用read()方法，会先从缓冲区中进行读取。如果缓冲区数据不足，才会再从文件中读取，使用BufferedWriter时，写入的数据并不会先输出到目的地，而是先存储至缓冲区中。如果缓冲区中的数据满了，才会一次对目的地进行写出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8595" y="750570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跟 FileReader 字符输入流对比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8595" y="3533775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跟 FileWriter 字符输出流对比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506095" y="1716405"/>
            <a:ext cx="100838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2525" y="3396615"/>
            <a:ext cx="121793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 err="1" smtClean="0"/>
              <a:t>缓冲区</a:t>
            </a:r>
            <a:endParaRPr lang="zh-CN" dirty="0"/>
          </a:p>
        </p:txBody>
      </p:sp>
      <p:sp>
        <p:nvSpPr>
          <p:cNvPr id="13" name="矩形 12"/>
          <p:cNvSpPr/>
          <p:nvPr/>
        </p:nvSpPr>
        <p:spPr>
          <a:xfrm>
            <a:off x="2288540" y="2025650"/>
            <a:ext cx="1228725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4"/>
          </p:cNvCxnSpPr>
          <p:nvPr/>
        </p:nvCxnSpPr>
        <p:spPr>
          <a:xfrm flipV="1">
            <a:off x="1514475" y="2195830"/>
            <a:ext cx="855980" cy="4064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磁盘 21"/>
          <p:cNvSpPr/>
          <p:nvPr/>
        </p:nvSpPr>
        <p:spPr>
          <a:xfrm>
            <a:off x="4318635" y="1693545"/>
            <a:ext cx="100838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17265" y="2215515"/>
            <a:ext cx="855980" cy="4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22680" y="2755900"/>
            <a:ext cx="690880" cy="6407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36290" y="3396615"/>
            <a:ext cx="121793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 err="1" smtClean="0"/>
              <a:t>缓冲区</a:t>
            </a:r>
            <a:endParaRPr lang="zh-CN" dirty="0"/>
          </a:p>
        </p:txBody>
      </p:sp>
      <p:cxnSp>
        <p:nvCxnSpPr>
          <p:cNvPr id="26" name="直接箭头连接符 25"/>
          <p:cNvCxnSpPr>
            <a:endCxn id="13" idx="2"/>
          </p:cNvCxnSpPr>
          <p:nvPr/>
        </p:nvCxnSpPr>
        <p:spPr>
          <a:xfrm flipV="1">
            <a:off x="1988185" y="2446655"/>
            <a:ext cx="915035" cy="9499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837305" y="2600960"/>
            <a:ext cx="915035" cy="9499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</p:cNvCxnSpPr>
          <p:nvPr/>
        </p:nvCxnSpPr>
        <p:spPr>
          <a:xfrm>
            <a:off x="2903220" y="2446655"/>
            <a:ext cx="895985" cy="10680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0910" y="2024380"/>
            <a:ext cx="23990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sp>
        <p:nvSpPr>
          <p:cNvPr id="32" name="TextBox 5"/>
          <p:cNvSpPr txBox="1"/>
          <p:nvPr/>
        </p:nvSpPr>
        <p:spPr>
          <a:xfrm>
            <a:off x="6738288" y="29484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45" idx="1"/>
          </p:cNvCxnSpPr>
          <p:nvPr/>
        </p:nvCxnSpPr>
        <p:spPr>
          <a:xfrm flipV="1">
            <a:off x="7719695" y="1317625"/>
            <a:ext cx="494665" cy="8039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"/>
          <p:cNvSpPr txBox="1"/>
          <p:nvPr/>
        </p:nvSpPr>
        <p:spPr>
          <a:xfrm>
            <a:off x="6955056" y="134672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857615" y="2024380"/>
            <a:ext cx="252031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290050" y="1317625"/>
            <a:ext cx="861060" cy="84010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/>
          <p:cNvSpPr txBox="1"/>
          <p:nvPr/>
        </p:nvSpPr>
        <p:spPr>
          <a:xfrm>
            <a:off x="9681825" y="13468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41" name="TextBox 17"/>
          <p:cNvSpPr txBox="1"/>
          <p:nvPr/>
        </p:nvSpPr>
        <p:spPr>
          <a:xfrm>
            <a:off x="10151047" y="27960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2" name="TextBox 3"/>
          <p:cNvSpPr txBox="1"/>
          <p:nvPr/>
        </p:nvSpPr>
        <p:spPr>
          <a:xfrm>
            <a:off x="7881795" y="3963283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/>
              <a:t>解码：字节数组</a:t>
            </a:r>
            <a:r>
              <a:rPr lang="en-US" altLang="zh-CN" sz="1200" dirty="0" smtClean="0"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ym typeface="Wingdings" panose="05000000000000000000" pitchFamily="2" charset="2"/>
              </a:rPr>
              <a:t>字符串</a:t>
            </a:r>
            <a:endParaRPr lang="en-US" altLang="zh-CN" sz="1200" dirty="0" smtClean="0">
              <a:sym typeface="Wingdings" panose="05000000000000000000" pitchFamily="2" charset="2"/>
            </a:endParaRPr>
          </a:p>
          <a:p>
            <a:r>
              <a:rPr lang="zh-CN" altLang="en-US" sz="1200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sz="1200" dirty="0" smtClean="0">
                <a:sym typeface="Wingdings" panose="05000000000000000000" pitchFamily="2" charset="2"/>
              </a:rPr>
              <a:t></a:t>
            </a:r>
            <a:r>
              <a:rPr lang="zh-CN" altLang="en-US" sz="1200" dirty="0" smtClean="0">
                <a:sym typeface="Wingdings" panose="05000000000000000000" pitchFamily="2" charset="2"/>
              </a:rPr>
              <a:t>字节数组</a:t>
            </a:r>
            <a:endParaRPr lang="zh-CN" altLang="en-US" sz="1200" dirty="0"/>
          </a:p>
        </p:txBody>
      </p:sp>
      <p:sp>
        <p:nvSpPr>
          <p:cNvPr id="43" name="流程图: 磁盘 42"/>
          <p:cNvSpPr/>
          <p:nvPr/>
        </p:nvSpPr>
        <p:spPr>
          <a:xfrm>
            <a:off x="6706235" y="3673475"/>
            <a:ext cx="100838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169150" y="2359025"/>
            <a:ext cx="361950" cy="15474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9937750" y="3673475"/>
            <a:ext cx="100838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154285" y="2359025"/>
            <a:ext cx="266700" cy="144716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14360" y="1106805"/>
            <a:ext cx="1228725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5656580" y="930910"/>
            <a:ext cx="25400" cy="4404995"/>
          </a:xfrm>
          <a:prstGeom prst="line">
            <a:avLst/>
          </a:prstGeom>
          <a:ln w="38100">
            <a:solidFill>
              <a:srgbClr val="F5990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66165" y="4423410"/>
            <a:ext cx="387540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、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示意图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58940" y="5069840"/>
            <a:ext cx="41395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、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BufferedWriter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包装了一层转换流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7405" y="51365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高性能原因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985" y="568261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高级流原因（高级流底层封装了低级流）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74065" y="843280"/>
            <a:ext cx="6883400" cy="3779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测试缓冲流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1.FileReader不能一行行读，BufferedReader可以一行行地读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2.BufferedReader可以一行行地读效率高，因为减少了IO的次数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BufferedReader\InputStreamReader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testBufferedReader()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new FileInputStream("D:/io5.txt");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BufferedReader reader = new BufferedReader(new InputStreamReader(inputStream));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line;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((line = reader.readLine())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System.out.println(line);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6030" y="3768725"/>
            <a:ext cx="7583170" cy="28854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BufferedReader\OutputStreamWriter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testBufferedWriter()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new FileOutputStream("D:/io6.txt");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new BufferedWriter(new OutputStreamWriter(outputStream));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writer.write("Java 是由Sun Microsystems公司于1995年5月推出的高级程序设计语言。 ~~ " + i + "\n");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关闭处理流会自动关闭节点流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5585" y="19716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缓冲流读数据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02065" y="3962400"/>
            <a:ext cx="21786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缓冲流写数据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PrintWriter 打印流</a:t>
            </a:r>
            <a:r>
              <a:rPr lang="zh-CN" sz="3200">
                <a:sym typeface="+mn-ea"/>
              </a:rPr>
              <a:t>（高级）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8275" y="856615"/>
            <a:ext cx="11767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java.io.PrintWriter 具有自动行刷新的缓冲字符输出流，特点是可以按行写出字符串，并且可以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自动行刷新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385" y="3305175"/>
            <a:ext cx="9712960" cy="24866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① PrintWriter的print、println方法可以接受任意类型的参数，而BufferedWriter的write方法只能接受字符、字符数组和字符串；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② PrintWriter的println方法自动添加换行，BufferedWriter需要显示调用newLine方法；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③ PrintWriter的方法不会抛异常，若关心异常，需要调用checkError方法看是否有异常发生；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④ PrintWriter构造方法可指定参数，实现自动刷新缓存（autoflush）；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⑤ PrintWriter的构造方法更广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PrintWriter提供println()方法可以写不同平台的换行符，而BufferedWriter可以任意设定缓冲大小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650" y="3090545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BufferedReader 跟 </a:t>
            </a:r>
            <a:r>
              <a:rPr lang="zh-CN" sz="1200">
                <a:sym typeface="+mn-ea"/>
              </a:rPr>
              <a:t>PrintWriter 区别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385" y="1524000"/>
            <a:ext cx="9712960" cy="14890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当创建PW时第一个参数为一个流时，那么久可以再传入一个boolean值类型的参数，若该值为true，那么当前PW久具有自动行刷新的功能，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* 即：每当使用println方法写出一行字符串后就会自动调用flush，使用自动行刷新可以提高写出数据的即时性，但是由于会提高写出次数，必然会导致写效率降低。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flush() 方法的作用：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将缓冲区的数据强制输出，用于清空缓冲区，若直接调用close()方法，则可能会丢失缓冲区的数据。所以通俗来讲它起到的是刷新的作用。		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650" y="1309370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ym typeface="+mn-ea"/>
              </a:rPr>
              <a:t>PrintWriter 使用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4320" y="944880"/>
            <a:ext cx="7535545" cy="3779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testBufferedWriter () throws IOException,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new BufferedWriter(new OutputStreamWriter(new FileOutputStream("D:/io.txt")));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BufferedReader 需要手动 flush 才行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支持不同平台的换行符需要显示地调用 newLine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writer.newLine();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  flushBuffer(); 强制输出到文件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8145" y="40544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flush </a:t>
            </a:r>
            <a:r>
              <a:rPr lang="zh-CN" altLang="en-US"/>
              <a:t>刷新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7840" y="741680"/>
            <a:ext cx="6000750" cy="3007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testPrintWriter () throws FileNotFoundException,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是使用 BufferedWriter 包装的,比 BufferedWriter 功能更强大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PrintWriter writer = new PrintWriter(new FileOutputStream("D:/io.txt"));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PrintWriter 也支持手动 flush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9280" y="1696085"/>
            <a:ext cx="7209155" cy="4928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PrintWriter 比BufferedWriter更高级,它有含有OutputStream、File、Writer的构造方法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BufferedWriter只接受writer。 而且PrintWriter还有格式化输出方法println（），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能输出各个平台都接受的换行符,这也许也是为什么用PrintWriter写HTML的原因.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FileNotFoundException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InterruptedException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testPrintWriter2 () throws FileNotFoundException, InterruptedException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是使用 BufferedWriter 包装的,比 BufferedWriter 功能更强大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PrintWriter 支持自动行刷新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PrintWriter writer = new PrintWriter(new FileOutputStream("D:/io.txt"),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两者看似等价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writer.write("helloworld\n");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PrintWriter 的 println 方法支持的换行符更多,如 html 打印 &lt;br/&gt;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writer.println("helloworld");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TimeUnit.SECONDS.sleep(1);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writer.close();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5985" y="320103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flush </a:t>
            </a:r>
            <a:r>
              <a:rPr lang="zh-CN" altLang="en-US"/>
              <a:t>刷新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84665" y="60610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自动行刷新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147320" y="4029710"/>
            <a:ext cx="5700395" cy="25317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File(File parent, String child);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通过将给定路径名字符串转换成抽象路径名来创建一个新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File(String pathname)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根据 parent 路径名字符串和 child 路径名字符串创建一个新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File(String parent, String child)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通过将给定的 file: URI 转换成一个抽象路径名来创建一个新的 File 实例。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File(URI uri)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创建File对象成功后，可以使用以下列表中的方法操作文件。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870" y="3738245"/>
            <a:ext cx="3186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 </a:t>
            </a:r>
            <a:r>
              <a:rPr lang="en-US" altLang="zh-CN"/>
              <a:t>File </a:t>
            </a:r>
            <a:r>
              <a:rPr lang="zh-CN" altLang="en-US"/>
              <a:t>类实例的几种方式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15" y="1358265"/>
            <a:ext cx="2171700" cy="2065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4820" y="1470025"/>
            <a:ext cx="26663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文件系统包括文件和文件夹（目录）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30595" y="4029710"/>
            <a:ext cx="5700395" cy="8286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的静态属性String separator存储了当前系统的路径分隔符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。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UNIX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中，此字段为‘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’，在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Windows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中，为‘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\\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’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0145" y="3712210"/>
            <a:ext cx="3186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+mn-ea"/>
                <a:cs typeface="+mn-ea"/>
                <a:sym typeface="+mn-ea"/>
              </a:rPr>
              <a:t>File 类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的静态属性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870" y="1522730"/>
            <a:ext cx="4898390" cy="152717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文件类以抽象的方式代表文件名和目录路径名。该类主要用于文件和目录的创建、文件的查找和文件的删除等。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File对象代表磁盘中实际存在的文件和目录。通过以下构造方法创建一个File对象。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870" y="1013460"/>
            <a:ext cx="3186430" cy="45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Java 文件系统 </a:t>
            </a:r>
            <a:r>
              <a:rPr lang="en-US" altLang="zh-CN">
                <a:sym typeface="+mn-ea"/>
              </a:rPr>
              <a:t>File </a:t>
            </a:r>
            <a:r>
              <a:rPr lang="zh-CN" altLang="en-US">
                <a:sym typeface="+mn-ea"/>
              </a:rPr>
              <a:t>类</a:t>
            </a:r>
            <a:endParaRPr lang="zh-CN" altLang="en-US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RandomAccessFile 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4310" y="795655"/>
            <a:ext cx="11803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Java提供了一个可以对文件随机访问的操作，访问包括读和写操作。基于指针形式读写文件数据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,该类名为RandomAccessFile。该类的读写是基于指针的操作。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080" y="1709420"/>
            <a:ext cx="9712960" cy="17703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类支持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随机访问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”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的方式，程序可以直接跳到文件的任意地方来读、写文件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支持只访问文件的部分内容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可以向已存在的文件后追加内容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对象包含一个记录指针，用以标示当前读写处的位置。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类对象可以自由移动记录指针：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long 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getFilePointer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()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：获取文件记录指针的当前位置</a:t>
            </a:r>
            <a:endParaRPr lang="en-US" altLang="zh-CN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void seek(long pos)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：将文件记录指针定位到 </a:t>
            </a:r>
            <a:r>
              <a:rPr lang="en-US" altLang="zh-CN" sz="1200" dirty="0" err="1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pos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位置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345" y="1494790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RandomAccessFile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</a:t>
            </a:r>
            <a:endParaRPr lang="zh-CN" altLang="en-US" sz="1200" dirty="0" smtClean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9247505" y="3687445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4640" y="741680"/>
            <a:ext cx="3999865" cy="6014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package com.linkknown.io;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java.util.ArrayList;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import java.util.List;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ConsumerRecord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String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消费时间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Date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消费金额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double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getUserId()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setUserId(String userId)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this.userId = userId;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Date getConsumerDate()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setConsumerDate(Date consumerDate)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this.consumerDate = consumerDate;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3885" y="741680"/>
            <a:ext cx="7381875" cy="6014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double getConsumerAmount()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setConsumerAmount(double consumerAmount)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this.consumerAmount = consumerAmount;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toString()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"ConsumerRecord [userId=" + userId + ", consumerDate=" + consumerDate + ", consumerAmount="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+ consumerAmount + "]";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List&lt;ConsumerRecord&gt; getRandomInstance (int count)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List&lt;ConsumerRecord&gt; lst = new ArrayList&lt;ConsumerRecord&gt;();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count;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 consumerRecord = new ConsumerRecord();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0 代表前面补充0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10 代表长度为10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d 代表参数为正数型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consumerRecord.setUserId(String.format("%010d", i));        // 0000000001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consumerRecord.setConsumerDate(new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consumerRecord.setConsumerAmount(i);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lst.add(consumerRecord);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1505" y="608647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消费记录类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4640" y="741680"/>
            <a:ext cx="7972425" cy="47142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记录用户充值消费金额日志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测试随机访问文件 RandomAccessFile 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List&lt;ConsumerRecord&gt; consumerRecords = ConsumerRecord.getRandomInstance(100);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SimpleDateFormat sdf = new SimpleDateFormat("yyyy-MM-dd HH:mm:ss");    // 日期格式化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DecimalFormat df = new DecimalFormat("00000000.00");        // 数字的格式化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其中mode对应的字符串为: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r:只读模式 rw:读写模式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RandomAccessFile("D:/io8.txt", "rw");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consumerRecords.size();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ConsumerRecord consumerRecord = consumerRecords.get(i);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randomAccessFile.writeBytes(consumerRecord.getUserId());    // 写入用户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randomAccessFile.writeBytes(sdf.format(consumerRecord.getConsumerDate()));    // 写入当前时间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randomAccessFile.writeBytes(df.format(consumerRecord.getConsumerAmount()));    // 写入用户消费金额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3415" y="4857115"/>
            <a:ext cx="36506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类写数据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3840" y="370840"/>
            <a:ext cx="9526905" cy="61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打印所有的用户消费信息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随堂练习：分别打印用户 id， 用户充值时间，用户消费记录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testRandomAccessFileRead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singleData = "00000000002020-09-14 11:13:0400000000.00";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userId = "0000000000";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consumerDate = "2020-09-14 11:13:04";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consumerAmount = "00000000.00";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RandomAccessFile("D:/io.txt", "r");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buff 存储一个用户的消费信息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buff_userId = new byte[userId.getBytes().length];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buff_consumerDate = new byte[consumerDate.getBytes().length];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buff_consumerAmount = new byte[consumerAmount.getBytes().length];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将文件记录指针定位到 pos 位置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从起始位置开始读取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randomAccessFile.seek(0);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(randomAccessFile.read(buff_userId) != -1 &amp;&amp; randomAccessFile.read(buff_consumerDate) != -1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&amp;&amp; randomAccessFile.read(buff_consumerAmount)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String(buff_userId) + " ~ " + new String(buff_consumerDate) + " ~ " + new String(buff_consumerAmount));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5815" y="5862955"/>
            <a:ext cx="36506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类读数据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3840" y="370840"/>
            <a:ext cx="10542905" cy="6348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只读取用户 id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testRandomAccessFileRead2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singleData = "00000000002020-09-14 11:13:0400000000.00";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userId = "0000000000";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consumerDate = "2020-09-14 11:13:04";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consumerAmount = "00000000.00";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 randomAccessFile = new RandomAccessFile("D:/io.txt", "r");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buff_userId = new byte[userId.getBytes().length];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byte[] buff_consumerDate = new byte[consumerDate.getBytes().length];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byte[] buff_consumerAmount = new byte[consumerAmount.getBytes().length];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从起始位置开始读取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randomAccessFile.seek(0);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(randomAccessFile.read(buff_userId) != -1/* &amp;&amp; randomAccessFile.read(buff_consumerDate) != -1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&amp;&amp; randomAccessFile.read(buff_consumerAmount) != -1*/)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调往下一个指针继续读取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randomAccessFile.seek(randomAccessFile.getFilePointer() - userId.getBytes().length + singleData.getBytes().length);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System.out.println(new String(buff_userId) /*+ " ~ " + new String(buff_consumerDate) + " ~ " + new String(buff_consumerAmount)*/);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randomAccessFile.close();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5255" y="6086475"/>
            <a:ext cx="40468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RandomAccessFile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seek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重新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定位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95625" y="2828290"/>
            <a:ext cx="600075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流关闭顺序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0670" y="1308735"/>
            <a:ext cx="9712960" cy="16605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一般情况下是：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先打开的后关闭，后打开的先关闭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另一种情况：看依赖关系，如果流a依赖流b，应该先关闭流a，再关闭流b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例如处理流a依赖节点流b，应该先关闭处理流a，再关闭节点流b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当然完全可以只关闭处理流，不用关闭节点流</a:t>
            </a: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。处理流关闭的时候，会调用其处理的节点流的关闭方法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如果将节点流关闭以后再关闭处理流，会抛出IO异常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935" y="1094105"/>
            <a:ext cx="30467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n-ea"/>
                <a:cs typeface="宋体" panose="02010600030101010101" pitchFamily="2" charset="-122"/>
                <a:sym typeface="+mn-ea"/>
              </a:rPr>
              <a:t>流关闭顺序</a:t>
            </a:r>
            <a:endParaRPr lang="zh-CN" altLang="en-US" sz="1200" dirty="0" smtClean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70" y="3227070"/>
            <a:ext cx="3636010" cy="2890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IOUtil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262370" y="111760"/>
            <a:ext cx="5747385" cy="66230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void copyFile(String srcFilePath, String destFilePath)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new File(destFilePath).getParentFile().mkdirs();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InputStreamReader inputStreamReader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BufferedReader reader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OutputStreamWriter outputStreamWriter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BufferedWriter writer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 = new FileInputStream(srcFilePath);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inputStreamReader = new InputStreamReader(in);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reader = new BufferedReader(inputStreamReader);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 = new FileOutputStream(destFilePath);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outputStreamWriter = new OutputStreamWriter(out);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writer = new BufferedWriter(outputStreamWriter);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char[] chars = new char[1000];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reader.read(chars))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writer.write(chars, 0, len);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writer.flush();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System.out.println("文件拷贝失败啦！");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IOUtil.close(writer, outputStreamWriter, out, reader, inputStreamReader, in);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55" y="111760"/>
            <a:ext cx="6114415" cy="4708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copyDir("D:\\zhourui\\program\\java\\IDEA\\java_basic", "D:\\test\\java_basic");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copyDir(String dirPath, String destDirPath)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(dirPath == null || "".equals(dirPath.trim().trim()))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(destDirPath == null || "".equals(destDirPath.trim().trim()))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dirFile = new File(dirPath);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(dirFile.isFile())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File[] files = dirFile.listFiles();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(File file : files)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(file.isFile())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copyFile(file.getAbsolutePath(), destDirPath + File.separator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copyDir(file.getAbsolutePath(), destDirPath + File.separator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485" y="4977130"/>
            <a:ext cx="5528310" cy="39116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写一个文件夹递归复制功能：递归拷贝文件夹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5635" y="920115"/>
            <a:ext cx="8430895" cy="12134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createNewFile()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在指定位置创建一个空文件，成功就返回true，如果已存在就不创建，然后返回false。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mkdir()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在指定位置创建一个单级文件夹。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mkdirs()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在指定位置创建一个多级文件夹。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renameTo(File dest)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如果目标文件与源文件是在同一个路径下，那么renameTo的作用是重命名， 如果目标文件与源文件不是在同一个路径下，那么renameTo的作用就是剪切，而且还不能操作文件夹。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635" y="2491105"/>
            <a:ext cx="8430895" cy="9321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delete()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删除文件或者一个空文件夹，不能删除非空文件夹，马上删除文件，返回一个布尔值。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deleteOnExit()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jvm退出时删除文件或者文件夹，用于删除临时文件，无返回值。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3752215"/>
            <a:ext cx="8430895" cy="11772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exists()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文件或文件夹是否存在。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isFile()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是否是一个文件，如果不存在，则始终为false。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isDirectory()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是否是一个目录，如果不存在，则始终为false。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isHidden()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是否是一个隐藏的文件或是否是隐藏的目录。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isAbsolute()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测试此抽象路径名是否为绝对路径名。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708275" y="683895"/>
            <a:ext cx="317500" cy="585787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320" y="3384550"/>
            <a:ext cx="2181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n-ea"/>
                <a:cs typeface="+mn-ea"/>
                <a:sym typeface="+mn-ea"/>
              </a:rPr>
              <a:t>java中File类的常用方法</a:t>
            </a:r>
            <a:endParaRPr lang="zh-CN" altLang="en-US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5775" y="68326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228981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5775" y="3508375"/>
            <a:ext cx="9150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635" y="5291455"/>
            <a:ext cx="8430895" cy="12503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getName()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获取文件或文件夹的名称，不包含上级路径。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getAbsolutePath()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获取文件的绝对路径，与文件是否存在没关系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length()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获取文件的大小（字节数），如果文件不存在则返回0L，如果是文件夹也返回0L。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getParent()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返回此抽象路径名父目录的路径名字符串；如果此路径名没有指定父目录，则返回null。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lastModified()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获取最后一次被修改的时间。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5775" y="5047615"/>
            <a:ext cx="9150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361950" y="1120775"/>
            <a:ext cx="9478645" cy="1377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static File[] listRoots()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列出所有的根目录（Window中就是所有系统的盘符）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返回目录下的文件或者目录名，包含隐藏文件。对于文件这样操作会返回null。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listFiles()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返回目录下的文件或者目录对象（File类实例），包含隐藏文件。对于文件这样操作会返回null。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list(FilenameFilter filter)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返回指定当前目录中符合过滤条件的子文件或子目录。对于文件这样操作会返回null。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listFiles(FilenameFilter filter)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返回指定当前目录中符合过滤条件的子文件或子目录。对于文件这样操作会返回null。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060" y="958215"/>
            <a:ext cx="156146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文件夹相关方法</a:t>
            </a:r>
            <a:endParaRPr lang="zh-CN" altLang="en-US" sz="1200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8347710" cy="584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File 对象获取的几种方式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URISyntaxException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testFile () throws URISyntaxException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window 系统的路径分隔符是 \, Linux 系统的路径分隔符是 /, \需要进行转义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File("D:\\java\\linkknown\\helloworld.txt");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window 系统也可以使用 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File.separator 路径分隔符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System.out.println("D:" + File.separator + "java" + File.separator + "linkknown" + File.separator +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System.out.println(file.toURI());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File(new URI("file:/D:/java/linkknown/helloworld.txt"));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File(new File("D:" + File.separator + "java" + File.separator + "linkknown"),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= new File("D:" + File.separator + "java" + File.separator + "linkknown", "helloworld.txt");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5700" y="620395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获取 </a:t>
            </a:r>
            <a:r>
              <a:rPr lang="en-US" altLang="zh-CN"/>
              <a:t>File 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4221480" cy="21532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创建文件：错误方式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testCreateFile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9830" y="314198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创建文件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721860" y="809625"/>
            <a:ext cx="4221480" cy="29533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改进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IOException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testCreateFile3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(!file.exists())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(file.getParentFile()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file.getParentFile().mkdirs();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创建当前文件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file.createNewFile();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1860" y="392493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创建目录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5435" y="809625"/>
            <a:ext cx="4384675" cy="54946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测试文件 rename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testRenameFile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file2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flag = file.renameTo(file2);        // 重命名文件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file3 = new File("D:/java/linkknown2/helloworld2.txt");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flag = file2.renameTo(file3);                // 移动文件（失败）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需要创建父级目录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file3.getParentFile().mkdirs();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flag = file2.renameTo(file3);                // 移动文件（成功）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System.out.println(flag);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文件删除测试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testDelete()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System.out.println("文件是否删除成功：" + file.delete());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8390" y="102171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文件移动重命名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2358390" y="4891405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文件删除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4910455" y="111125"/>
            <a:ext cx="7082790" cy="6635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文件判断测试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testCheck()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System.out.println("文件或文件夹是否存在：" + file.exists());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System.out.println("是否是一个文件：" + file.isFile());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System.out.println("是否是一个文件夹：" + file.isDirectory());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System.out.println("文件是否可执行：" + file.canExecute());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System.out.println("文件是否可读：" + file.canRead());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System.out.println("文件是否可写：" + file.canWrite());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System.out.println("文件是否隐藏：" + file.isHidden());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System.out.println("是否是绝对路径：" + file.isAbsolute());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文件信息获取方法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testGetFileInfo()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File file = new File("D:/java/linkknown/helloworld2.txt");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System.out.println("文件或者文件夹得名称是：" + file.getName());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System.out.println("绝对路径是：" + file.getPath());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System.out.println("绝对路径是：" + file.getAbsolutePath());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System.out.println("文件大小是（以字节为单位）:" + file.length());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System.out.println("父路径是" + file.getParent());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使用日期类与日期格式化类进行获取规定的时间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lastmodified = file.lastModified();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new Date(lastmodified);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SimpleDateFormat simpledataformat = new SimpleDateFormat("YY年MM月DD日 HH:mm:ss");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System.out.println("最后一次修改的时间是：" + simpledataformat.format(date));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66935" y="3328670"/>
            <a:ext cx="20770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文件相关方法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29160</Words>
  <Application>WPS 演示</Application>
  <PresentationFormat>宽屏</PresentationFormat>
  <Paragraphs>1273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1_Office 主题​​</vt:lpstr>
      <vt:lpstr>Java IO基础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1062</cp:revision>
  <dcterms:created xsi:type="dcterms:W3CDTF">2019-06-19T02:08:00Z</dcterms:created>
  <dcterms:modified xsi:type="dcterms:W3CDTF">2020-12-18T12:43:53Z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