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660" r:id="rId3"/>
    <p:sldId id="661" r:id="rId4"/>
    <p:sldId id="771" r:id="rId5"/>
    <p:sldId id="920" r:id="rId6"/>
    <p:sldId id="772" r:id="rId7"/>
    <p:sldId id="682" r:id="rId8"/>
    <p:sldId id="717" r:id="rId9"/>
    <p:sldId id="773" r:id="rId10"/>
    <p:sldId id="683" r:id="rId11"/>
    <p:sldId id="997" r:id="rId12"/>
    <p:sldId id="684" r:id="rId14"/>
    <p:sldId id="819" r:id="rId15"/>
    <p:sldId id="820" r:id="rId16"/>
    <p:sldId id="822" r:id="rId17"/>
    <p:sldId id="821" r:id="rId18"/>
    <p:sldId id="686" r:id="rId19"/>
    <p:sldId id="858" r:id="rId20"/>
    <p:sldId id="823" r:id="rId21"/>
    <p:sldId id="687" r:id="rId22"/>
    <p:sldId id="824" r:id="rId23"/>
    <p:sldId id="825" r:id="rId24"/>
    <p:sldId id="691" r:id="rId25"/>
    <p:sldId id="826" r:id="rId26"/>
    <p:sldId id="830" r:id="rId27"/>
    <p:sldId id="829" r:id="rId28"/>
    <p:sldId id="831" r:id="rId29"/>
    <p:sldId id="688" r:id="rId30"/>
    <p:sldId id="833" r:id="rId31"/>
    <p:sldId id="690" r:id="rId32"/>
    <p:sldId id="718" r:id="rId33"/>
    <p:sldId id="835" r:id="rId34"/>
    <p:sldId id="692" r:id="rId35"/>
    <p:sldId id="994" r:id="rId36"/>
    <p:sldId id="1062" r:id="rId37"/>
    <p:sldId id="837" r:id="rId38"/>
    <p:sldId id="838" r:id="rId39"/>
    <p:sldId id="839" r:id="rId40"/>
    <p:sldId id="834" r:id="rId41"/>
    <p:sldId id="840" r:id="rId42"/>
    <p:sldId id="841" r:id="rId43"/>
    <p:sldId id="695" r:id="rId44"/>
    <p:sldId id="845" r:id="rId45"/>
    <p:sldId id="703" r:id="rId46"/>
    <p:sldId id="995" r:id="rId47"/>
    <p:sldId id="846" r:id="rId48"/>
    <p:sldId id="848" r:id="rId49"/>
    <p:sldId id="842" r:id="rId50"/>
    <p:sldId id="843" r:id="rId51"/>
    <p:sldId id="844" r:id="rId52"/>
    <p:sldId id="849" r:id="rId53"/>
    <p:sldId id="755" r:id="rId54"/>
    <p:sldId id="713" r:id="rId55"/>
    <p:sldId id="850" r:id="rId56"/>
    <p:sldId id="851" r:id="rId57"/>
    <p:sldId id="854" r:id="rId58"/>
    <p:sldId id="853" r:id="rId59"/>
    <p:sldId id="756" r:id="rId60"/>
    <p:sldId id="855" r:id="rId61"/>
    <p:sldId id="856" r:id="rId62"/>
    <p:sldId id="857" r:id="rId63"/>
    <p:sldId id="868" r:id="rId64"/>
    <p:sldId id="865" r:id="rId65"/>
    <p:sldId id="866" r:id="rId66"/>
    <p:sldId id="869" r:id="rId67"/>
    <p:sldId id="870" r:id="rId68"/>
    <p:sldId id="871" r:id="rId69"/>
    <p:sldId id="861" r:id="rId70"/>
    <p:sldId id="859" r:id="rId71"/>
    <p:sldId id="863" r:id="rId72"/>
    <p:sldId id="862" r:id="rId73"/>
    <p:sldId id="860" r:id="rId74"/>
    <p:sldId id="66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36A44E"/>
    <a:srgbClr val="71DA00"/>
    <a:srgbClr val="F9680D"/>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1"/>
        <p:guide pos="372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0.xml"/><Relationship Id="rId2" Type="http://schemas.openxmlformats.org/officeDocument/2006/relationships/image" Target="../media/image11.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2.xml"/><Relationship Id="rId2" Type="http://schemas.openxmlformats.org/officeDocument/2006/relationships/image" Target="../media/image12.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6.xml"/><Relationship Id="rId2" Type="http://schemas.openxmlformats.org/officeDocument/2006/relationships/image" Target="../media/image1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8.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2.xml"/><Relationship Id="rId2" Type="http://schemas.openxmlformats.org/officeDocument/2006/relationships/image" Target="../media/image19.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6.xml"/><Relationship Id="rId2" Type="http://schemas.openxmlformats.org/officeDocument/2006/relationships/image" Target="../media/image22.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8.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9.xml"/><Relationship Id="rId2" Type="http://schemas.openxmlformats.org/officeDocument/2006/relationships/image" Target="../media/image23.pn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1.xml"/><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5.xml"/><Relationship Id="rId2" Type="http://schemas.openxmlformats.org/officeDocument/2006/relationships/image" Target="../media/image24.png"/><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8.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5021580" y="1645285"/>
            <a:ext cx="4625340" cy="3634740"/>
          </a:xfrm>
          <a:prstGeom prst="rect">
            <a:avLst/>
          </a:prstGeom>
        </p:spPr>
      </p:pic>
      <p:pic>
        <p:nvPicPr>
          <p:cNvPr id="11" name="图片 10"/>
          <p:cNvPicPr>
            <a:picLocks noChangeAspect="1"/>
          </p:cNvPicPr>
          <p:nvPr/>
        </p:nvPicPr>
        <p:blipFill>
          <a:blip r:embed="rId3"/>
          <a:stretch>
            <a:fillRect/>
          </a:stretch>
        </p:blipFill>
        <p:spPr>
          <a:xfrm>
            <a:off x="539115" y="1645285"/>
            <a:ext cx="3964305" cy="2830195"/>
          </a:xfrm>
          <a:prstGeom prst="rect">
            <a:avLst/>
          </a:prstGeom>
        </p:spPr>
      </p:pic>
      <p:sp>
        <p:nvSpPr>
          <p:cNvPr id="13" name="爆炸形 1 12"/>
          <p:cNvSpPr/>
          <p:nvPr/>
        </p:nvSpPr>
        <p:spPr>
          <a:xfrm>
            <a:off x="1136015" y="3956050"/>
            <a:ext cx="2641600" cy="1075690"/>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t>此代码非多线程</a:t>
            </a:r>
            <a:endParaRPr lang="zh-CN" altLang="en-US" sz="1400" b="1"/>
          </a:p>
        </p:txBody>
      </p:sp>
      <p:sp>
        <p:nvSpPr>
          <p:cNvPr id="3" name="矩形 2"/>
          <p:cNvSpPr/>
          <p:nvPr/>
        </p:nvSpPr>
        <p:spPr>
          <a:xfrm>
            <a:off x="8075930" y="2044065"/>
            <a:ext cx="3406775" cy="456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run </a:t>
            </a:r>
            <a:r>
              <a:rPr lang="zh-CN" altLang="en-US"/>
              <a:t>方法里面的代码称为线程体</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257175" y="4580255"/>
            <a:ext cx="4276725" cy="11239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测试主线程</a:t>
            </a:r>
            <a:endParaRPr lang="zh-CN" altLang="en-US" sz="1200">
              <a:solidFill>
                <a:schemeClr val="tx1"/>
              </a:solidFill>
              <a:sym typeface="+mn-ea"/>
            </a:endParaRPr>
          </a:p>
          <a:p>
            <a:pPr algn="l"/>
            <a:r>
              <a:rPr lang="zh-CN" altLang="en-US" sz="1200">
                <a:solidFill>
                  <a:schemeClr val="tx1"/>
                </a:solidFill>
                <a:sym typeface="+mn-ea"/>
              </a:rPr>
              <a:t>    public static void testMain ()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29180" y="54686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 </a:t>
            </a:r>
            <a:r>
              <a:rPr lang="zh-CN" altLang="en-US"/>
              <a:t>主线程</a:t>
            </a:r>
            <a:endParaRPr lang="zh-CN"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23825" y="3141345"/>
            <a:ext cx="5870575" cy="3145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Thread 创建线程测试</a:t>
            </a:r>
            <a:endParaRPr lang="zh-CN" altLang="en-US" sz="1200">
              <a:solidFill>
                <a:schemeClr val="tx1"/>
              </a:solidFill>
              <a:sym typeface="+mn-ea"/>
            </a:endParaRPr>
          </a:p>
          <a:p>
            <a:pPr algn="l"/>
            <a:r>
              <a:rPr lang="zh-CN" altLang="en-US" sz="1200">
                <a:solidFill>
                  <a:schemeClr val="tx1"/>
                </a:solidFill>
                <a:sym typeface="+mn-ea"/>
              </a:rPr>
              <a:t>     * 一个创建了四个线程，使用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testCreateThread () {</a:t>
            </a:r>
            <a:endParaRPr lang="zh-CN" altLang="en-US" sz="1200">
              <a:solidFill>
                <a:schemeClr val="tx1"/>
              </a:solidFill>
              <a:sym typeface="+mn-ea"/>
            </a:endParaRPr>
          </a:p>
          <a:p>
            <a:pPr algn="l"/>
            <a:r>
              <a:rPr lang="zh-CN" altLang="en-US" sz="1200">
                <a:solidFill>
                  <a:schemeClr val="tx1"/>
                </a:solidFill>
                <a:sym typeface="+mn-ea"/>
              </a:rPr>
              <a:t>        Thread thread1 = </a:t>
            </a:r>
            <a:r>
              <a:rPr lang="zh-CN" altLang="en-US" sz="1200" b="1">
                <a:solidFill>
                  <a:srgbClr val="FF0000"/>
                </a:solidFill>
                <a:sym typeface="+mn-ea"/>
              </a:rPr>
              <a:t>new MyThread();</a:t>
            </a:r>
            <a:endParaRPr lang="zh-CN" altLang="en-US" sz="1200" b="1">
              <a:solidFill>
                <a:srgbClr val="FF0000"/>
              </a:solidFill>
              <a:sym typeface="+mn-ea"/>
            </a:endParaRPr>
          </a:p>
          <a:p>
            <a:pPr algn="l"/>
            <a:r>
              <a:rPr lang="zh-CN" altLang="en-US" sz="1200">
                <a:solidFill>
                  <a:schemeClr val="tx1"/>
                </a:solidFill>
                <a:sym typeface="+mn-ea"/>
              </a:rPr>
              <a:t>        Thread thread2 = new MyThread();</a:t>
            </a:r>
            <a:endParaRPr lang="zh-CN" altLang="en-US" sz="1200">
              <a:solidFill>
                <a:schemeClr val="tx1"/>
              </a:solidFill>
              <a:sym typeface="+mn-ea"/>
            </a:endParaRPr>
          </a:p>
          <a:p>
            <a:pPr algn="l"/>
            <a:r>
              <a:rPr lang="zh-CN" altLang="en-US" sz="1200">
                <a:solidFill>
                  <a:schemeClr val="tx1"/>
                </a:solidFill>
                <a:sym typeface="+mn-ea"/>
              </a:rPr>
              <a:t>        Thread thread3 = new MyThread();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a:t>
            </a:r>
            <a:r>
              <a:rPr lang="zh-CN" altLang="en-US" sz="1200" b="1">
                <a:solidFill>
                  <a:srgbClr val="FF0000"/>
                </a:solidFill>
                <a:sym typeface="+mn-ea"/>
              </a:rPr>
              <a:t>.start();</a:t>
            </a:r>
            <a:endParaRPr lang="zh-CN" altLang="en-US" sz="1200" b="1">
              <a:solidFill>
                <a:srgbClr val="FF0000"/>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05855" y="3141345"/>
            <a:ext cx="5870575" cy="3463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Runnable 创建线程测试</a:t>
            </a:r>
            <a:endParaRPr lang="zh-CN" altLang="en-US" sz="1200">
              <a:solidFill>
                <a:schemeClr val="tx1"/>
              </a:solidFill>
              <a:sym typeface="+mn-ea"/>
            </a:endParaRPr>
          </a:p>
          <a:p>
            <a:pPr algn="l"/>
            <a:r>
              <a:rPr lang="zh-CN" altLang="en-US" sz="1200">
                <a:solidFill>
                  <a:schemeClr val="tx1"/>
                </a:solidFill>
                <a:sym typeface="+mn-ea"/>
              </a:rPr>
              <a:t>     * 一共创建了四个线程，使用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testCreateRunnable ()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Runnable runnable = new MyRunnable();</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a:t>
            </a:r>
            <a:r>
              <a:rPr lang="zh-CN" altLang="en-US" sz="1200" b="1">
                <a:solidFill>
                  <a:srgbClr val="FF0000"/>
                </a:solidFill>
                <a:sym typeface="+mn-ea"/>
              </a:rPr>
              <a:t> new Thread(runnable);</a:t>
            </a:r>
            <a:endParaRPr lang="zh-CN" altLang="en-US" sz="1200" b="1">
              <a:solidFill>
                <a:srgbClr val="FF0000"/>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12382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a:t>
            </a:r>
            <a:r>
              <a:rPr lang="zh-CN" altLang="en-US" sz="1200" b="1">
                <a:solidFill>
                  <a:srgbClr val="FF0000"/>
                </a:solidFill>
                <a:sym typeface="+mn-ea"/>
              </a:rPr>
              <a:t> MyThread extends Thread {</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a:t>
            </a:r>
            <a:r>
              <a:rPr lang="zh-CN" altLang="en-US" sz="1200" b="1">
                <a:solidFill>
                  <a:srgbClr val="FF0000"/>
                </a:solidFill>
                <a:sym typeface="+mn-ea"/>
              </a:rPr>
              <a:t>run</a:t>
            </a:r>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3005455" y="510159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1 Thread</a:t>
            </a:r>
            <a:endParaRPr lang="en-US" altLang="zh-CN"/>
          </a:p>
        </p:txBody>
      </p:sp>
      <p:sp>
        <p:nvSpPr>
          <p:cNvPr id="10" name="矩形 9"/>
          <p:cNvSpPr/>
          <p:nvPr/>
        </p:nvSpPr>
        <p:spPr>
          <a:xfrm>
            <a:off x="620585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t>
            </a:r>
            <a:r>
              <a:rPr lang="zh-CN" altLang="en-US" sz="1200" b="1">
                <a:solidFill>
                  <a:srgbClr val="FF0000"/>
                </a:solidFill>
                <a:sym typeface="+mn-ea"/>
              </a:rPr>
              <a:t>MyRunnable implements Runnable {</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a:t>
            </a:r>
            <a:r>
              <a:rPr lang="zh-CN" altLang="en-US" sz="1200" b="1">
                <a:solidFill>
                  <a:srgbClr val="FF0000"/>
                </a:solidFill>
                <a:sym typeface="+mn-ea"/>
              </a:rPr>
              <a:t>run</a:t>
            </a:r>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3" name="矩形 12"/>
          <p:cNvSpPr/>
          <p:nvPr/>
        </p:nvSpPr>
        <p:spPr>
          <a:xfrm>
            <a:off x="9097645" y="533908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2</a:t>
            </a:r>
            <a:r>
              <a:rPr lang="en-US" altLang="zh-CN"/>
              <a:t> Runnable</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0" y="0"/>
            <a:ext cx="5861050" cy="2753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t>
            </a:r>
            <a:r>
              <a:rPr lang="zh-CN" altLang="en-US" sz="1200" b="1">
                <a:solidFill>
                  <a:srgbClr val="FF0000"/>
                </a:solidFill>
                <a:sym typeface="+mn-ea"/>
              </a:rPr>
              <a:t>MyCallable implements Callable&lt;Integer&gt; {</a:t>
            </a:r>
            <a:endParaRPr lang="zh-CN" altLang="en-US" sz="1200" b="1">
              <a:solidFill>
                <a:srgbClr val="FF0000"/>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a:t>
            </a:r>
            <a:r>
              <a:rPr lang="zh-CN" altLang="en-US" sz="1200" b="1">
                <a:solidFill>
                  <a:srgbClr val="FF0000"/>
                </a:solidFill>
                <a:sym typeface="+mn-ea"/>
              </a:rPr>
              <a:t>Integer call()</a:t>
            </a:r>
            <a:r>
              <a:rPr lang="zh-CN" altLang="en-US" sz="1200">
                <a:solidFill>
                  <a:schemeClr val="tx1"/>
                </a:solidFill>
                <a:sym typeface="+mn-ea"/>
              </a:rPr>
              <a:t> throws Exception {</a:t>
            </a:r>
            <a:endParaRPr lang="zh-CN" altLang="en-US" sz="1200">
              <a:solidFill>
                <a:schemeClr val="tx1"/>
              </a:solidFill>
              <a:sym typeface="+mn-ea"/>
            </a:endParaRPr>
          </a:p>
          <a:p>
            <a:pPr algn="l"/>
            <a:r>
              <a:rPr lang="zh-CN" altLang="en-US" sz="1200">
                <a:solidFill>
                  <a:schemeClr val="tx1"/>
                </a:solidFill>
                <a:sym typeface="+mn-ea"/>
              </a:rPr>
              <a:t>        int sum = 0;</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sum += i;</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TimeUnit.MILLISECONDS.sleep(100);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return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1761490" y="2195830"/>
            <a:ext cx="5387975" cy="45929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FutureTask + Callable 创建线程</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1、异常会被抛出</a:t>
            </a:r>
            <a:endParaRPr lang="zh-CN" altLang="en-US" sz="1200">
              <a:solidFill>
                <a:schemeClr val="tx1"/>
              </a:solidFill>
              <a:sym typeface="+mn-ea"/>
            </a:endParaRPr>
          </a:p>
          <a:p>
            <a:pPr algn="l"/>
            <a:r>
              <a:rPr lang="zh-CN" altLang="en-US" sz="1200">
                <a:solidFill>
                  <a:schemeClr val="tx1"/>
                </a:solidFill>
                <a:sym typeface="+mn-ea"/>
              </a:rPr>
              <a:t>     * 2、可接收线程返回的数据（异步结果）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 @throws ExecutionException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 () throws InterruptedException, ExecutionException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Callable&lt;Integer&gt; callable = new MyCallable();</a:t>
            </a:r>
            <a:endParaRPr lang="zh-CN" altLang="en-US" sz="1200" b="1">
              <a:solidFill>
                <a:srgbClr val="FF0000"/>
              </a:solidFill>
              <a:sym typeface="+mn-ea"/>
            </a:endParaRPr>
          </a:p>
          <a:p>
            <a:pPr algn="l"/>
            <a:r>
              <a:rPr lang="zh-CN" altLang="en-US" sz="1200" b="1">
                <a:solidFill>
                  <a:srgbClr val="FF0000"/>
                </a:solidFill>
                <a:sym typeface="+mn-ea"/>
              </a:rPr>
              <a:t>        FutureTask&lt;Integer&gt; futureTask = new FutureTask&lt;&gt;(callable);</a:t>
            </a:r>
            <a:endParaRPr lang="zh-CN" altLang="en-US" sz="1200" b="1">
              <a:solidFill>
                <a:srgbClr val="FF0000"/>
              </a:solidFill>
              <a:sym typeface="+mn-ea"/>
            </a:endParaRPr>
          </a:p>
          <a:p>
            <a:pPr algn="l"/>
            <a:r>
              <a:rPr lang="zh-CN" altLang="en-US" sz="1200" b="1">
                <a:solidFill>
                  <a:srgbClr val="FF0000"/>
                </a:solidFill>
                <a:sym typeface="+mn-ea"/>
              </a:rPr>
              <a:t>        // 子线程执行</a:t>
            </a:r>
            <a:endParaRPr lang="zh-CN" altLang="en-US" sz="1200" b="1">
              <a:solidFill>
                <a:srgbClr val="FF0000"/>
              </a:solidFill>
              <a:sym typeface="+mn-ea"/>
            </a:endParaRPr>
          </a:p>
          <a:p>
            <a:pPr algn="l"/>
            <a:r>
              <a:rPr lang="zh-CN" altLang="en-US" sz="1200" b="1">
                <a:solidFill>
                  <a:srgbClr val="FF0000"/>
                </a:solidFill>
                <a:sym typeface="+mn-ea"/>
              </a:rPr>
              <a:t>        Thread thread = new Thread(futureTask);</a:t>
            </a:r>
            <a:endParaRPr lang="zh-CN" altLang="en-US" sz="1200" b="1">
              <a:solidFill>
                <a:srgbClr val="FF0000"/>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Integer sum = futureTask.get();</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7253605" y="1823720"/>
            <a:ext cx="4795520" cy="49650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带超时时间的异步任务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testCreateCallableWithTimeout ()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a:t>
            </a:r>
            <a:r>
              <a:rPr lang="zh-CN" altLang="en-US" sz="1200">
                <a:solidFill>
                  <a:schemeClr val="tx1"/>
                </a:solidFill>
                <a:sym typeface="+mn-ea"/>
              </a:rPr>
              <a:t>// 设置超时时间</a:t>
            </a:r>
            <a:endParaRPr lang="zh-CN" altLang="en-US" sz="1200">
              <a:solidFill>
                <a:schemeClr val="tx1"/>
              </a:solidFill>
              <a:sym typeface="+mn-ea"/>
            </a:endParaRPr>
          </a:p>
          <a:p>
            <a:pPr algn="l"/>
            <a:r>
              <a:rPr lang="zh-CN" altLang="en-US" sz="1200">
                <a:solidFill>
                  <a:schemeClr val="tx1"/>
                </a:solidFill>
                <a:sym typeface="+mn-ea"/>
              </a:rPr>
              <a:t>            Integer sum = futureTask.get(</a:t>
            </a:r>
            <a:r>
              <a:rPr lang="zh-CN" altLang="en-US" sz="1200" b="1">
                <a:solidFill>
                  <a:srgbClr val="FF0000"/>
                </a:solidFill>
                <a:sym typeface="+mn-ea"/>
              </a:rPr>
              <a:t>1, TimeUnit.SECONDS</a:t>
            </a:r>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 catch (InterruptedException | ExecutionException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catch (TimeoutException e) {</a:t>
            </a:r>
            <a:endParaRPr lang="zh-CN" altLang="en-US" sz="1200">
              <a:solidFill>
                <a:schemeClr val="tx1"/>
              </a:solidFill>
              <a:sym typeface="+mn-ea"/>
            </a:endParaRPr>
          </a:p>
          <a:p>
            <a:pPr algn="l"/>
            <a:r>
              <a:rPr lang="zh-CN" altLang="en-US" sz="1200">
                <a:solidFill>
                  <a:schemeClr val="tx1"/>
                </a:solidFill>
                <a:sym typeface="+mn-ea"/>
              </a:rPr>
              <a:t>            System.out.println("执行超时啦~~");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futureTask.cancel(true);                                // 取消任务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9980930" y="3897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设置超时时间</a:t>
            </a:r>
            <a:endParaRPr lang="zh-CN"/>
          </a:p>
        </p:txBody>
      </p:sp>
      <p:sp>
        <p:nvSpPr>
          <p:cNvPr id="10" name="矩形 9"/>
          <p:cNvSpPr/>
          <p:nvPr/>
        </p:nvSpPr>
        <p:spPr>
          <a:xfrm>
            <a:off x="4947920" y="56464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接收返回值</a:t>
            </a:r>
            <a:endParaRPr lang="zh-CN"/>
          </a:p>
        </p:txBody>
      </p:sp>
      <p:sp>
        <p:nvSpPr>
          <p:cNvPr id="13" name="矩形 12"/>
          <p:cNvSpPr/>
          <p:nvPr/>
        </p:nvSpPr>
        <p:spPr>
          <a:xfrm>
            <a:off x="5035550" y="657225"/>
            <a:ext cx="44088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3</a:t>
            </a:r>
            <a:r>
              <a:rPr lang="en-US" altLang="zh-CN"/>
              <a:t> FutureTask + Callable</a:t>
            </a:r>
            <a:endParaRPr lang="en-US" alt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21105" y="482600"/>
            <a:ext cx="6088380" cy="31730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获取线程名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 {</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System.out.println("正在执行线程："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221105" y="3815080"/>
            <a:ext cx="608838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testThreadName2() {</a:t>
            </a:r>
            <a:endParaRPr lang="zh-CN" altLang="en-US" sz="1200">
              <a:solidFill>
                <a:schemeClr val="tx1"/>
              </a:solidFill>
              <a:sym typeface="+mn-ea"/>
            </a:endParaRPr>
          </a:p>
          <a:p>
            <a:pPr algn="l"/>
            <a:r>
              <a:rPr lang="zh-CN" altLang="en-US" sz="1200">
                <a:solidFill>
                  <a:schemeClr val="tx1"/>
                </a:solidFill>
                <a:sym typeface="+mn-ea"/>
              </a:rPr>
              <a:t>        Thread.currentThread().</a:t>
            </a:r>
            <a:r>
              <a:rPr lang="zh-CN" altLang="en-US" sz="1200" b="1">
                <a:solidFill>
                  <a:srgbClr val="FF0000"/>
                </a:solidFill>
                <a:effectLst/>
                <a:sym typeface="+mn-ea"/>
              </a:rPr>
              <a:t>setName</a:t>
            </a:r>
            <a:r>
              <a:rPr lang="zh-CN" altLang="en-US" sz="1200">
                <a:solidFill>
                  <a:schemeClr val="tx1"/>
                </a:solidFill>
                <a:sym typeface="+mn-ea"/>
              </a:rPr>
              <a:t>("Thread___main");</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Thread.currentThread().setName("Thread___01");</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7461250" y="2985770"/>
            <a:ext cx="3720465" cy="37388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testThreadName3()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a:t>
            </a:r>
            <a:r>
              <a:rPr lang="zh-CN" altLang="en-US" sz="1200" b="1">
                <a:solidFill>
                  <a:srgbClr val="FF0000"/>
                </a:solidFill>
                <a:sym typeface="+mn-ea"/>
              </a:rPr>
              <a:t>"线程1"</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41290" y="4648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获取线程名称</a:t>
            </a:r>
            <a:endParaRPr lang="zh-CN"/>
          </a:p>
        </p:txBody>
      </p:sp>
      <p:sp>
        <p:nvSpPr>
          <p:cNvPr id="7" name="矩形 6"/>
          <p:cNvSpPr/>
          <p:nvPr/>
        </p:nvSpPr>
        <p:spPr>
          <a:xfrm>
            <a:off x="5241290" y="3806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修改线程名称</a:t>
            </a:r>
            <a:endParaRPr lang="zh-CN"/>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线程生命周期</a:t>
            </a:r>
            <a:endParaRPr lang="zh-CN"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t>
            </a:r>
            <a:r>
              <a:rPr lang="en-US" altLang="zh-CN" sz="1600">
                <a:latin typeface="宋体" panose="02010600030101010101" pitchFamily="2" charset="-122"/>
                <a:ea typeface="宋体" panose="02010600030101010101" pitchFamily="2" charset="-122"/>
                <a:cs typeface="宋体" panose="02010600030101010101" pitchFamily="2" charset="-122"/>
              </a:rPr>
              <a:t>ING</a:t>
            </a:r>
            <a:r>
              <a:rPr lang="zh-CN" altLang="en-US" sz="1600">
                <a:latin typeface="宋体" panose="02010600030101010101" pitchFamily="2" charset="-122"/>
                <a:ea typeface="宋体" panose="02010600030101010101" pitchFamily="2" charset="-122"/>
                <a:cs typeface="宋体" panose="02010600030101010101" pitchFamily="2" charset="-122"/>
              </a:rPr>
              <a:t>: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3"/>
          <a:stretch>
            <a:fillRect/>
          </a:stretch>
        </p:blipFill>
        <p:spPr>
          <a:xfrm>
            <a:off x="391795" y="4288790"/>
            <a:ext cx="2956560" cy="124968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4940" y="782955"/>
            <a:ext cx="3947795" cy="4756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锁对象</a:t>
            </a:r>
            <a:endParaRPr lang="zh-CN" altLang="en-US" sz="1200">
              <a:solidFill>
                <a:schemeClr val="tx1"/>
              </a:solidFill>
              <a:sym typeface="+mn-ea"/>
            </a:endParaRPr>
          </a:p>
          <a:p>
            <a:pPr algn="l"/>
            <a:r>
              <a:rPr lang="zh-CN" altLang="en-US" sz="1200">
                <a:solidFill>
                  <a:schemeClr val="tx1"/>
                </a:solidFill>
                <a:sym typeface="+mn-ea"/>
              </a:rPr>
              <a:t>        final Object obj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 i);</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46050" y="5647055"/>
            <a:ext cx="3133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练习：交替打印</a:t>
            </a:r>
            <a:r>
              <a:rPr lang="en-US" altLang="zh-CN"/>
              <a:t>ABC</a:t>
            </a:r>
            <a:r>
              <a:rPr lang="zh-CN" altLang="en-US"/>
              <a:t>、</a:t>
            </a:r>
            <a:r>
              <a:rPr lang="en-US" altLang="zh-CN"/>
              <a:t>abc</a:t>
            </a:r>
            <a:endParaRPr lang="en-US" altLang="zh-CN"/>
          </a:p>
        </p:txBody>
      </p:sp>
      <p:sp>
        <p:nvSpPr>
          <p:cNvPr id="5" name="矩形 4"/>
          <p:cNvSpPr/>
          <p:nvPr/>
        </p:nvSpPr>
        <p:spPr>
          <a:xfrm>
            <a:off x="4196080" y="772160"/>
            <a:ext cx="3947160" cy="5050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 i);</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thread1 = new Thread(runnable_printABC);</a:t>
            </a:r>
            <a:endParaRPr lang="zh-CN" altLang="en-US" sz="1200">
              <a:solidFill>
                <a:schemeClr val="tx1"/>
              </a:solidFill>
              <a:sym typeface="+mn-ea"/>
            </a:endParaRPr>
          </a:p>
          <a:p>
            <a:pPr algn="l"/>
            <a:r>
              <a:rPr lang="zh-CN" altLang="en-US" sz="1200">
                <a:solidFill>
                  <a:schemeClr val="tx1"/>
                </a:solidFill>
                <a:sym typeface="+mn-ea"/>
              </a:rPr>
              <a:t>        Thread thread2 = new Thread(runnable_printabc);</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8246745" y="772160"/>
            <a:ext cx="3678555" cy="4220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练习：使用两个线程交替打印 123... 和 ABC...</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object的wait()、notify()、notifyAll() 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wait()、notify()和notifyAll()是 Object类 中的方法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从这三个方法的文字描述可以知道以下几点信息：</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1）wait()、notify()和notifyAll()方法是本地方法，并且为final方法，无法被重写。</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2）调用某个对象的wait()方法能让当前线程阻塞，并且当前线程必须拥有此对象的monitor（即锁）</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3）调用某个对象的notify()方法能够唤醒一个正在等待这个对象的monitor的线程，如果有多个线程都在等待这个对象的monitor，则只能唤醒其中一个线程；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4）调用notifyAll()方法能够唤醒所有正在等待这个对象的monitor的线程；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2"/>
          <a:stretch>
            <a:fillRect/>
          </a:stretch>
        </p:blipFill>
        <p:spPr>
          <a:xfrm>
            <a:off x="8246745" y="5115560"/>
            <a:ext cx="2781300" cy="1303020"/>
          </a:xfrm>
          <a:prstGeom prst="rect">
            <a:avLst/>
          </a:prstGeom>
        </p:spPr>
      </p:pic>
      <p:sp>
        <p:nvSpPr>
          <p:cNvPr id="9" name="矩形 8"/>
          <p:cNvSpPr/>
          <p:nvPr/>
        </p:nvSpPr>
        <p:spPr>
          <a:xfrm>
            <a:off x="8538210" y="6327140"/>
            <a:ext cx="196405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改进</a:t>
            </a:r>
            <a:r>
              <a:rPr lang="en-US" altLang="zh-CN" sz="1200">
                <a:latin typeface="+mn-ea"/>
                <a:cs typeface="+mn-ea"/>
                <a:sym typeface="+mn-ea"/>
              </a:rPr>
              <a:t>-</a:t>
            </a:r>
            <a:r>
              <a:rPr lang="zh-CN" altLang="en-US" sz="1200">
                <a:latin typeface="+mn-ea"/>
                <a:cs typeface="+mn-ea"/>
                <a:sym typeface="+mn-ea"/>
              </a:rPr>
              <a:t>最后一次不用 </a:t>
            </a:r>
            <a:r>
              <a:rPr lang="en-US" altLang="zh-CN" sz="1200">
                <a:latin typeface="+mn-ea"/>
                <a:cs typeface="+mn-ea"/>
                <a:sym typeface="+mn-ea"/>
              </a:rPr>
              <a:t>wait</a:t>
            </a:r>
            <a:endParaRPr lang="zh-CN" altLang="en-US" sz="1200">
              <a:solidFill>
                <a:schemeClr val="bg1"/>
              </a:solidFill>
              <a:latin typeface="+mn-ea"/>
              <a:cs typeface="+mn-ea"/>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线程优先级</a:t>
            </a:r>
            <a:endParaRPr lang="zh-CN"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635" y="9086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1" name="流程图: 资料带 40"/>
          <p:cNvSpPr/>
          <p:nvPr/>
        </p:nvSpPr>
        <p:spPr>
          <a:xfrm>
            <a:off x="457835" y="2247900"/>
            <a:ext cx="4918710" cy="811530"/>
          </a:xfrm>
          <a:prstGeom prst="flowChartPunchedTap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rgbClr val="F59909"/>
                </a:solidFill>
                <a:latin typeface="+mn-ea"/>
                <a:cs typeface="+mn-ea"/>
              </a:rPr>
              <a:t>优先级数值越大，抢占 </a:t>
            </a:r>
            <a:r>
              <a:rPr lang="en-US" altLang="zh-CN" sz="1600">
                <a:solidFill>
                  <a:srgbClr val="F59909"/>
                </a:solidFill>
                <a:latin typeface="+mn-ea"/>
                <a:cs typeface="+mn-ea"/>
              </a:rPr>
              <a:t>CPU </a:t>
            </a:r>
            <a:r>
              <a:rPr lang="zh-CN" altLang="en-US" sz="1600">
                <a:solidFill>
                  <a:srgbClr val="F59909"/>
                </a:solidFill>
                <a:latin typeface="+mn-ea"/>
                <a:cs typeface="+mn-ea"/>
              </a:rPr>
              <a:t>时间片概率越高</a:t>
            </a:r>
            <a:endParaRPr lang="zh-CN" altLang="en-US" sz="1600">
              <a:solidFill>
                <a:srgbClr val="F59909"/>
              </a:solidFill>
              <a:latin typeface="+mn-ea"/>
              <a:cs typeface="+mn-ea"/>
            </a:endParaRPr>
          </a:p>
        </p:txBody>
      </p:sp>
      <p:sp>
        <p:nvSpPr>
          <p:cNvPr id="11" name="云形标注 10"/>
          <p:cNvSpPr/>
          <p:nvPr/>
        </p:nvSpPr>
        <p:spPr>
          <a:xfrm>
            <a:off x="9529445" y="2331085"/>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624840" y="2121535"/>
            <a:ext cx="3926205" cy="368300"/>
          </a:xfrm>
          <a:prstGeom prst="rect">
            <a:avLst/>
          </a:prstGeom>
          <a:noFill/>
        </p:spPr>
        <p:txBody>
          <a:bodyPr wrap="square" rtlCol="0">
            <a:spAutoFit/>
          </a:bodyPr>
          <a:p>
            <a:pPr algn="l"/>
            <a:r>
              <a:rPr lang="en-US" altLang="zh-CN">
                <a:latin typeface="+mj-ea"/>
                <a:ea typeface="+mj-ea"/>
                <a:cs typeface="+mj-ea"/>
                <a:sym typeface="+mn-ea"/>
              </a:rPr>
              <a:t>2</a:t>
            </a:r>
            <a:r>
              <a:rPr lang="zh-CN" altLang="en-US">
                <a:latin typeface="+mj-ea"/>
                <a:ea typeface="+mj-ea"/>
                <a:cs typeface="+mj-ea"/>
                <a:sym typeface="+mn-ea"/>
              </a:rPr>
              <a:t>、</a:t>
            </a:r>
            <a:r>
              <a:rPr lang="zh-CN" altLang="en-US">
                <a:latin typeface="+mj-ea"/>
                <a:ea typeface="+mj-ea"/>
                <a:cs typeface="+mj-ea"/>
                <a:sym typeface="+mn-ea"/>
              </a:rPr>
              <a:t>CPU时间片</a:t>
            </a:r>
            <a:endParaRPr lang="zh-CN" altLang="en-US">
              <a:sym typeface="+mn-ea"/>
            </a:endParaRPr>
          </a:p>
        </p:txBody>
      </p:sp>
      <p:sp>
        <p:nvSpPr>
          <p:cNvPr id="3" name="文本框 2"/>
          <p:cNvSpPr txBox="1"/>
          <p:nvPr/>
        </p:nvSpPr>
        <p:spPr>
          <a:xfrm>
            <a:off x="624840" y="2802255"/>
            <a:ext cx="3926205" cy="368300"/>
          </a:xfrm>
          <a:prstGeom prst="rect">
            <a:avLst/>
          </a:prstGeom>
          <a:noFill/>
        </p:spPr>
        <p:txBody>
          <a:bodyPr wrap="square" rtlCol="0">
            <a:spAutoFit/>
          </a:bodyPr>
          <a:p>
            <a:pPr algn="l"/>
            <a:r>
              <a:rPr lang="en-US" altLang="zh-CN">
                <a:latin typeface="+mj-ea"/>
                <a:ea typeface="+mj-ea"/>
                <a:cs typeface="+mj-ea"/>
                <a:sym typeface="+mn-ea"/>
              </a:rPr>
              <a:t>3</a:t>
            </a:r>
            <a:r>
              <a:rPr lang="zh-CN" altLang="en-US">
                <a:latin typeface="+mj-ea"/>
                <a:ea typeface="+mj-ea"/>
                <a:cs typeface="+mj-ea"/>
                <a:sym typeface="+mn-ea"/>
              </a:rPr>
              <a:t>、</a:t>
            </a:r>
            <a:r>
              <a:rPr lang="zh-CN" altLang="en-US">
                <a:latin typeface="+mj-ea"/>
                <a:ea typeface="+mj-ea"/>
                <a:cs typeface="+mj-ea"/>
                <a:sym typeface="+mn-ea"/>
              </a:rPr>
              <a:t>创建线程</a:t>
            </a:r>
            <a:endParaRPr lang="zh-CN" altLang="en-US"/>
          </a:p>
        </p:txBody>
      </p:sp>
      <p:sp>
        <p:nvSpPr>
          <p:cNvPr id="7" name="文本框 6"/>
          <p:cNvSpPr txBox="1"/>
          <p:nvPr/>
        </p:nvSpPr>
        <p:spPr>
          <a:xfrm>
            <a:off x="624840" y="3532505"/>
            <a:ext cx="3926205" cy="368300"/>
          </a:xfrm>
          <a:prstGeom prst="rect">
            <a:avLst/>
          </a:prstGeom>
          <a:noFill/>
        </p:spPr>
        <p:txBody>
          <a:bodyPr wrap="square" rtlCol="0">
            <a:spAutoFit/>
          </a:bodyPr>
          <a:p>
            <a:pPr algn="l"/>
            <a:r>
              <a:rPr lang="en-US" altLang="zh-CN">
                <a:latin typeface="+mj-ea"/>
                <a:ea typeface="+mj-ea"/>
                <a:cs typeface="+mj-ea"/>
                <a:sym typeface="+mn-ea"/>
              </a:rPr>
              <a:t>4</a:t>
            </a:r>
            <a:r>
              <a:rPr lang="zh-CN" altLang="en-US">
                <a:latin typeface="+mj-ea"/>
                <a:ea typeface="+mj-ea"/>
                <a:cs typeface="+mj-ea"/>
                <a:sym typeface="+mn-ea"/>
              </a:rPr>
              <a:t>、</a:t>
            </a:r>
            <a:r>
              <a:rPr lang="zh-CN" altLang="en-US">
                <a:latin typeface="+mj-ea"/>
                <a:ea typeface="+mj-ea"/>
                <a:cs typeface="+mj-ea"/>
                <a:sym typeface="+mn-ea"/>
              </a:rPr>
              <a:t>线程生命周期</a:t>
            </a:r>
            <a:endParaRPr lang="zh-CN" altLang="en-US">
              <a:sym typeface="+mn-ea"/>
            </a:endParaRPr>
          </a:p>
        </p:txBody>
      </p:sp>
      <p:sp>
        <p:nvSpPr>
          <p:cNvPr id="8" name="文本框 7"/>
          <p:cNvSpPr txBox="1"/>
          <p:nvPr/>
        </p:nvSpPr>
        <p:spPr>
          <a:xfrm>
            <a:off x="624840" y="4158615"/>
            <a:ext cx="3926205" cy="368300"/>
          </a:xfrm>
          <a:prstGeom prst="rect">
            <a:avLst/>
          </a:prstGeom>
          <a:noFill/>
        </p:spPr>
        <p:txBody>
          <a:bodyPr wrap="square" rtlCol="0">
            <a:spAutoFit/>
          </a:bodyPr>
          <a:p>
            <a:pPr algn="l"/>
            <a:r>
              <a:rPr lang="en-US" altLang="zh-CN">
                <a:latin typeface="+mj-ea"/>
                <a:ea typeface="+mj-ea"/>
                <a:cs typeface="+mj-ea"/>
                <a:sym typeface="+mn-ea"/>
              </a:rPr>
              <a:t>5</a:t>
            </a:r>
            <a:r>
              <a:rPr lang="zh-CN" altLang="en-US">
                <a:latin typeface="+mj-ea"/>
                <a:ea typeface="+mj-ea"/>
                <a:cs typeface="+mj-ea"/>
                <a:sym typeface="+mn-ea"/>
              </a:rPr>
              <a:t>、</a:t>
            </a:r>
            <a:r>
              <a:rPr lang="zh-CN" altLang="en-US">
                <a:latin typeface="+mj-ea"/>
                <a:ea typeface="+mj-ea"/>
                <a:cs typeface="+mj-ea"/>
                <a:sym typeface="+mn-ea"/>
              </a:rPr>
              <a:t>线程优先级</a:t>
            </a:r>
            <a:endParaRPr lang="zh-CN" altLang="en-US"/>
          </a:p>
        </p:txBody>
      </p:sp>
      <p:sp>
        <p:nvSpPr>
          <p:cNvPr id="24" name="文本框 23"/>
          <p:cNvSpPr txBox="1"/>
          <p:nvPr/>
        </p:nvSpPr>
        <p:spPr>
          <a:xfrm>
            <a:off x="624840" y="1556385"/>
            <a:ext cx="3926205" cy="368300"/>
          </a:xfrm>
          <a:prstGeom prst="rect">
            <a:avLst/>
          </a:prstGeom>
          <a:noFill/>
        </p:spPr>
        <p:txBody>
          <a:bodyPr wrap="square" rtlCol="0">
            <a:spAutoFit/>
          </a:bodyPr>
          <a:p>
            <a:pPr algn="l"/>
            <a:r>
              <a:rPr lang="en-US" altLang="zh-CN">
                <a:latin typeface="+mj-ea"/>
                <a:ea typeface="+mj-ea"/>
                <a:cs typeface="+mj-ea"/>
                <a:sym typeface="+mn-ea"/>
              </a:rPr>
              <a:t>1</a:t>
            </a:r>
            <a:r>
              <a:rPr lang="zh-CN" altLang="en-US">
                <a:latin typeface="+mj-ea"/>
                <a:ea typeface="+mj-ea"/>
                <a:cs typeface="+mj-ea"/>
                <a:sym typeface="+mn-ea"/>
              </a:rPr>
              <a:t>、</a:t>
            </a:r>
            <a:r>
              <a:rPr lang="zh-CN" altLang="en-US">
                <a:latin typeface="+mj-ea"/>
                <a:ea typeface="+mj-ea"/>
                <a:cs typeface="+mj-ea"/>
                <a:sym typeface="+mn-ea"/>
              </a:rPr>
              <a:t>Java 进程和线程</a:t>
            </a:r>
            <a:endParaRPr lang="zh-CN" altLang="en-US">
              <a:sym typeface="+mn-ea"/>
            </a:endParaRPr>
          </a:p>
        </p:txBody>
      </p:sp>
      <p:sp>
        <p:nvSpPr>
          <p:cNvPr id="5" name="文本框 4"/>
          <p:cNvSpPr txBox="1"/>
          <p:nvPr/>
        </p:nvSpPr>
        <p:spPr>
          <a:xfrm>
            <a:off x="4551045" y="1556385"/>
            <a:ext cx="3926205" cy="368300"/>
          </a:xfrm>
          <a:prstGeom prst="rect">
            <a:avLst/>
          </a:prstGeom>
          <a:noFill/>
        </p:spPr>
        <p:txBody>
          <a:bodyPr wrap="square" rtlCol="0">
            <a:spAutoFit/>
          </a:bodyPr>
          <a:p>
            <a:pPr algn="l"/>
            <a:r>
              <a:rPr lang="en-US" altLang="zh-CN">
                <a:latin typeface="+mj-ea"/>
                <a:ea typeface="+mj-ea"/>
                <a:cs typeface="+mj-ea"/>
                <a:sym typeface="+mn-ea"/>
              </a:rPr>
              <a:t>8</a:t>
            </a:r>
            <a:r>
              <a:rPr lang="zh-CN" altLang="en-US">
                <a:latin typeface="+mj-ea"/>
                <a:ea typeface="+mj-ea"/>
                <a:cs typeface="+mj-ea"/>
                <a:sym typeface="+mn-ea"/>
              </a:rPr>
              <a:t>、</a:t>
            </a:r>
            <a:r>
              <a:rPr lang="zh-CN" altLang="en-US">
                <a:latin typeface="+mj-ea"/>
                <a:ea typeface="+mj-ea"/>
                <a:cs typeface="+mj-ea"/>
                <a:sym typeface="+mn-ea"/>
              </a:rPr>
              <a:t>线程安全问题</a:t>
            </a:r>
            <a:endParaRPr lang="zh-CN" altLang="en-US">
              <a:sym typeface="+mn-ea"/>
            </a:endParaRPr>
          </a:p>
        </p:txBody>
      </p:sp>
      <p:sp>
        <p:nvSpPr>
          <p:cNvPr id="9" name="文本框 8"/>
          <p:cNvSpPr txBox="1"/>
          <p:nvPr/>
        </p:nvSpPr>
        <p:spPr>
          <a:xfrm>
            <a:off x="4551045" y="3532505"/>
            <a:ext cx="3926205" cy="368300"/>
          </a:xfrm>
          <a:prstGeom prst="rect">
            <a:avLst/>
          </a:prstGeom>
          <a:noFill/>
        </p:spPr>
        <p:txBody>
          <a:bodyPr wrap="square" rtlCol="0">
            <a:spAutoFit/>
          </a:bodyPr>
          <a:p>
            <a:pPr algn="l"/>
            <a:r>
              <a:rPr lang="en-US" altLang="zh-CN">
                <a:latin typeface="+mj-ea"/>
                <a:ea typeface="+mj-ea"/>
                <a:cs typeface="+mj-ea"/>
                <a:sym typeface="+mn-ea"/>
              </a:rPr>
              <a:t>11</a:t>
            </a:r>
            <a:r>
              <a:rPr lang="zh-CN" altLang="en-US">
                <a:latin typeface="+mj-ea"/>
                <a:ea typeface="+mj-ea"/>
                <a:cs typeface="+mj-ea"/>
                <a:sym typeface="+mn-ea"/>
              </a:rPr>
              <a:t>、</a:t>
            </a:r>
            <a:r>
              <a:rPr lang="zh-CN" altLang="en-US">
                <a:latin typeface="+mj-ea"/>
                <a:ea typeface="+mj-ea"/>
                <a:cs typeface="+mj-ea"/>
                <a:sym typeface="+mn-ea"/>
              </a:rPr>
              <a:t>线程安全的List</a:t>
            </a:r>
            <a:endParaRPr lang="zh-CN" altLang="en-US"/>
          </a:p>
        </p:txBody>
      </p:sp>
      <p:sp>
        <p:nvSpPr>
          <p:cNvPr id="10" name="文本框 9"/>
          <p:cNvSpPr txBox="1"/>
          <p:nvPr/>
        </p:nvSpPr>
        <p:spPr>
          <a:xfrm>
            <a:off x="4551045" y="2121535"/>
            <a:ext cx="3926205" cy="368300"/>
          </a:xfrm>
          <a:prstGeom prst="rect">
            <a:avLst/>
          </a:prstGeom>
          <a:noFill/>
        </p:spPr>
        <p:txBody>
          <a:bodyPr wrap="square" rtlCol="0">
            <a:spAutoFit/>
          </a:bodyPr>
          <a:p>
            <a:pPr algn="l"/>
            <a:r>
              <a:rPr lang="en-US" altLang="zh-CN">
                <a:latin typeface="+mj-ea"/>
                <a:ea typeface="+mj-ea"/>
                <a:cs typeface="+mj-ea"/>
                <a:sym typeface="+mn-ea"/>
              </a:rPr>
              <a:t>9</a:t>
            </a:r>
            <a:r>
              <a:rPr lang="zh-CN" altLang="en-US">
                <a:latin typeface="+mj-ea"/>
                <a:ea typeface="+mj-ea"/>
                <a:cs typeface="+mj-ea"/>
                <a:sym typeface="+mn-ea"/>
              </a:rPr>
              <a:t>、</a:t>
            </a:r>
            <a:r>
              <a:rPr lang="zh-CN" altLang="en-US">
                <a:latin typeface="+mj-ea"/>
                <a:ea typeface="+mj-ea"/>
                <a:cs typeface="+mj-ea"/>
                <a:sym typeface="+mn-ea"/>
              </a:rPr>
              <a:t>原子性</a:t>
            </a:r>
            <a:r>
              <a:rPr lang="en-US" altLang="zh-CN">
                <a:latin typeface="+mj-ea"/>
                <a:ea typeface="+mj-ea"/>
                <a:cs typeface="+mj-ea"/>
                <a:sym typeface="+mn-ea"/>
              </a:rPr>
              <a:t>-</a:t>
            </a:r>
            <a:r>
              <a:rPr lang="zh-CN" altLang="en-US">
                <a:latin typeface="+mj-ea"/>
                <a:ea typeface="+mj-ea"/>
                <a:cs typeface="+mj-ea"/>
                <a:sym typeface="+mn-ea"/>
              </a:rPr>
              <a:t>原子操作</a:t>
            </a:r>
            <a:endParaRPr lang="zh-CN" altLang="en-US">
              <a:sym typeface="+mn-ea"/>
            </a:endParaRPr>
          </a:p>
        </p:txBody>
      </p:sp>
      <p:sp>
        <p:nvSpPr>
          <p:cNvPr id="11" name="文本框 10"/>
          <p:cNvSpPr txBox="1"/>
          <p:nvPr/>
        </p:nvSpPr>
        <p:spPr>
          <a:xfrm>
            <a:off x="4551045" y="280606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10</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synchronized 锁</a:t>
            </a:r>
            <a:endParaRPr lang="zh-CN" altLang="en-US"/>
          </a:p>
        </p:txBody>
      </p:sp>
      <p:sp>
        <p:nvSpPr>
          <p:cNvPr id="12" name="文本框 11"/>
          <p:cNvSpPr txBox="1"/>
          <p:nvPr/>
        </p:nvSpPr>
        <p:spPr>
          <a:xfrm>
            <a:off x="624840" y="4770755"/>
            <a:ext cx="3926205" cy="368300"/>
          </a:xfrm>
          <a:prstGeom prst="rect">
            <a:avLst/>
          </a:prstGeom>
          <a:noFill/>
        </p:spPr>
        <p:txBody>
          <a:bodyPr wrap="square" rtlCol="0">
            <a:spAutoFit/>
          </a:bodyPr>
          <a:p>
            <a:pPr algn="l"/>
            <a:r>
              <a:rPr lang="en-US" altLang="zh-CN">
                <a:latin typeface="+mj-ea"/>
                <a:ea typeface="+mj-ea"/>
                <a:cs typeface="+mj-ea"/>
                <a:sym typeface="+mn-ea"/>
              </a:rPr>
              <a:t>6</a:t>
            </a:r>
            <a:r>
              <a:rPr lang="zh-CN" altLang="en-US">
                <a:latin typeface="+mj-ea"/>
                <a:ea typeface="+mj-ea"/>
                <a:cs typeface="+mj-ea"/>
                <a:sym typeface="+mn-ea"/>
              </a:rPr>
              <a:t>、</a:t>
            </a:r>
            <a:r>
              <a:rPr lang="zh-CN" altLang="en-US">
                <a:latin typeface="+mj-ea"/>
                <a:ea typeface="+mj-ea"/>
                <a:cs typeface="+mj-ea"/>
                <a:sym typeface="+mn-ea"/>
              </a:rPr>
              <a:t>同步辅助类 CountDownLatch</a:t>
            </a:r>
            <a:endParaRPr lang="zh-CN" altLang="en-US">
              <a:sym typeface="+mn-ea"/>
            </a:endParaRPr>
          </a:p>
        </p:txBody>
      </p:sp>
      <p:sp>
        <p:nvSpPr>
          <p:cNvPr id="13" name="文本框 12"/>
          <p:cNvSpPr txBox="1"/>
          <p:nvPr/>
        </p:nvSpPr>
        <p:spPr>
          <a:xfrm>
            <a:off x="4551045" y="405193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12</a:t>
            </a:r>
            <a:r>
              <a:rPr lang="zh-CN" altLang="en-US">
                <a:latin typeface="+mj-ea"/>
                <a:ea typeface="+mj-ea"/>
                <a:cs typeface="宋体" panose="02010600030101010101" pitchFamily="2" charset="-122"/>
                <a:sym typeface="+mn-ea"/>
              </a:rPr>
              <a:t>、</a:t>
            </a:r>
            <a:r>
              <a:rPr lang="zh-CN" altLang="en-US">
                <a:latin typeface="+mj-ea"/>
                <a:ea typeface="+mj-ea"/>
                <a:cs typeface="宋体" panose="02010600030101010101" pitchFamily="2" charset="-122"/>
                <a:sym typeface="+mn-ea"/>
              </a:rPr>
              <a:t>同步封装器</a:t>
            </a:r>
            <a:endParaRPr lang="zh-CN" altLang="en-US"/>
          </a:p>
        </p:txBody>
      </p:sp>
      <p:sp>
        <p:nvSpPr>
          <p:cNvPr id="18" name="文本框 17"/>
          <p:cNvSpPr txBox="1"/>
          <p:nvPr/>
        </p:nvSpPr>
        <p:spPr>
          <a:xfrm>
            <a:off x="4551045" y="5335905"/>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14</a:t>
            </a:r>
            <a:r>
              <a:rPr lang="zh-CN" altLang="en-US">
                <a:latin typeface="+mj-ea"/>
                <a:ea typeface="+mj-ea"/>
                <a:cs typeface="宋体" panose="02010600030101010101" pitchFamily="2" charset="-122"/>
                <a:sym typeface="+mn-ea"/>
              </a:rPr>
              <a:t>、</a:t>
            </a:r>
            <a:r>
              <a:rPr lang="en-US" altLang="zh-CN">
                <a:latin typeface="+mj-ea"/>
                <a:ea typeface="+mj-ea"/>
                <a:cs typeface="宋体" panose="02010600030101010101" pitchFamily="2" charset="-122"/>
                <a:sym typeface="+mn-ea"/>
              </a:rPr>
              <a:t>Lock </a:t>
            </a:r>
            <a:r>
              <a:rPr lang="zh-CN" altLang="en-US">
                <a:latin typeface="+mj-ea"/>
                <a:ea typeface="+mj-ea"/>
                <a:cs typeface="宋体" panose="02010600030101010101" pitchFamily="2" charset="-122"/>
                <a:sym typeface="+mn-ea"/>
              </a:rPr>
              <a:t>锁</a:t>
            </a:r>
            <a:endParaRPr lang="zh-CN" altLang="en-US"/>
          </a:p>
        </p:txBody>
      </p:sp>
      <p:sp>
        <p:nvSpPr>
          <p:cNvPr id="19" name="文本框 18"/>
          <p:cNvSpPr txBox="1"/>
          <p:nvPr/>
        </p:nvSpPr>
        <p:spPr>
          <a:xfrm>
            <a:off x="4551045" y="4770755"/>
            <a:ext cx="3926205" cy="368300"/>
          </a:xfrm>
          <a:prstGeom prst="rect">
            <a:avLst/>
          </a:prstGeom>
          <a:noFill/>
        </p:spPr>
        <p:txBody>
          <a:bodyPr wrap="square" rtlCol="0">
            <a:spAutoFit/>
          </a:bodyPr>
          <a:p>
            <a:pPr algn="l"/>
            <a:r>
              <a:rPr lang="en-US" altLang="zh-CN">
                <a:latin typeface="+mj-ea"/>
                <a:ea typeface="+mj-ea"/>
                <a:cs typeface="+mj-ea"/>
                <a:sym typeface="+mn-ea"/>
              </a:rPr>
              <a:t>13</a:t>
            </a:r>
            <a:r>
              <a:rPr lang="zh-CN" altLang="en-US">
                <a:latin typeface="+mj-ea"/>
                <a:ea typeface="+mj-ea"/>
                <a:cs typeface="+mj-ea"/>
                <a:sym typeface="+mn-ea"/>
              </a:rPr>
              <a:t>、</a:t>
            </a:r>
            <a:r>
              <a:rPr lang="zh-CN" altLang="en-US">
                <a:latin typeface="+mj-ea"/>
                <a:ea typeface="+mj-ea"/>
                <a:cs typeface="+mj-ea"/>
                <a:sym typeface="+mn-ea"/>
              </a:rPr>
              <a:t>Java 原子类</a:t>
            </a:r>
            <a:endParaRPr lang="zh-CN" altLang="en-US">
              <a:sym typeface="+mn-ea"/>
            </a:endParaRPr>
          </a:p>
        </p:txBody>
      </p:sp>
      <p:sp>
        <p:nvSpPr>
          <p:cNvPr id="20" name="文本框 19"/>
          <p:cNvSpPr txBox="1"/>
          <p:nvPr/>
        </p:nvSpPr>
        <p:spPr>
          <a:xfrm>
            <a:off x="7864475" y="3486785"/>
            <a:ext cx="3926205" cy="368300"/>
          </a:xfrm>
          <a:prstGeom prst="rect">
            <a:avLst/>
          </a:prstGeom>
          <a:noFill/>
        </p:spPr>
        <p:txBody>
          <a:bodyPr wrap="square" rtlCol="0">
            <a:spAutoFit/>
          </a:bodyPr>
          <a:p>
            <a:pPr algn="l"/>
            <a:r>
              <a:rPr lang="en-US" altLang="zh-CN">
                <a:latin typeface="+mj-ea"/>
                <a:ea typeface="+mj-ea"/>
                <a:cs typeface="+mj-ea"/>
                <a:sym typeface="+mn-ea"/>
              </a:rPr>
              <a:t>18</a:t>
            </a:r>
            <a:r>
              <a:rPr lang="zh-CN" altLang="en-US">
                <a:latin typeface="+mj-ea"/>
                <a:ea typeface="+mj-ea"/>
                <a:cs typeface="+mj-ea"/>
                <a:sym typeface="+mn-ea"/>
              </a:rPr>
              <a:t>、</a:t>
            </a:r>
            <a:r>
              <a:rPr lang="zh-CN" altLang="en-US">
                <a:latin typeface="+mj-ea"/>
                <a:ea typeface="+mj-ea"/>
                <a:cs typeface="+mj-ea"/>
                <a:sym typeface="+mn-ea"/>
              </a:rPr>
              <a:t>线程池</a:t>
            </a:r>
            <a:endParaRPr lang="zh-CN" altLang="en-US"/>
          </a:p>
        </p:txBody>
      </p:sp>
      <p:sp>
        <p:nvSpPr>
          <p:cNvPr id="21" name="文本框 20"/>
          <p:cNvSpPr txBox="1"/>
          <p:nvPr/>
        </p:nvSpPr>
        <p:spPr>
          <a:xfrm>
            <a:off x="7864475" y="4770755"/>
            <a:ext cx="3926205" cy="368300"/>
          </a:xfrm>
          <a:prstGeom prst="rect">
            <a:avLst/>
          </a:prstGeom>
          <a:noFill/>
        </p:spPr>
        <p:txBody>
          <a:bodyPr wrap="square" rtlCol="0">
            <a:spAutoFit/>
          </a:bodyPr>
          <a:p>
            <a:pPr algn="l"/>
            <a:r>
              <a:rPr lang="en-US" altLang="zh-CN">
                <a:latin typeface="+mj-ea"/>
                <a:ea typeface="+mj-ea"/>
                <a:cs typeface="+mj-ea"/>
                <a:sym typeface="+mn-ea"/>
              </a:rPr>
              <a:t>20</a:t>
            </a:r>
            <a:r>
              <a:rPr lang="zh-CN" altLang="en-US">
                <a:latin typeface="+mj-ea"/>
                <a:ea typeface="+mj-ea"/>
                <a:cs typeface="+mj-ea"/>
                <a:sym typeface="+mn-ea"/>
              </a:rPr>
              <a:t>、</a:t>
            </a:r>
            <a:r>
              <a:rPr lang="zh-CN" altLang="en-US">
                <a:latin typeface="+mj-ea"/>
                <a:ea typeface="+mj-ea"/>
                <a:cs typeface="+mj-ea"/>
                <a:sym typeface="+mn-ea"/>
              </a:rPr>
              <a:t>守护线程</a:t>
            </a:r>
            <a:endParaRPr lang="zh-CN" altLang="en-US"/>
          </a:p>
        </p:txBody>
      </p:sp>
      <p:sp>
        <p:nvSpPr>
          <p:cNvPr id="22" name="文本框 21"/>
          <p:cNvSpPr txBox="1"/>
          <p:nvPr/>
        </p:nvSpPr>
        <p:spPr>
          <a:xfrm>
            <a:off x="7864475" y="4205605"/>
            <a:ext cx="3926205" cy="368300"/>
          </a:xfrm>
          <a:prstGeom prst="rect">
            <a:avLst/>
          </a:prstGeom>
          <a:noFill/>
        </p:spPr>
        <p:txBody>
          <a:bodyPr wrap="square" rtlCol="0">
            <a:spAutoFit/>
          </a:bodyPr>
          <a:p>
            <a:pPr algn="l"/>
            <a:r>
              <a:rPr lang="en-US" altLang="zh-CN">
                <a:latin typeface="+mj-ea"/>
                <a:ea typeface="+mj-ea"/>
                <a:cs typeface="+mj-ea"/>
                <a:sym typeface="+mn-ea"/>
              </a:rPr>
              <a:t>19</a:t>
            </a:r>
            <a:r>
              <a:rPr lang="zh-CN" altLang="en-US">
                <a:latin typeface="+mj-ea"/>
                <a:ea typeface="+mj-ea"/>
                <a:cs typeface="+mj-ea"/>
                <a:sym typeface="+mn-ea"/>
              </a:rPr>
              <a:t>、</a:t>
            </a:r>
            <a:r>
              <a:rPr lang="zh-CN" altLang="en-US">
                <a:latin typeface="+mj-ea"/>
                <a:ea typeface="+mj-ea"/>
                <a:cs typeface="+mj-ea"/>
                <a:sym typeface="+mn-ea"/>
              </a:rPr>
              <a:t>ThreadLocal 线程变量</a:t>
            </a:r>
            <a:endParaRPr lang="zh-CN" altLang="en-US"/>
          </a:p>
        </p:txBody>
      </p:sp>
      <p:sp>
        <p:nvSpPr>
          <p:cNvPr id="25" name="文本框 24"/>
          <p:cNvSpPr txBox="1"/>
          <p:nvPr/>
        </p:nvSpPr>
        <p:spPr>
          <a:xfrm>
            <a:off x="7864475" y="1556385"/>
            <a:ext cx="3926205" cy="368300"/>
          </a:xfrm>
          <a:prstGeom prst="rect">
            <a:avLst/>
          </a:prstGeom>
          <a:noFill/>
        </p:spPr>
        <p:txBody>
          <a:bodyPr wrap="square" rtlCol="0">
            <a:spAutoFit/>
          </a:bodyPr>
          <a:p>
            <a:pPr algn="l"/>
            <a:r>
              <a:rPr lang="en-US" altLang="zh-CN">
                <a:latin typeface="+mj-ea"/>
                <a:ea typeface="+mj-ea"/>
                <a:cs typeface="+mj-ea"/>
                <a:sym typeface="+mn-ea"/>
              </a:rPr>
              <a:t>15</a:t>
            </a:r>
            <a:r>
              <a:rPr lang="zh-CN" altLang="en-US">
                <a:latin typeface="+mj-ea"/>
                <a:ea typeface="+mj-ea"/>
                <a:cs typeface="+mj-ea"/>
                <a:sym typeface="+mn-ea"/>
              </a:rPr>
              <a:t>、</a:t>
            </a:r>
            <a:r>
              <a:rPr lang="zh-CN" altLang="en-US">
                <a:latin typeface="+mj-ea"/>
                <a:ea typeface="+mj-ea"/>
                <a:cs typeface="+mj-ea"/>
                <a:sym typeface="+mn-ea"/>
              </a:rPr>
              <a:t>有序性</a:t>
            </a:r>
            <a:r>
              <a:rPr lang="en-US" altLang="zh-CN">
                <a:latin typeface="+mj-ea"/>
                <a:ea typeface="+mj-ea"/>
                <a:cs typeface="+mj-ea"/>
                <a:sym typeface="+mn-ea"/>
              </a:rPr>
              <a:t>-</a:t>
            </a:r>
            <a:r>
              <a:rPr lang="zh-CN" altLang="en-US">
                <a:latin typeface="+mj-ea"/>
                <a:ea typeface="+mj-ea"/>
                <a:cs typeface="+mj-ea"/>
                <a:sym typeface="+mn-ea"/>
              </a:rPr>
              <a:t>避免</a:t>
            </a:r>
            <a:r>
              <a:rPr lang="zh-CN" altLang="en-US">
                <a:latin typeface="+mj-ea"/>
                <a:ea typeface="+mj-ea"/>
                <a:cs typeface="+mj-ea"/>
                <a:sym typeface="+mn-ea"/>
              </a:rPr>
              <a:t>JVM指令重排</a:t>
            </a:r>
            <a:endParaRPr lang="zh-CN" altLang="en-US"/>
          </a:p>
        </p:txBody>
      </p:sp>
      <p:sp>
        <p:nvSpPr>
          <p:cNvPr id="26" name="文本框 25"/>
          <p:cNvSpPr txBox="1"/>
          <p:nvPr/>
        </p:nvSpPr>
        <p:spPr>
          <a:xfrm>
            <a:off x="624840" y="5335905"/>
            <a:ext cx="3926205" cy="368300"/>
          </a:xfrm>
          <a:prstGeom prst="rect">
            <a:avLst/>
          </a:prstGeom>
          <a:noFill/>
        </p:spPr>
        <p:txBody>
          <a:bodyPr wrap="square" rtlCol="0">
            <a:spAutoFit/>
          </a:bodyPr>
          <a:p>
            <a:pPr algn="l"/>
            <a:r>
              <a:rPr lang="en-US" altLang="zh-CN">
                <a:latin typeface="+mj-ea"/>
                <a:ea typeface="+mj-ea"/>
                <a:cs typeface="+mj-ea"/>
                <a:sym typeface="+mn-ea"/>
              </a:rPr>
              <a:t>7</a:t>
            </a:r>
            <a:r>
              <a:rPr lang="zh-CN" altLang="en-US">
                <a:latin typeface="+mj-ea"/>
                <a:ea typeface="+mj-ea"/>
                <a:cs typeface="+mj-ea"/>
                <a:sym typeface="+mn-ea"/>
              </a:rPr>
              <a:t>、</a:t>
            </a:r>
            <a:r>
              <a:rPr lang="zh-CN" altLang="en-US">
                <a:latin typeface="+mj-ea"/>
                <a:ea typeface="+mj-ea"/>
                <a:cs typeface="+mj-ea"/>
                <a:sym typeface="+mn-ea"/>
              </a:rPr>
              <a:t>Java线程内存模型</a:t>
            </a:r>
            <a:endParaRPr lang="zh-CN" altLang="en-US"/>
          </a:p>
        </p:txBody>
      </p:sp>
      <p:sp>
        <p:nvSpPr>
          <p:cNvPr id="2" name="文本框 1"/>
          <p:cNvSpPr txBox="1"/>
          <p:nvPr/>
        </p:nvSpPr>
        <p:spPr>
          <a:xfrm>
            <a:off x="7864475" y="2198370"/>
            <a:ext cx="3926205" cy="368300"/>
          </a:xfrm>
          <a:prstGeom prst="rect">
            <a:avLst/>
          </a:prstGeom>
          <a:noFill/>
        </p:spPr>
        <p:txBody>
          <a:bodyPr wrap="square" rtlCol="0">
            <a:spAutoFit/>
          </a:bodyPr>
          <a:p>
            <a:pPr algn="l"/>
            <a:r>
              <a:rPr lang="en-US" altLang="zh-CN">
                <a:latin typeface="+mj-ea"/>
                <a:ea typeface="+mj-ea"/>
                <a:cs typeface="+mj-ea"/>
                <a:sym typeface="+mn-ea"/>
              </a:rPr>
              <a:t>16</a:t>
            </a:r>
            <a:r>
              <a:rPr lang="zh-CN" altLang="en-US">
                <a:latin typeface="+mj-ea"/>
                <a:ea typeface="+mj-ea"/>
                <a:cs typeface="+mj-ea"/>
                <a:sym typeface="+mn-ea"/>
              </a:rPr>
              <a:t>、</a:t>
            </a:r>
            <a:r>
              <a:rPr lang="zh-CN">
                <a:latin typeface="+mj-ea"/>
                <a:ea typeface="+mj-ea"/>
                <a:cs typeface="+mj-ea"/>
                <a:sym typeface="+mn-ea"/>
              </a:rPr>
              <a:t>可见性</a:t>
            </a:r>
            <a:r>
              <a:rPr lang="en-US" altLang="zh-CN">
                <a:latin typeface="+mj-ea"/>
                <a:ea typeface="+mj-ea"/>
                <a:cs typeface="+mj-ea"/>
                <a:sym typeface="+mn-ea"/>
              </a:rPr>
              <a:t>-</a:t>
            </a:r>
            <a:r>
              <a:rPr lang="zh-CN">
                <a:latin typeface="+mj-ea"/>
                <a:ea typeface="+mj-ea"/>
                <a:cs typeface="+mj-ea"/>
                <a:sym typeface="+mn-ea"/>
              </a:rPr>
              <a:t>其它线程可见</a:t>
            </a:r>
            <a:endParaRPr lang="en-US" altLang="zh-CN">
              <a:latin typeface="+mj-ea"/>
              <a:ea typeface="+mj-ea"/>
              <a:cs typeface="+mj-ea"/>
              <a:sym typeface="+mn-ea"/>
            </a:endParaRPr>
          </a:p>
        </p:txBody>
      </p:sp>
      <p:sp>
        <p:nvSpPr>
          <p:cNvPr id="6" name="文本框 5"/>
          <p:cNvSpPr txBox="1"/>
          <p:nvPr/>
        </p:nvSpPr>
        <p:spPr>
          <a:xfrm>
            <a:off x="7864475" y="2867025"/>
            <a:ext cx="3926205" cy="368300"/>
          </a:xfrm>
          <a:prstGeom prst="rect">
            <a:avLst/>
          </a:prstGeom>
          <a:noFill/>
        </p:spPr>
        <p:txBody>
          <a:bodyPr wrap="square" rtlCol="0">
            <a:spAutoFit/>
          </a:bodyPr>
          <a:p>
            <a:pPr algn="l"/>
            <a:r>
              <a:rPr lang="en-US" altLang="zh-CN">
                <a:latin typeface="+mj-ea"/>
                <a:ea typeface="+mj-ea"/>
                <a:cs typeface="+mj-ea"/>
                <a:sym typeface="+mn-ea"/>
              </a:rPr>
              <a:t>17</a:t>
            </a:r>
            <a:r>
              <a:rPr lang="zh-CN" altLang="en-US">
                <a:latin typeface="+mj-ea"/>
                <a:ea typeface="+mj-ea"/>
                <a:cs typeface="+mj-ea"/>
                <a:sym typeface="+mn-ea"/>
              </a:rPr>
              <a:t>、</a:t>
            </a:r>
            <a:r>
              <a:rPr lang="zh-CN">
                <a:latin typeface="+mj-ea"/>
                <a:ea typeface="+mj-ea"/>
                <a:cs typeface="+mj-ea"/>
                <a:sym typeface="+mn-ea"/>
              </a:rPr>
              <a:t>高效单例模式</a:t>
            </a:r>
            <a:endParaRPr lang="zh-CN">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501015" y="921385"/>
            <a:ext cx="8046085" cy="563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测试线程优先级（优先级高 = 优先执行的概率高）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testPriority() throws InterruptedException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优先级 " + Thread.currentThread().getPriority()</a:t>
            </a:r>
            <a:endParaRPr lang="zh-CN" altLang="en-US" sz="1200">
              <a:solidFill>
                <a:schemeClr val="tx1"/>
              </a:solidFill>
              <a:sym typeface="+mn-ea"/>
            </a:endParaRPr>
          </a:p>
          <a:p>
            <a:pPr algn="l"/>
            <a:r>
              <a:rPr lang="zh-CN" altLang="en-US" sz="1200">
                <a:solidFill>
                  <a:schemeClr val="tx1"/>
                </a:solidFill>
                <a:sym typeface="+mn-ea"/>
              </a:rPr>
              <a:t>                            + " 执行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t1.setPriority(5);</a:t>
            </a:r>
            <a:endParaRPr lang="zh-CN" altLang="en-US" sz="1200">
              <a:solidFill>
                <a:schemeClr val="tx1"/>
              </a:solidFill>
              <a:sym typeface="+mn-ea"/>
            </a:endParaRPr>
          </a:p>
          <a:p>
            <a:pPr algn="l"/>
            <a:r>
              <a:rPr lang="zh-CN" altLang="en-US" sz="1200">
                <a:solidFill>
                  <a:schemeClr val="tx1"/>
                </a:solidFill>
                <a:sym typeface="+mn-ea"/>
              </a:rPr>
              <a:t>        t2.setPriority(7);</a:t>
            </a:r>
            <a:endParaRPr lang="zh-CN" altLang="en-US" sz="1200">
              <a:solidFill>
                <a:schemeClr val="tx1"/>
              </a:solidFill>
              <a:sym typeface="+mn-ea"/>
            </a:endParaRPr>
          </a:p>
          <a:p>
            <a:pPr algn="l"/>
            <a:r>
              <a:rPr lang="zh-CN" altLang="en-US" sz="1200">
                <a:solidFill>
                  <a:schemeClr val="tx1"/>
                </a:solidFill>
                <a:sym typeface="+mn-ea"/>
              </a:rPr>
              <a:t>        t3.setPriority(10);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342380" y="59931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线程优先级</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954020" y="2649855"/>
            <a:ext cx="628459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同步辅助类 CountDownLatch</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000" y="871220"/>
            <a:ext cx="1166685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允许一个或多个线程一直等待，直到其它线程完成它们的操作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3525" y="777240"/>
            <a:ext cx="6360160" cy="51682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testCountDownLatch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a:t>
            </a:r>
            <a:r>
              <a:rPr lang="zh-CN" altLang="en-US" sz="1200" b="1">
                <a:solidFill>
                  <a:srgbClr val="FF0000"/>
                </a:solidFill>
                <a:sym typeface="+mn-ea"/>
              </a:rPr>
              <a:t>3</a:t>
            </a:r>
            <a:r>
              <a:rPr lang="zh-CN" altLang="en-US" sz="1200">
                <a:solidFill>
                  <a:schemeClr val="tx1"/>
                </a:solidFill>
                <a:sym typeface="+mn-ea"/>
              </a:rPr>
              <a: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System.out.println("子线程" + Thread.currentThread().getName() + "开始执行啦");</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System.out.println("子线程" + Thread.currentThread().getName() + "结束执行啦");</a:t>
            </a:r>
            <a:endParaRPr lang="zh-CN" altLang="en-US" sz="1200">
              <a:solidFill>
                <a:schemeClr val="tx1"/>
              </a:solidFill>
              <a:sym typeface="+mn-ea"/>
            </a:endParaRPr>
          </a:p>
          <a:p>
            <a:pPr algn="l"/>
            <a:r>
              <a:rPr lang="zh-CN" altLang="en-US" sz="1200" b="1">
                <a:solidFill>
                  <a:srgbClr val="FF0000"/>
                </a:solidFill>
                <a:sym typeface="+mn-ea"/>
              </a:rPr>
              <a:t>                countDownLatch.countDown();</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 new Thread(runnable);</a:t>
            </a:r>
            <a:endParaRPr lang="zh-CN" altLang="en-US" sz="1200">
              <a:solidFill>
                <a:schemeClr val="tx1"/>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System.out.println("主线程等待子线程执行完成...");</a:t>
            </a:r>
            <a:endParaRPr lang="zh-CN" altLang="en-US" sz="1200">
              <a:solidFill>
                <a:schemeClr val="tx1"/>
              </a:solidFill>
              <a:sym typeface="+mn-ea"/>
            </a:endParaRPr>
          </a:p>
          <a:p>
            <a:pPr algn="l"/>
            <a:r>
              <a:rPr lang="zh-CN" altLang="en-US" sz="1200">
                <a:solidFill>
                  <a:schemeClr val="tx1"/>
                </a:solidFill>
                <a:sym typeface="+mn-ea"/>
              </a:rPr>
              <a:t>        countDownLatch</a:t>
            </a:r>
            <a:r>
              <a:rPr lang="zh-CN" altLang="en-US" sz="1200" b="1">
                <a:solidFill>
                  <a:srgbClr val="FF0000"/>
                </a:solidFill>
                <a:sym typeface="+mn-ea"/>
              </a:rPr>
              <a:t>.await();</a:t>
            </a:r>
            <a:endParaRPr lang="zh-CN" altLang="en-US" sz="1200" b="1">
              <a:solidFill>
                <a:srgbClr val="FF0000"/>
              </a:solidFill>
              <a:sym typeface="+mn-ea"/>
            </a:endParaRPr>
          </a:p>
          <a:p>
            <a:pPr algn="l"/>
            <a:r>
              <a:rPr lang="zh-CN" altLang="en-US" sz="1200">
                <a:solidFill>
                  <a:schemeClr val="tx1"/>
                </a:solidFill>
                <a:sym typeface="+mn-ea"/>
              </a:rPr>
              <a:t>        System.out.println("主线程继续执行啦...");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943100" y="6030595"/>
            <a:ext cx="46805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CountDownLatch 等待所有子线程执行完成 </a:t>
            </a:r>
            <a:endParaRPr lang="zh-CN" altLang="en-US"/>
          </a:p>
        </p:txBody>
      </p:sp>
      <p:pic>
        <p:nvPicPr>
          <p:cNvPr id="4" name="图片 3"/>
          <p:cNvPicPr>
            <a:picLocks noChangeAspect="1"/>
          </p:cNvPicPr>
          <p:nvPr/>
        </p:nvPicPr>
        <p:blipFill>
          <a:blip r:embed="rId2"/>
          <a:stretch>
            <a:fillRect/>
          </a:stretch>
        </p:blipFill>
        <p:spPr>
          <a:xfrm>
            <a:off x="6815455" y="777240"/>
            <a:ext cx="2095500" cy="138684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n-ea"/>
                <a:cs typeface="+mn-ea"/>
                <a:sym typeface="+mn-ea"/>
              </a:rPr>
              <a:t>Java线程内存模型</a:t>
            </a:r>
            <a:endParaRPr lang="zh-CN" sz="3200">
              <a:latin typeface="+mn-ea"/>
              <a:cs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1930" y="932180"/>
            <a:ext cx="5991860" cy="5340350"/>
          </a:xfrm>
          <a:prstGeom prst="rect">
            <a:avLst/>
          </a:prstGeom>
        </p:spPr>
      </p:pic>
      <p:sp>
        <p:nvSpPr>
          <p:cNvPr id="3" name="文本框 2"/>
          <p:cNvSpPr txBox="1"/>
          <p:nvPr/>
        </p:nvSpPr>
        <p:spPr>
          <a:xfrm>
            <a:off x="6320790" y="1463675"/>
            <a:ext cx="5417820" cy="230695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JMM（Java内存模型）是围绕着并发编程中原子性、可见性、有序性这三个特征来建立的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93345" y="4648200"/>
            <a:ext cx="120967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主存</a:t>
            </a:r>
            <a:endParaRPr lang="zh-CN" sz="1200">
              <a:solidFill>
                <a:schemeClr val="bg1"/>
              </a:solidFill>
              <a:latin typeface="+mn-ea"/>
              <a:cs typeface="+mn-ea"/>
              <a:sym typeface="+mn-ea"/>
            </a:endParaRPr>
          </a:p>
        </p:txBody>
      </p:sp>
      <p:sp>
        <p:nvSpPr>
          <p:cNvPr id="4" name="矩形 3"/>
          <p:cNvSpPr/>
          <p:nvPr/>
        </p:nvSpPr>
        <p:spPr>
          <a:xfrm>
            <a:off x="93345" y="3405505"/>
            <a:ext cx="1209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线程本地内存</a:t>
            </a:r>
            <a:endParaRPr lang="zh-CN" sz="1200">
              <a:solidFill>
                <a:schemeClr val="bg1"/>
              </a:solidFill>
              <a:latin typeface="+mn-ea"/>
              <a:cs typeface="+mn-ea"/>
              <a:sym typeface="+mn-ea"/>
            </a:endParaRPr>
          </a:p>
        </p:txBody>
      </p:sp>
      <p:sp>
        <p:nvSpPr>
          <p:cNvPr id="49" name="矩形 48"/>
          <p:cNvSpPr/>
          <p:nvPr/>
        </p:nvSpPr>
        <p:spPr>
          <a:xfrm>
            <a:off x="6432550" y="386080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5" name="矩形 4"/>
          <p:cNvSpPr/>
          <p:nvPr/>
        </p:nvSpPr>
        <p:spPr>
          <a:xfrm>
            <a:off x="6432550" y="462343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432550" y="521462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n-ea"/>
                <a:cs typeface="+mj-ea"/>
                <a:sym typeface="+mn-ea"/>
              </a:rPr>
              <a:t>线程安全问题</a:t>
            </a:r>
            <a:endParaRPr lang="zh-CN" sz="3200">
              <a:latin typeface="+mn-ea"/>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880745"/>
            <a:ext cx="11912600"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a:t>
            </a:r>
            <a:r>
              <a:rPr lang="zh-CN" altLang="en-US" sz="1600" b="1">
                <a:solidFill>
                  <a:srgbClr val="FF0000"/>
                </a:solidFill>
                <a:latin typeface="宋体" panose="02010600030101010101" pitchFamily="2" charset="-122"/>
                <a:ea typeface="宋体" panose="02010600030101010101" pitchFamily="2" charset="-122"/>
              </a:rPr>
              <a:t>共享</a:t>
            </a:r>
            <a:r>
              <a:rPr lang="zh-CN" altLang="en-US" sz="1600">
                <a:latin typeface="宋体" panose="02010600030101010101" pitchFamily="2" charset="-122"/>
                <a:ea typeface="宋体" panose="02010600030101010101" pitchFamily="2" charset="-122"/>
              </a:rPr>
              <a:t>进程范围内的资源：例如</a:t>
            </a:r>
            <a:r>
              <a:rPr lang="zh-CN" altLang="en-US" sz="1600" b="1">
                <a:solidFill>
                  <a:srgbClr val="FF0000"/>
                </a:solidFill>
                <a:latin typeface="宋体" panose="02010600030101010101" pitchFamily="2" charset="-122"/>
                <a:ea typeface="宋体" panose="02010600030101010101" pitchFamily="2" charset="-122"/>
              </a:rPr>
              <a:t>内存地址</a:t>
            </a:r>
            <a:r>
              <a:rPr lang="zh-CN" altLang="en-US" sz="1600">
                <a:latin typeface="宋体" panose="02010600030101010101" pitchFamily="2" charset="-122"/>
                <a:ea typeface="宋体" panose="02010600030101010101" pitchFamily="2" charset="-122"/>
              </a:rPr>
              <a:t>。当多个线程并发访问同一个内存地址并且内存地址保存的值是可变的时候可能会发生线程安全问题，因此需要内存数据共享机制来保证线程安全问题。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p:txBody>
      </p:sp>
      <p:sp>
        <p:nvSpPr>
          <p:cNvPr id="49" name="矩形 48"/>
          <p:cNvSpPr/>
          <p:nvPr/>
        </p:nvSpPr>
        <p:spPr>
          <a:xfrm>
            <a:off x="6998335" y="2643505"/>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6998335" y="3406140"/>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9" name="矩形 18"/>
          <p:cNvSpPr/>
          <p:nvPr/>
        </p:nvSpPr>
        <p:spPr>
          <a:xfrm>
            <a:off x="1444625" y="3265170"/>
            <a:ext cx="5188585" cy="6794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主要是多个线程共享数据时可能会产生于期望不相符的结果</a:t>
            </a:r>
            <a:endParaRPr lang="zh-CN" altLang="en-US" sz="1200">
              <a:solidFill>
                <a:schemeClr val="tx1"/>
              </a:solidFill>
              <a:latin typeface="+mn-ea"/>
              <a:cs typeface="+mn-ea"/>
              <a:sym typeface="+mn-ea"/>
            </a:endParaRPr>
          </a:p>
        </p:txBody>
      </p:sp>
      <p:sp>
        <p:nvSpPr>
          <p:cNvPr id="8" name="矩形 7"/>
          <p:cNvSpPr/>
          <p:nvPr/>
        </p:nvSpPr>
        <p:spPr>
          <a:xfrm>
            <a:off x="273050" y="3265170"/>
            <a:ext cx="538480" cy="32600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sym typeface="+mn-ea"/>
              </a:rPr>
              <a:t>并发程序三种风险</a:t>
            </a:r>
            <a:endParaRPr lang="zh-CN">
              <a:latin typeface="+mn-ea"/>
            </a:endParaRPr>
          </a:p>
        </p:txBody>
      </p:sp>
      <p:sp>
        <p:nvSpPr>
          <p:cNvPr id="9" name="矩形 8"/>
          <p:cNvSpPr/>
          <p:nvPr/>
        </p:nvSpPr>
        <p:spPr>
          <a:xfrm>
            <a:off x="1459865" y="4297045"/>
            <a:ext cx="5173345" cy="9112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sym typeface="+mn-ea"/>
              </a:rPr>
              <a:t>当某个操作无法继续进行下去时，就会发生活跃性问题。比如死锁、饥饿、活锁等问题。</a:t>
            </a:r>
            <a:endParaRPr lang="zh-CN" altLang="en-US" sz="1200">
              <a:solidFill>
                <a:schemeClr val="tx1"/>
              </a:solidFill>
              <a:latin typeface="+mn-ea"/>
              <a:cs typeface="+mn-ea"/>
              <a:sym typeface="+mn-ea"/>
            </a:endParaRPr>
          </a:p>
        </p:txBody>
      </p:sp>
      <p:sp>
        <p:nvSpPr>
          <p:cNvPr id="10" name="矩形 9"/>
          <p:cNvSpPr/>
          <p:nvPr/>
        </p:nvSpPr>
        <p:spPr>
          <a:xfrm>
            <a:off x="1444625" y="5575300"/>
            <a:ext cx="518858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a.线程过多时会使得CPU频繁切换，花在调度上时间太多。</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b.多线程环境必须使用同步机制，导致很多编译器想做的优化被抑制。</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c.线程过多还会消耗过多内存。</a:t>
            </a:r>
            <a:endParaRPr lang="zh-CN" altLang="en-US" sz="1200">
              <a:solidFill>
                <a:schemeClr val="tx1"/>
              </a:solidFill>
              <a:latin typeface="+mn-ea"/>
              <a:cs typeface="+mn-ea"/>
              <a:sym typeface="+mn-ea"/>
            </a:endParaRPr>
          </a:p>
        </p:txBody>
      </p:sp>
      <p:sp>
        <p:nvSpPr>
          <p:cNvPr id="11" name="矩形 10"/>
          <p:cNvSpPr/>
          <p:nvPr/>
        </p:nvSpPr>
        <p:spPr>
          <a:xfrm>
            <a:off x="1565910" y="304165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安全性问题</a:t>
            </a:r>
            <a:endParaRPr lang="zh-CN" altLang="en-US" sz="1200">
              <a:solidFill>
                <a:schemeClr val="bg1"/>
              </a:solidFill>
              <a:latin typeface="+mn-ea"/>
              <a:cs typeface="+mn-ea"/>
              <a:sym typeface="+mn-ea"/>
            </a:endParaRPr>
          </a:p>
        </p:txBody>
      </p:sp>
      <p:sp>
        <p:nvSpPr>
          <p:cNvPr id="12" name="矩形 11"/>
          <p:cNvSpPr/>
          <p:nvPr/>
        </p:nvSpPr>
        <p:spPr>
          <a:xfrm>
            <a:off x="1562735" y="4109085"/>
            <a:ext cx="1736090" cy="4432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活跃性问题(liveness)</a:t>
            </a:r>
            <a:endParaRPr lang="zh-CN" altLang="en-US" sz="1200">
              <a:solidFill>
                <a:schemeClr val="bg1"/>
              </a:solidFill>
              <a:latin typeface="+mn-ea"/>
              <a:cs typeface="+mn-ea"/>
              <a:sym typeface="+mn-ea"/>
            </a:endParaRPr>
          </a:p>
        </p:txBody>
      </p:sp>
      <p:sp>
        <p:nvSpPr>
          <p:cNvPr id="13" name="左大括号 12"/>
          <p:cNvSpPr/>
          <p:nvPr/>
        </p:nvSpPr>
        <p:spPr>
          <a:xfrm>
            <a:off x="1008380" y="3265170"/>
            <a:ext cx="266065" cy="326009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4" name="矩形 13"/>
          <p:cNvSpPr/>
          <p:nvPr/>
        </p:nvSpPr>
        <p:spPr>
          <a:xfrm>
            <a:off x="1565910" y="5328920"/>
            <a:ext cx="111823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sym typeface="+mn-ea"/>
              </a:rPr>
              <a:t>性能问题</a:t>
            </a:r>
            <a:endParaRPr lang="zh-CN" altLang="en-US" sz="1200">
              <a:solidFill>
                <a:schemeClr val="bg1"/>
              </a:solidFill>
              <a:latin typeface="+mn-ea"/>
              <a:cs typeface="+mn-ea"/>
              <a:sym typeface="+mn-ea"/>
            </a:endParaRPr>
          </a:p>
        </p:txBody>
      </p:sp>
      <p:sp>
        <p:nvSpPr>
          <p:cNvPr id="15" name="矩形 14"/>
          <p:cNvSpPr/>
          <p:nvPr/>
        </p:nvSpPr>
        <p:spPr>
          <a:xfrm>
            <a:off x="6998335" y="3928110"/>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6" name="左大括号 15"/>
          <p:cNvSpPr/>
          <p:nvPr/>
        </p:nvSpPr>
        <p:spPr>
          <a:xfrm>
            <a:off x="6573520" y="2643505"/>
            <a:ext cx="317500" cy="192341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17" name="云形标注 16"/>
          <p:cNvSpPr/>
          <p:nvPr/>
        </p:nvSpPr>
        <p:spPr>
          <a:xfrm>
            <a:off x="2747010" y="2030095"/>
            <a:ext cx="3303905" cy="929005"/>
          </a:xfrm>
          <a:prstGeom prst="cloudCallout">
            <a:avLst>
              <a:gd name="adj1" fmla="val -53252"/>
              <a:gd name="adj2" fmla="val 713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1600"/>
              <a:t>共享内存地址会出现线程安全问题</a:t>
            </a:r>
            <a:endParaRPr lang="zh-CN" altLang="en-US" sz="1600"/>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n-ea"/>
                <a:cs typeface="+mn-ea"/>
                <a:sym typeface="+mn-ea"/>
              </a:rPr>
              <a:t>原子性</a:t>
            </a:r>
            <a:r>
              <a:rPr lang="en-US" altLang="zh-CN" sz="3200">
                <a:latin typeface="+mn-ea"/>
                <a:cs typeface="+mn-ea"/>
                <a:sym typeface="+mn-ea"/>
              </a:rPr>
              <a:t>-</a:t>
            </a:r>
            <a:r>
              <a:rPr lang="zh-CN" altLang="en-US" sz="3200">
                <a:latin typeface="+mn-ea"/>
                <a:cs typeface="+mn-ea"/>
                <a:sym typeface="+mn-ea"/>
              </a:rPr>
              <a:t>原子操作</a:t>
            </a:r>
            <a:endParaRPr lang="zh-CN" sz="3200">
              <a:latin typeface="+mn-ea"/>
              <a:cs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15670"/>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不可中断性</a:t>
            </a:r>
            <a:r>
              <a:rPr lang="zh-CN" altLang="en-US" sz="1600">
                <a:latin typeface="宋体" panose="02010600030101010101" pitchFamily="2" charset="-122"/>
                <a:ea typeface="宋体" panose="02010600030101010101" pitchFamily="2" charset="-122"/>
                <a:cs typeface="宋体" panose="02010600030101010101" pitchFamily="2" charset="-122"/>
              </a:rPr>
              <a:t>）。举个列子：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475095" y="694690"/>
            <a:ext cx="5003165" cy="54679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static int count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 是线程安全的吗? 不是原子操作，分为三步：</a:t>
            </a:r>
            <a:r>
              <a:rPr lang="zh-CN" altLang="en-US" sz="1200" b="1">
                <a:solidFill>
                  <a:srgbClr val="FF0000"/>
                </a:solidFill>
                <a:sym typeface="+mn-ea"/>
              </a:rPr>
              <a:t>取、改、存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 throws InterruptedException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count</a:t>
            </a:r>
            <a:r>
              <a:rPr lang="zh-CN" altLang="en-US" sz="1200" b="1">
                <a:solidFill>
                  <a:srgbClr val="FF0000"/>
                </a:solidFill>
                <a:sym typeface="+mn-ea"/>
              </a:rPr>
              <a:t>++</a:t>
            </a:r>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36000" y="591502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 </a:t>
            </a:r>
            <a:r>
              <a:rPr lang="zh-CN" altLang="en-US"/>
              <a:t>非原子操作</a:t>
            </a:r>
            <a:endParaRPr lang="zh-CN" altLang="en-US"/>
          </a:p>
        </p:txBody>
      </p:sp>
      <p:sp>
        <p:nvSpPr>
          <p:cNvPr id="15" name="矩形 14"/>
          <p:cNvSpPr/>
          <p:nvPr/>
        </p:nvSpPr>
        <p:spPr>
          <a:xfrm>
            <a:off x="4994275" y="1833880"/>
            <a:ext cx="12553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取、改、存</a:t>
            </a:r>
            <a:endParaRPr lang="zh-CN" altLang="en-US" sz="1200">
              <a:solidFill>
                <a:schemeClr val="bg1"/>
              </a:solidFill>
              <a:latin typeface="+mn-ea"/>
              <a:cs typeface="宋体" panose="02010600030101010101" pitchFamily="2" charset="-122"/>
              <a:sym typeface="+mn-ea"/>
            </a:endParaRPr>
          </a:p>
        </p:txBody>
      </p:sp>
      <p:pic>
        <p:nvPicPr>
          <p:cNvPr id="3" name="图片 2"/>
          <p:cNvPicPr>
            <a:picLocks noChangeAspect="1"/>
          </p:cNvPicPr>
          <p:nvPr/>
        </p:nvPicPr>
        <p:blipFill>
          <a:blip r:embed="rId2"/>
          <a:stretch>
            <a:fillRect/>
          </a:stretch>
        </p:blipFill>
        <p:spPr>
          <a:xfrm>
            <a:off x="3066415" y="5831205"/>
            <a:ext cx="3253740" cy="91440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进程和线程</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synchronized 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320" y="655320"/>
            <a:ext cx="1177607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synchronized关键字，我们一般称之为</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同步锁</a:t>
            </a:r>
            <a:r>
              <a:rPr lang="zh-CN" altLang="en-US" sz="1600">
                <a:latin typeface="宋体" panose="02010600030101010101" pitchFamily="2" charset="-122"/>
                <a:ea typeface="宋体" panose="02010600030101010101" pitchFamily="2" charset="-122"/>
                <a:cs typeface="宋体" panose="02010600030101010101" pitchFamily="2" charset="-122"/>
              </a:rPr>
              <a:t>，用它来修饰需要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同步的方法</a:t>
            </a:r>
            <a:r>
              <a:rPr lang="zh-CN" altLang="en-US" sz="1600">
                <a:latin typeface="宋体" panose="02010600030101010101" pitchFamily="2" charset="-122"/>
                <a:ea typeface="宋体" panose="02010600030101010101" pitchFamily="2" charset="-122"/>
                <a:cs typeface="宋体" panose="02010600030101010101" pitchFamily="2" charset="-122"/>
              </a:rPr>
              <a:t>和需要</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同步代码块</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也就是平时说的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同步方法和同步语句块，</a:t>
            </a:r>
            <a:r>
              <a:rPr lang="zh-CN" altLang="en-US" sz="1600">
                <a:latin typeface="宋体" panose="02010600030101010101" pitchFamily="2" charset="-122"/>
                <a:ea typeface="宋体" panose="02010600030101010101" pitchFamily="2" charset="-122"/>
                <a:cs typeface="宋体" panose="02010600030101010101" pitchFamily="2" charset="-122"/>
              </a:rPr>
              <a:t>默认是当前对象作为锁的对象。在修饰类时（或者修饰静态方法），默认是当前类的Class对象作为所的对象故存在着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方法锁、对象锁、类锁 </a:t>
            </a:r>
            <a:r>
              <a:rPr lang="zh-CN" altLang="en-US" sz="1600">
                <a:latin typeface="宋体" panose="02010600030101010101" pitchFamily="2" charset="-122"/>
                <a:ea typeface="宋体" panose="02010600030101010101" pitchFamily="2" charset="-122"/>
                <a:cs typeface="宋体" panose="02010600030101010101" pitchFamily="2" charset="-122"/>
              </a:rPr>
              <a:t>这样的概念。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41300" y="2421890"/>
            <a:ext cx="7209790" cy="14592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修饰代码块：大括号括起来的代码，作用于调用的对象。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synchronized(</a:t>
            </a:r>
            <a:r>
              <a:rPr lang="en-US" altLang="zh-CN" sz="1200">
                <a:solidFill>
                  <a:schemeClr val="tx1"/>
                </a:solidFill>
                <a:latin typeface="+mn-ea"/>
                <a:cs typeface="+mn-ea"/>
                <a:sym typeface="+mn-ea"/>
              </a:rPr>
              <a:t>lock</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修饰方法：整个方法，作用于调用的对象。  		</a:t>
            </a:r>
            <a:r>
              <a:rPr lang="zh-CN" altLang="en-US" sz="1200">
                <a:solidFill>
                  <a:schemeClr val="tx1"/>
                </a:solidFill>
                <a:latin typeface="+mn-ea"/>
                <a:cs typeface="+mn-ea"/>
                <a:sym typeface="+mn-ea"/>
              </a:rPr>
              <a:t>synchronized method(){}</a:t>
            </a:r>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修饰静态方法：整个静态方法，作用于所有对象。		</a:t>
            </a:r>
            <a:r>
              <a:rPr lang="zh-CN" altLang="en-US" sz="1200">
                <a:solidFill>
                  <a:schemeClr val="tx1"/>
                </a:solidFill>
                <a:latin typeface="+mn-ea"/>
                <a:cs typeface="+mn-ea"/>
                <a:sym typeface="+mn-ea"/>
              </a:rPr>
              <a:t>synchronized static method(){}</a:t>
            </a:r>
            <a:endParaRPr lang="zh-CN" altLang="en-US" sz="1200">
              <a:solidFill>
                <a:schemeClr val="tx1"/>
              </a:solidFill>
              <a:latin typeface="+mn-ea"/>
              <a:cs typeface="+mn-ea"/>
              <a:sym typeface="+mn-ea"/>
            </a:endParaRPr>
          </a:p>
        </p:txBody>
      </p:sp>
      <p:sp>
        <p:nvSpPr>
          <p:cNvPr id="14" name="矩形 13"/>
          <p:cNvSpPr/>
          <p:nvPr/>
        </p:nvSpPr>
        <p:spPr>
          <a:xfrm>
            <a:off x="316865" y="227711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synchronized 关键字的作用域</a:t>
            </a:r>
            <a:endParaRPr lang="zh-CN" altLang="en-US" sz="1200">
              <a:solidFill>
                <a:schemeClr val="bg1"/>
              </a:solidFill>
              <a:latin typeface="+mn-ea"/>
              <a:cs typeface="+mn-ea"/>
              <a:sym typeface="+mn-ea"/>
            </a:endParaRPr>
          </a:p>
        </p:txBody>
      </p:sp>
      <p:sp>
        <p:nvSpPr>
          <p:cNvPr id="20" name="矩形 19"/>
          <p:cNvSpPr/>
          <p:nvPr/>
        </p:nvSpPr>
        <p:spPr>
          <a:xfrm>
            <a:off x="241300" y="3992880"/>
            <a:ext cx="3549015" cy="89916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600">
                <a:solidFill>
                  <a:schemeClr val="tx1"/>
                </a:solidFill>
                <a:latin typeface="+mn-ea"/>
                <a:cs typeface="+mn-ea"/>
                <a:sym typeface="+mn-ea"/>
              </a:rPr>
              <a:t>锁代码块比锁方法性能更好（</a:t>
            </a:r>
            <a:r>
              <a:rPr lang="zh-CN" altLang="en-US" sz="1600">
                <a:solidFill>
                  <a:schemeClr val="tx1"/>
                </a:solidFill>
                <a:latin typeface="+mn-ea"/>
                <a:cs typeface="+mn-ea"/>
                <a:sym typeface="+mn-ea"/>
              </a:rPr>
              <a:t>缩小了冲突的区域，表现更高效率</a:t>
            </a:r>
            <a:r>
              <a:rPr lang="zh-CN" altLang="en-US" sz="1600">
                <a:solidFill>
                  <a:schemeClr val="tx1"/>
                </a:solidFill>
                <a:latin typeface="+mn-ea"/>
                <a:cs typeface="+mn-ea"/>
                <a:sym typeface="+mn-ea"/>
              </a:rPr>
              <a:t>），即同步代码块优于同步方法</a:t>
            </a:r>
            <a:endParaRPr lang="zh-CN" altLang="en-US" sz="1600">
              <a:solidFill>
                <a:schemeClr val="tx1"/>
              </a:solidFill>
              <a:latin typeface="+mn-ea"/>
              <a:cs typeface="+mn-ea"/>
              <a:sym typeface="+mn-ea"/>
            </a:endParaRPr>
          </a:p>
        </p:txBody>
      </p:sp>
      <p:sp>
        <p:nvSpPr>
          <p:cNvPr id="3" name="矩形 2"/>
          <p:cNvSpPr/>
          <p:nvPr/>
        </p:nvSpPr>
        <p:spPr>
          <a:xfrm>
            <a:off x="7629525" y="2421890"/>
            <a:ext cx="4050665" cy="117983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宋体" panose="02010600030101010101" pitchFamily="2" charset="-122"/>
                <a:sym typeface="+mn-ea"/>
              </a:rPr>
              <a:t>同步类似于：排队买票，一人买票其他人等待</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异步就是开多个窗口买票，这个窗口等待就去别的窗口买</a:t>
            </a:r>
            <a:endParaRPr lang="zh-CN" altLang="en-US" sz="1200">
              <a:latin typeface="+mn-ea"/>
              <a:cs typeface="宋体" panose="02010600030101010101" pitchFamily="2" charset="-122"/>
              <a:sym typeface="+mn-ea"/>
            </a:endParaRPr>
          </a:p>
          <a:p>
            <a:pPr algn="l"/>
            <a:endParaRPr lang="zh-CN" altLang="en-US" sz="1200">
              <a:latin typeface="+mn-ea"/>
              <a:cs typeface="宋体" panose="02010600030101010101" pitchFamily="2" charset="-122"/>
              <a:sym typeface="+mn-ea"/>
            </a:endParaRPr>
          </a:p>
          <a:p>
            <a:pPr algn="l"/>
            <a:r>
              <a:rPr lang="zh-CN" altLang="en-US" sz="1200">
                <a:latin typeface="+mn-ea"/>
                <a:cs typeface="宋体" panose="02010600030101010101" pitchFamily="2" charset="-122"/>
                <a:sym typeface="+mn-ea"/>
              </a:rPr>
              <a:t>同步就是指阻塞式操作，而异步就是非阻塞式操作</a:t>
            </a:r>
            <a:endParaRPr lang="zh-CN" altLang="en-US" sz="1200">
              <a:latin typeface="+mn-ea"/>
              <a:cs typeface="宋体" panose="02010600030101010101" pitchFamily="2" charset="-122"/>
              <a:sym typeface="+mn-ea"/>
            </a:endParaRPr>
          </a:p>
        </p:txBody>
      </p:sp>
      <p:sp>
        <p:nvSpPr>
          <p:cNvPr id="6" name="矩形 5"/>
          <p:cNvSpPr/>
          <p:nvPr/>
        </p:nvSpPr>
        <p:spPr>
          <a:xfrm>
            <a:off x="3996690"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同步方法</a:t>
            </a:r>
            <a:endParaRPr lang="zh-CN" altLang="en-US" sz="1200">
              <a:solidFill>
                <a:schemeClr val="bg1"/>
              </a:solidFill>
              <a:latin typeface="+mn-ea"/>
              <a:cs typeface="宋体" panose="02010600030101010101" pitchFamily="2" charset="-122"/>
              <a:sym typeface="+mn-ea"/>
            </a:endParaRPr>
          </a:p>
        </p:txBody>
      </p:sp>
      <p:sp>
        <p:nvSpPr>
          <p:cNvPr id="7" name="矩形 6"/>
          <p:cNvSpPr/>
          <p:nvPr/>
        </p:nvSpPr>
        <p:spPr>
          <a:xfrm>
            <a:off x="5389245" y="3992880"/>
            <a:ext cx="1182370" cy="3937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宋体" panose="02010600030101010101" pitchFamily="2" charset="-122"/>
                <a:sym typeface="+mn-ea"/>
              </a:rPr>
              <a:t>同步代码块</a:t>
            </a:r>
            <a:endParaRPr lang="zh-CN" altLang="en-US" sz="1200">
              <a:solidFill>
                <a:schemeClr val="bg1"/>
              </a:solidFill>
              <a:latin typeface="+mn-ea"/>
              <a:cs typeface="宋体" panose="02010600030101010101" pitchFamily="2" charset="-122"/>
              <a:sym typeface="+mn-ea"/>
            </a:endParaRPr>
          </a:p>
        </p:txBody>
      </p:sp>
      <p:sp>
        <p:nvSpPr>
          <p:cNvPr id="9" name="爆炸形 1 8"/>
          <p:cNvSpPr/>
          <p:nvPr/>
        </p:nvSpPr>
        <p:spPr>
          <a:xfrm>
            <a:off x="7629525" y="3763010"/>
            <a:ext cx="3320415" cy="1129030"/>
          </a:xfrm>
          <a:prstGeom prst="irregularSeal1">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rPr>
              <a:t>设计不好会造成死锁</a:t>
            </a:r>
            <a:endParaRPr lang="zh-CN" altLang="en-US" sz="1400">
              <a:latin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394075" y="2207260"/>
            <a:ext cx="7390765" cy="9798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对象锁</a:t>
            </a:r>
            <a:r>
              <a:rPr lang="zh-CN" altLang="en-US" sz="1200">
                <a:solidFill>
                  <a:schemeClr val="tx1"/>
                </a:solidFill>
                <a:latin typeface="+mn-ea"/>
                <a:cs typeface="+mn-ea"/>
                <a:sym typeface="+mn-ea"/>
              </a:rPr>
              <a:t>：类声明后，我们可以 new 出来很多的实例对象。这时候，每个实例对象在 JVM 中都有自己的引用地址和堆内存空间，这时候，我们就认为这些实例都是独立的个体，很显然，在实例对象上加的锁和其他的实例对象是没有关系的，互不影响。</a:t>
            </a:r>
            <a:endParaRPr lang="zh-CN" altLang="en-US" sz="1200">
              <a:solidFill>
                <a:schemeClr val="tx1"/>
              </a:solidFill>
              <a:latin typeface="+mn-ea"/>
              <a:cs typeface="+mn-ea"/>
              <a:sym typeface="+mn-ea"/>
            </a:endParaRPr>
          </a:p>
        </p:txBody>
      </p:sp>
      <p:sp>
        <p:nvSpPr>
          <p:cNvPr id="5" name="矩形 4"/>
          <p:cNvSpPr/>
          <p:nvPr/>
        </p:nvSpPr>
        <p:spPr>
          <a:xfrm>
            <a:off x="709295" y="2873375"/>
            <a:ext cx="2095500" cy="37719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同步锁大致分为两类</a:t>
            </a:r>
            <a:endParaRPr lang="zh-CN" altLang="en-US" sz="1600">
              <a:latin typeface="+mn-ea"/>
              <a:cs typeface="宋体" panose="02010600030101010101" pitchFamily="2" charset="-122"/>
              <a:sym typeface="+mn-ea"/>
            </a:endParaRPr>
          </a:p>
        </p:txBody>
      </p:sp>
      <p:sp>
        <p:nvSpPr>
          <p:cNvPr id="10" name="左大括号 9"/>
          <p:cNvSpPr/>
          <p:nvPr/>
        </p:nvSpPr>
        <p:spPr>
          <a:xfrm>
            <a:off x="2957830" y="2207260"/>
            <a:ext cx="317500" cy="225171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394075" y="3509010"/>
            <a:ext cx="739076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solidFill>
                  <a:srgbClr val="FF0000"/>
                </a:solidFill>
                <a:latin typeface="+mn-ea"/>
                <a:cs typeface="+mn-ea"/>
                <a:sym typeface="+mn-ea"/>
              </a:rPr>
              <a:t>类锁</a:t>
            </a:r>
            <a:r>
              <a:rPr lang="zh-CN" altLang="en-US" sz="1200">
                <a:solidFill>
                  <a:schemeClr val="tx1"/>
                </a:solidFill>
                <a:latin typeface="+mn-ea"/>
                <a:cs typeface="+mn-ea"/>
                <a:sym typeface="+mn-ea"/>
              </a:rPr>
              <a:t>：类锁是加在类上的，而类的相关信息是存在 JVM 方法区的，并且整个 JVM 只有一份，方法区又是所有线程共享的，所以类锁是所有线程共享的。该类的所有实例对象也共享这个锁，也就意味着这把锁会影响到每一个实例对象。</a:t>
            </a:r>
            <a:endParaRPr lang="zh-CN" altLang="en-US" sz="1200">
              <a:solidFill>
                <a:schemeClr val="tx1"/>
              </a:solidFill>
              <a:latin typeface="+mn-ea"/>
              <a:cs typeface="+mn-ea"/>
              <a:sym typeface="+mn-ea"/>
            </a:endParaRPr>
          </a:p>
        </p:txBody>
      </p:sp>
      <p:sp>
        <p:nvSpPr>
          <p:cNvPr id="11" name="矩形 10"/>
          <p:cNvSpPr/>
          <p:nvPr/>
        </p:nvSpPr>
        <p:spPr>
          <a:xfrm>
            <a:off x="466725" y="3408680"/>
            <a:ext cx="233807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方法锁在概念上是属于对象锁的</a:t>
            </a:r>
            <a:endParaRPr lang="zh-CN" altLang="en-US" sz="1200">
              <a:solidFill>
                <a:schemeClr val="bg1"/>
              </a:solidFill>
              <a:latin typeface="+mn-ea"/>
              <a:cs typeface="+mn-ea"/>
              <a:sym typeface="+mn-ea"/>
            </a:endParaRPr>
          </a:p>
        </p:txBody>
      </p:sp>
      <p:sp>
        <p:nvSpPr>
          <p:cNvPr id="12" name="云形标注 11"/>
          <p:cNvSpPr/>
          <p:nvPr/>
        </p:nvSpPr>
        <p:spPr>
          <a:xfrm>
            <a:off x="2957195" y="754380"/>
            <a:ext cx="5305425" cy="127571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在Java中，通过synchronized关键字实现对象锁有3种方式：</a:t>
            </a:r>
            <a:endParaRPr lang="zh-CN" altLang="en-US" sz="1200"/>
          </a:p>
          <a:p>
            <a:pPr algn="l"/>
            <a:endParaRPr lang="zh-CN" altLang="en-US" sz="1200"/>
          </a:p>
          <a:p>
            <a:pPr algn="l"/>
            <a:r>
              <a:rPr lang="zh-CN" altLang="en-US" sz="1200"/>
              <a:t>① 非静态变量    ② 非静态方法   ③ this关键字</a:t>
            </a:r>
            <a:endParaRPr lang="zh-CN" altLang="en-US" sz="1200"/>
          </a:p>
        </p:txBody>
      </p:sp>
      <p:sp>
        <p:nvSpPr>
          <p:cNvPr id="13" name="云形标注 12"/>
          <p:cNvSpPr/>
          <p:nvPr/>
        </p:nvSpPr>
        <p:spPr>
          <a:xfrm>
            <a:off x="2875280" y="4643120"/>
            <a:ext cx="5305425" cy="1275715"/>
          </a:xfrm>
          <a:prstGeom prst="cloudCallout">
            <a:avLst>
              <a:gd name="adj1" fmla="val -16199"/>
              <a:gd name="adj2" fmla="val -667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zh-CN" altLang="en-US" sz="1200"/>
              <a:t>在Java中，通过synchronized关键字实现类锁也有3种方式：</a:t>
            </a:r>
            <a:endParaRPr lang="zh-CN" altLang="en-US" sz="1200"/>
          </a:p>
          <a:p>
            <a:pPr algn="l"/>
            <a:endParaRPr lang="zh-CN" altLang="en-US" sz="1200"/>
          </a:p>
          <a:p>
            <a:pPr algn="l"/>
            <a:r>
              <a:rPr lang="zh-CN" altLang="en-US" sz="1200"/>
              <a:t>① 静态变量    ② 静态方法    ③ Class对象</a:t>
            </a:r>
            <a:endParaRPr lang="zh-CN" altLang="en-US" sz="1200"/>
          </a:p>
        </p:txBody>
      </p:sp>
      <p:sp>
        <p:nvSpPr>
          <p:cNvPr id="15" name="左大括号 14"/>
          <p:cNvSpPr/>
          <p:nvPr/>
        </p:nvSpPr>
        <p:spPr>
          <a:xfrm>
            <a:off x="8262620" y="621030"/>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6" name="左大括号 15"/>
          <p:cNvSpPr/>
          <p:nvPr/>
        </p:nvSpPr>
        <p:spPr>
          <a:xfrm>
            <a:off x="8262620" y="4576445"/>
            <a:ext cx="317500" cy="1409065"/>
          </a:xfrm>
          <a:prstGeom prst="leftBrace">
            <a:avLst/>
          </a:prstGeom>
          <a:ln w="28575">
            <a:solidFill>
              <a:srgbClr val="F59909"/>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rgbClr val="F59909"/>
              </a:solidFill>
              <a:latin typeface="+mn-ea"/>
            </a:endParaRPr>
          </a:p>
        </p:txBody>
      </p:sp>
      <p:sp>
        <p:nvSpPr>
          <p:cNvPr id="18" name="矩形 17"/>
          <p:cNvSpPr/>
          <p:nvPr/>
        </p:nvSpPr>
        <p:spPr>
          <a:xfrm>
            <a:off x="8721090" y="621665"/>
            <a:ext cx="3357245"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synchronized(this)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
        <p:nvSpPr>
          <p:cNvPr id="21" name="矩形 20"/>
          <p:cNvSpPr/>
          <p:nvPr/>
        </p:nvSpPr>
        <p:spPr>
          <a:xfrm>
            <a:off x="8721725" y="4577080"/>
            <a:ext cx="3356610" cy="140843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a:t>
            </a:r>
            <a:r>
              <a:rPr lang="en-US" altLang="zh-CN" sz="1200">
                <a:solidFill>
                  <a:schemeClr val="tx1"/>
                </a:solidFill>
                <a:latin typeface="+mn-ea"/>
                <a:cs typeface="+mn-ea"/>
                <a:sym typeface="+mn-ea"/>
              </a:rPr>
              <a:t>private static Object lock = new Object()</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② </a:t>
            </a:r>
            <a:r>
              <a:rPr lang="en-US" altLang="zh-CN" sz="1200">
                <a:solidFill>
                  <a:schemeClr val="tx1"/>
                </a:solidFill>
                <a:latin typeface="+mn-ea"/>
                <a:cs typeface="+mn-ea"/>
                <a:sym typeface="+mn-ea"/>
              </a:rPr>
              <a:t>public synchronized static method () {}</a:t>
            </a:r>
            <a:endParaRPr lang="en-US" altLang="zh-CN" sz="1200">
              <a:solidFill>
                <a:schemeClr val="tx1"/>
              </a:solidFill>
              <a:latin typeface="+mn-ea"/>
              <a:cs typeface="+mn-ea"/>
              <a:sym typeface="+mn-ea"/>
            </a:endParaRPr>
          </a:p>
          <a:p>
            <a:pPr algn="l"/>
            <a:endParaRPr lang="en-US" altLang="zh-CN" sz="1200">
              <a:solidFill>
                <a:schemeClr val="tx1"/>
              </a:solidFill>
              <a:latin typeface="+mn-ea"/>
              <a:cs typeface="+mn-ea"/>
              <a:sym typeface="+mn-ea"/>
            </a:endParaRPr>
          </a:p>
          <a:p>
            <a:pPr algn="l"/>
            <a:r>
              <a:rPr lang="zh-CN" altLang="en-US" sz="1200">
                <a:solidFill>
                  <a:schemeClr val="tx1"/>
                </a:solidFill>
                <a:latin typeface="+mn-ea"/>
                <a:cs typeface="+mn-ea"/>
                <a:sym typeface="+mn-ea"/>
              </a:rPr>
              <a:t>③ </a:t>
            </a:r>
            <a:r>
              <a:rPr lang="en-US" altLang="zh-CN" sz="1200">
                <a:solidFill>
                  <a:schemeClr val="tx1"/>
                </a:solidFill>
                <a:latin typeface="+mn-ea"/>
                <a:cs typeface="+mn-ea"/>
                <a:sym typeface="+mn-ea"/>
              </a:rPr>
              <a:t>public method ()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synchronized(Test.class) {} </a:t>
            </a:r>
            <a:endParaRPr lang="en-US" altLang="zh-CN" sz="1200">
              <a:solidFill>
                <a:schemeClr val="tx1"/>
              </a:solidFill>
              <a:latin typeface="+mn-ea"/>
              <a:cs typeface="+mn-ea"/>
              <a:sym typeface="+mn-ea"/>
            </a:endParaRPr>
          </a:p>
          <a:p>
            <a:pPr algn="l"/>
            <a:r>
              <a:rPr lang="en-US" altLang="zh-CN" sz="1200">
                <a:solidFill>
                  <a:schemeClr val="tx1"/>
                </a:solidFill>
                <a:latin typeface="+mn-ea"/>
                <a:cs typeface="+mn-ea"/>
                <a:sym typeface="+mn-ea"/>
              </a:rPr>
              <a:t>    }</a:t>
            </a:r>
            <a:endParaRPr lang="en-US" altLang="zh-CN" sz="1200">
              <a:solidFill>
                <a:schemeClr val="tx1"/>
              </a:solidFill>
              <a:latin typeface="+mn-ea"/>
              <a:cs typeface="+mn-ea"/>
              <a:sym typeface="+mn-ea"/>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46420" y="758190"/>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测试非原子操作</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testThreadUnSafeInteger()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ThreadUnSafeInteger unSafeInteger = new ThreadUnSafeInteger(0);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 add 方法不是原子操作</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unSafeInteger.add(1);</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System.out.println(unSafeInteger.get());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53780" y="522160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非原子操作</a:t>
            </a:r>
            <a:endParaRPr lang="zh-CN" altLang="en-US"/>
          </a:p>
        </p:txBody>
      </p:sp>
      <p:sp>
        <p:nvSpPr>
          <p:cNvPr id="3" name="矩形 2"/>
          <p:cNvSpPr/>
          <p:nvPr/>
        </p:nvSpPr>
        <p:spPr>
          <a:xfrm>
            <a:off x="408940" y="758190"/>
            <a:ext cx="5003165" cy="4210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ThreadUnSafeInteger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ThreadUnSafeInteger(int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public void add (int num) {</a:t>
            </a:r>
            <a:endParaRPr lang="zh-CN" altLang="en-US" sz="1200" b="1">
              <a:solidFill>
                <a:srgbClr val="FF0000"/>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椭圆形标注 5"/>
          <p:cNvSpPr/>
          <p:nvPr/>
        </p:nvSpPr>
        <p:spPr>
          <a:xfrm>
            <a:off x="2798445" y="3487420"/>
            <a:ext cx="2204085" cy="800735"/>
          </a:xfrm>
          <a:prstGeom prst="wedgeEllipseCallout">
            <a:avLst>
              <a:gd name="adj1" fmla="val -70809"/>
              <a:gd name="adj2" fmla="val -44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如何让其变成原子操作？？</a:t>
            </a:r>
            <a:endParaRPr lang="zh-CN" altLang="en-US"/>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64200" y="394335"/>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测试原子操作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ThreadSafeInteger safeInteger = new ThreadSafeInteger(0);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safeInteger.add(1);</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9270" y="394335"/>
            <a:ext cx="5003165" cy="626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r>
              <a:rPr lang="zh-CN" altLang="en-US" sz="1200">
                <a:solidFill>
                  <a:schemeClr val="tx1"/>
                </a:solidFill>
                <a:sym typeface="+mn-ea"/>
              </a:rPr>
              <a:t>//    private Object object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a:t>
            </a:r>
            <a:r>
              <a:rPr lang="zh-CN" altLang="en-US" sz="1200" b="1">
                <a:solidFill>
                  <a:srgbClr val="FF0000"/>
                </a:solidFill>
                <a:sym typeface="+mn-ea"/>
              </a:rPr>
              <a:t>synchronized </a:t>
            </a:r>
            <a:r>
              <a:rPr lang="zh-CN" altLang="en-US" sz="1200">
                <a:solidFill>
                  <a:schemeClr val="tx1"/>
                </a:solidFill>
                <a:sym typeface="+mn-ea"/>
              </a:rPr>
              <a:t>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add2 (int num)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synchronized (this) {            // this 可改成 object</a:t>
            </a:r>
            <a:endParaRPr lang="zh-CN" altLang="en-US" sz="1200" b="1">
              <a:solidFill>
                <a:srgbClr val="FF0000"/>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sub2 (int num) {</a:t>
            </a:r>
            <a:endParaRPr lang="zh-CN" altLang="en-US" sz="1200">
              <a:solidFill>
                <a:schemeClr val="tx1"/>
              </a:solidFill>
              <a:sym typeface="+mn-ea"/>
            </a:endParaRPr>
          </a:p>
          <a:p>
            <a:pPr algn="l"/>
            <a:r>
              <a:rPr lang="zh-CN" altLang="en-US" sz="1200">
                <a:solidFill>
                  <a:schemeClr val="tx1"/>
                </a:solidFill>
                <a:sym typeface="+mn-ea"/>
              </a:rPr>
              <a:t>        synchronized (this)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2" name="矩形 1"/>
          <p:cNvSpPr/>
          <p:nvPr/>
        </p:nvSpPr>
        <p:spPr>
          <a:xfrm>
            <a:off x="3201670" y="5850255"/>
            <a:ext cx="411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synchronized 加锁使其变成原子操作</a:t>
            </a:r>
            <a:endParaRPr lang="zh-CN" altLang="en-US"/>
          </a:p>
        </p:txBody>
      </p:sp>
      <p:sp>
        <p:nvSpPr>
          <p:cNvPr id="5" name="矩形 4"/>
          <p:cNvSpPr/>
          <p:nvPr/>
        </p:nvSpPr>
        <p:spPr>
          <a:xfrm>
            <a:off x="5664200" y="5285105"/>
            <a:ext cx="2492375"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mn-ea"/>
                <a:cs typeface="宋体" panose="02010600030101010101" pitchFamily="2" charset="-122"/>
                <a:sym typeface="+mn-ea"/>
              </a:rPr>
              <a:t>此案例使用的是对象锁</a:t>
            </a:r>
            <a:endParaRPr lang="zh-CN" altLang="en-US" sz="1600">
              <a:latin typeface="+mn-ea"/>
              <a:cs typeface="宋体" panose="02010600030101010101" pitchFamily="2" charset="-122"/>
              <a:sym typeface="+mn-ea"/>
            </a:endParaRPr>
          </a:p>
        </p:txBody>
      </p:sp>
      <p:sp>
        <p:nvSpPr>
          <p:cNvPr id="6" name="文本框 5"/>
          <p:cNvSpPr txBox="1"/>
          <p:nvPr/>
        </p:nvSpPr>
        <p:spPr>
          <a:xfrm>
            <a:off x="8317230" y="5285105"/>
            <a:ext cx="3489325" cy="953135"/>
          </a:xfrm>
          <a:prstGeom prst="rect">
            <a:avLst/>
          </a:prstGeom>
          <a:noFill/>
        </p:spPr>
        <p:txBody>
          <a:bodyPr wrap="square" rtlCol="0">
            <a:spAutoFit/>
          </a:bodyPr>
          <a:p>
            <a:r>
              <a:rPr lang="en-US" altLang="zh-CN" sz="1400">
                <a:solidFill>
                  <a:srgbClr val="FF0000"/>
                </a:solidFill>
                <a:latin typeface="+mn-ea"/>
                <a:cs typeface="+mn-ea"/>
              </a:rPr>
              <a:t>synchronized </a:t>
            </a:r>
            <a:r>
              <a:rPr lang="zh-CN" altLang="en-US" sz="1400">
                <a:solidFill>
                  <a:srgbClr val="FF0000"/>
                </a:solidFill>
                <a:latin typeface="+mn-ea"/>
                <a:cs typeface="+mn-ea"/>
              </a:rPr>
              <a:t>锁：类似于两个小组进一个会议室开会，一个小组进入会议室，需要把会议室锁起来，其它小组等待这个会议室不被占用</a:t>
            </a:r>
            <a:endParaRPr lang="zh-CN" altLang="en-US" sz="1400">
              <a:solidFill>
                <a:srgbClr val="FF0000"/>
              </a:solidFill>
              <a:latin typeface="+mn-ea"/>
              <a:cs typeface="+mn-ea"/>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91150" y="731520"/>
            <a:ext cx="5840730" cy="5066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StringBuffer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testStringBuffer() throws InterruptedException {</a:t>
            </a:r>
            <a:endParaRPr lang="zh-CN" altLang="en-US" sz="1200">
              <a:solidFill>
                <a:schemeClr val="tx1"/>
              </a:solidFill>
              <a:sym typeface="+mn-ea"/>
            </a:endParaRPr>
          </a:p>
          <a:p>
            <a:pPr algn="l"/>
            <a:r>
              <a:rPr lang="zh-CN" altLang="en-US" sz="1200">
                <a:solidFill>
                  <a:schemeClr val="tx1"/>
                </a:solidFill>
                <a:sym typeface="+mn-ea"/>
              </a:rPr>
              <a:t>        StringBuffer sb = new StringBuffer();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StringBuffer 为什么线程安全</a:t>
            </a:r>
            <a:endParaRPr lang="zh-CN" altLang="en-US" sz="1200">
              <a:solidFill>
                <a:schemeClr val="tx1"/>
              </a:solidFill>
              <a:sym typeface="+mn-ea"/>
            </a:endParaRPr>
          </a:p>
          <a:p>
            <a:pPr algn="l"/>
            <a:r>
              <a:rPr lang="zh-CN" altLang="en-US" sz="1200">
                <a:solidFill>
                  <a:schemeClr val="tx1"/>
                </a:solidFill>
                <a:sym typeface="+mn-ea"/>
              </a:rPr>
              <a:t>                        // StringBuffer 底层源码是 StringBuilder + 锁</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81610" y="731520"/>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StringBuilder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testStringBuilder() throws InterruptedException {</a:t>
            </a:r>
            <a:endParaRPr lang="zh-CN" altLang="en-US" sz="1200">
              <a:solidFill>
                <a:schemeClr val="tx1"/>
              </a:solidFill>
              <a:sym typeface="+mn-ea"/>
            </a:endParaRPr>
          </a:p>
          <a:p>
            <a:pPr algn="l"/>
            <a:r>
              <a:rPr lang="zh-CN" altLang="en-US" sz="1200">
                <a:solidFill>
                  <a:schemeClr val="tx1"/>
                </a:solidFill>
                <a:sym typeface="+mn-ea"/>
              </a:rPr>
              <a:t>        StringBuilder sb = new StringBuilder();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91150" y="58870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StringBuffer 线程安全</a:t>
            </a:r>
            <a:endParaRPr lang="zh-CN" altLang="en-US"/>
          </a:p>
        </p:txBody>
      </p:sp>
      <p:sp>
        <p:nvSpPr>
          <p:cNvPr id="5" name="矩形 4"/>
          <p:cNvSpPr/>
          <p:nvPr/>
        </p:nvSpPr>
        <p:spPr>
          <a:xfrm>
            <a:off x="2370455" y="53409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StringBuilder 线程不安全</a:t>
            </a: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线程安全的List</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42645"/>
            <a:ext cx="569404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Collections.SynchronizedList</a:t>
            </a:r>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CopyOnWriteArrayList：</a:t>
            </a:r>
            <a:r>
              <a:rPr lang="zh-CN" altLang="en-US" sz="1600">
                <a:latin typeface="宋体" panose="02010600030101010101" pitchFamily="2" charset="-122"/>
                <a:ea typeface="宋体" panose="02010600030101010101" pitchFamily="2" charset="-122"/>
                <a:cs typeface="宋体" panose="02010600030101010101" pitchFamily="2" charset="-122"/>
              </a:rPr>
              <a:t>java1.5以后才加入的新类，从命名可以理解为复制在写入的List，它的优势在于，读操作是不加任和锁。这样做的好处是，在高并发情况下，读取元素时就不用加锁，写数据时才加锁，大大提升了读取性能。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192520" y="842645"/>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ArrayList 的线程安全性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testArrayList() throws InterruptedException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List&lt;Integer&gt; lst = new ArrayList&lt;Integer&gt;();</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ArrayList 线程不安全</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lst.add(j);</a:t>
            </a:r>
            <a:endParaRPr lang="zh-CN" altLang="en-US" sz="1200" b="1">
              <a:solidFill>
                <a:srgbClr val="FF0000"/>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381365" y="5452110"/>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ArrayList 线程不安全</a:t>
            </a:r>
            <a:endParaRPr lang="zh-CN" altLang="en-US"/>
          </a:p>
        </p:txBody>
      </p:sp>
      <p:sp>
        <p:nvSpPr>
          <p:cNvPr id="4" name="矩形 3"/>
          <p:cNvSpPr/>
          <p:nvPr/>
        </p:nvSpPr>
        <p:spPr>
          <a:xfrm>
            <a:off x="9170035" y="4249420"/>
            <a:ext cx="2814320"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Vector </a:t>
            </a:r>
            <a:r>
              <a:rPr lang="zh-CN" altLang="en-US"/>
              <a:t>线程安全但性能差</a:t>
            </a:r>
            <a:endParaRPr lang="zh-CN" altLang="en-US"/>
          </a:p>
        </p:txBody>
      </p:sp>
      <p:sp>
        <p:nvSpPr>
          <p:cNvPr id="6" name="流程图: 磁盘 5"/>
          <p:cNvSpPr/>
          <p:nvPr/>
        </p:nvSpPr>
        <p:spPr>
          <a:xfrm>
            <a:off x="33337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ArrayList</a:t>
            </a:r>
            <a:endParaRPr lang="en-US" sz="1400">
              <a:solidFill>
                <a:schemeClr val="accent1"/>
              </a:solidFill>
              <a:latin typeface="+mn-ea"/>
            </a:endParaRPr>
          </a:p>
          <a:p>
            <a:pPr algn="l"/>
            <a:r>
              <a:rPr lang="en-US" sz="1400">
                <a:solidFill>
                  <a:schemeClr val="accent1"/>
                </a:solidFill>
                <a:latin typeface="+mn-ea"/>
              </a:rPr>
              <a:t>LinkedList</a:t>
            </a:r>
            <a:endParaRPr lang="en-US" sz="1400">
              <a:solidFill>
                <a:schemeClr val="accent1"/>
              </a:solidFill>
              <a:latin typeface="+mn-ea"/>
            </a:endParaRPr>
          </a:p>
        </p:txBody>
      </p:sp>
      <p:sp>
        <p:nvSpPr>
          <p:cNvPr id="7" name="流程图: 磁盘 6"/>
          <p:cNvSpPr/>
          <p:nvPr/>
        </p:nvSpPr>
        <p:spPr>
          <a:xfrm>
            <a:off x="1763395" y="453199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rPr>
              <a:t>Vector</a:t>
            </a:r>
            <a:endParaRPr lang="en-US" sz="1400">
              <a:solidFill>
                <a:schemeClr val="accent1"/>
              </a:solidFill>
              <a:latin typeface="+mn-ea"/>
            </a:endParaRPr>
          </a:p>
        </p:txBody>
      </p:sp>
      <p:sp>
        <p:nvSpPr>
          <p:cNvPr id="8" name="流程图: 磁盘 7"/>
          <p:cNvSpPr/>
          <p:nvPr/>
        </p:nvSpPr>
        <p:spPr>
          <a:xfrm>
            <a:off x="3202305" y="4531995"/>
            <a:ext cx="2633980"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a:solidFill>
                  <a:schemeClr val="accent1"/>
                </a:solidFill>
                <a:latin typeface="+mn-ea"/>
                <a:sym typeface="+mn-ea"/>
              </a:rPr>
              <a:t>Collections.SynchronizedList</a:t>
            </a:r>
            <a:endParaRPr lang="en-US" sz="1400">
              <a:solidFill>
                <a:schemeClr val="accent1"/>
              </a:solidFill>
              <a:latin typeface="+mn-ea"/>
              <a:sym typeface="+mn-ea"/>
            </a:endParaRPr>
          </a:p>
          <a:p>
            <a:pPr algn="l"/>
            <a:r>
              <a:rPr lang="en-US" sz="1400">
                <a:solidFill>
                  <a:schemeClr val="accent1"/>
                </a:solidFill>
                <a:latin typeface="+mn-ea"/>
                <a:sym typeface="+mn-ea"/>
              </a:rPr>
              <a:t>CopyOnWriteArrayList </a:t>
            </a:r>
            <a:endParaRPr lang="en-US" sz="1400">
              <a:solidFill>
                <a:schemeClr val="accent1"/>
              </a:solidFill>
              <a:latin typeface="+mn-ea"/>
            </a:endParaRPr>
          </a:p>
        </p:txBody>
      </p:sp>
      <p:sp>
        <p:nvSpPr>
          <p:cNvPr id="10" name="文本框 9"/>
          <p:cNvSpPr txBox="1"/>
          <p:nvPr/>
        </p:nvSpPr>
        <p:spPr>
          <a:xfrm>
            <a:off x="447675" y="4596765"/>
            <a:ext cx="944880" cy="275590"/>
          </a:xfrm>
          <a:prstGeom prst="rect">
            <a:avLst/>
          </a:prstGeom>
          <a:noFill/>
        </p:spPr>
        <p:txBody>
          <a:bodyPr wrap="none" rtlCol="0">
            <a:spAutoFit/>
          </a:bodyPr>
          <a:p>
            <a:r>
              <a:rPr lang="zh-CN" altLang="en-US" sz="1200" b="1">
                <a:solidFill>
                  <a:srgbClr val="FF0000"/>
                </a:solidFill>
              </a:rPr>
              <a:t>线程不安全</a:t>
            </a:r>
            <a:endParaRPr lang="zh-CN" altLang="en-US" sz="1200" b="1">
              <a:solidFill>
                <a:srgbClr val="FF0000"/>
              </a:solidFill>
            </a:endParaRPr>
          </a:p>
        </p:txBody>
      </p:sp>
      <p:sp>
        <p:nvSpPr>
          <p:cNvPr id="11" name="文本框 10"/>
          <p:cNvSpPr txBox="1"/>
          <p:nvPr/>
        </p:nvSpPr>
        <p:spPr>
          <a:xfrm>
            <a:off x="1725930" y="4596765"/>
            <a:ext cx="1249680" cy="275590"/>
          </a:xfrm>
          <a:prstGeom prst="rect">
            <a:avLst/>
          </a:prstGeom>
          <a:noFill/>
        </p:spPr>
        <p:txBody>
          <a:bodyPr wrap="none" rtlCol="0">
            <a:spAutoFit/>
          </a:bodyPr>
          <a:p>
            <a:r>
              <a:rPr lang="zh-CN" altLang="en-US" sz="1200" b="1">
                <a:solidFill>
                  <a:srgbClr val="FF0000"/>
                </a:solidFill>
              </a:rPr>
              <a:t>线程安全性能差</a:t>
            </a:r>
            <a:endParaRPr lang="zh-CN" altLang="en-US" sz="1200" b="1">
              <a:solidFill>
                <a:srgbClr val="FF0000"/>
              </a:solidFill>
            </a:endParaRPr>
          </a:p>
        </p:txBody>
      </p:sp>
      <p:sp>
        <p:nvSpPr>
          <p:cNvPr id="12" name="文本框 11"/>
          <p:cNvSpPr txBox="1"/>
          <p:nvPr/>
        </p:nvSpPr>
        <p:spPr>
          <a:xfrm>
            <a:off x="3894455" y="4596765"/>
            <a:ext cx="1249680" cy="275590"/>
          </a:xfrm>
          <a:prstGeom prst="rect">
            <a:avLst/>
          </a:prstGeom>
          <a:noFill/>
        </p:spPr>
        <p:txBody>
          <a:bodyPr wrap="none" rtlCol="0">
            <a:spAutoFit/>
          </a:bodyPr>
          <a:p>
            <a:r>
              <a:rPr lang="zh-CN" altLang="en-US" sz="1200" b="1">
                <a:solidFill>
                  <a:srgbClr val="FF0000"/>
                </a:solidFill>
              </a:rPr>
              <a:t>线程安全性能好</a:t>
            </a:r>
            <a:endParaRPr lang="zh-CN" altLang="en-US" sz="1200" b="1">
              <a:solidFill>
                <a:srgbClr val="FF0000"/>
              </a:solidFill>
            </a:endParaRPr>
          </a:p>
        </p:txBody>
      </p:sp>
      <p:sp>
        <p:nvSpPr>
          <p:cNvPr id="20" name="矩形 19"/>
          <p:cNvSpPr/>
          <p:nvPr/>
        </p:nvSpPr>
        <p:spPr>
          <a:xfrm>
            <a:off x="141605" y="1789430"/>
            <a:ext cx="5764530" cy="234505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13" name="矩形 12"/>
          <p:cNvSpPr/>
          <p:nvPr/>
        </p:nvSpPr>
        <p:spPr>
          <a:xfrm>
            <a:off x="33337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单线程使用</a:t>
            </a:r>
            <a:endParaRPr lang="zh-CN" altLang="en-US" sz="1200">
              <a:solidFill>
                <a:schemeClr val="bg1"/>
              </a:solidFill>
              <a:latin typeface="+mn-ea"/>
              <a:cs typeface="+mn-ea"/>
              <a:sym typeface="+mn-ea"/>
            </a:endParaRPr>
          </a:p>
        </p:txBody>
      </p:sp>
      <p:sp>
        <p:nvSpPr>
          <p:cNvPr id="14" name="矩形 13"/>
          <p:cNvSpPr/>
          <p:nvPr/>
        </p:nvSpPr>
        <p:spPr>
          <a:xfrm>
            <a:off x="2060575" y="5514975"/>
            <a:ext cx="5810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弃用</a:t>
            </a:r>
            <a:endParaRPr lang="zh-CN" altLang="en-US" sz="1200">
              <a:solidFill>
                <a:schemeClr val="bg1"/>
              </a:solidFill>
              <a:latin typeface="+mn-ea"/>
              <a:cs typeface="+mn-ea"/>
              <a:sym typeface="+mn-ea"/>
            </a:endParaRPr>
          </a:p>
        </p:txBody>
      </p:sp>
      <p:sp>
        <p:nvSpPr>
          <p:cNvPr id="15" name="矩形 14"/>
          <p:cNvSpPr/>
          <p:nvPr/>
        </p:nvSpPr>
        <p:spPr>
          <a:xfrm>
            <a:off x="3989705" y="5514975"/>
            <a:ext cx="105918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多线程使用</a:t>
            </a:r>
            <a:endParaRPr lang="zh-CN" altLang="en-US" sz="1200">
              <a:solidFill>
                <a:schemeClr val="bg1"/>
              </a:solidFill>
              <a:latin typeface="+mn-ea"/>
              <a:cs typeface="+mn-ea"/>
              <a:sym typeface="+mn-ea"/>
            </a:endParaRPr>
          </a:p>
        </p:txBody>
      </p:sp>
    </p:spTree>
    <p:custDataLst>
      <p:tags r:id="rId2"/>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242050"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testCopyOnWriteArrayList()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a:t>
            </a:r>
            <a:r>
              <a:rPr lang="zh-CN" altLang="en-US" sz="1200" b="1">
                <a:solidFill>
                  <a:srgbClr val="FF0000"/>
                </a:solidFill>
                <a:effectLst/>
                <a:sym typeface="+mn-ea"/>
              </a:rPr>
              <a:t>new CopyOnWriteArrayList&lt;&gt;();</a:t>
            </a:r>
            <a:endParaRPr lang="zh-CN" altLang="en-US" sz="1200" b="1">
              <a:solidFill>
                <a:srgbClr val="FF0000"/>
              </a:solidFill>
              <a:effectLst/>
              <a:sym typeface="+mn-ea"/>
            </a:endParaRPr>
          </a:p>
          <a:p>
            <a:pPr algn="l"/>
            <a:endParaRPr lang="zh-CN" altLang="en-US" sz="1200" b="1">
              <a:solidFill>
                <a:srgbClr val="FF0000"/>
              </a:solidFill>
              <a:effectLst/>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242050" y="5488305"/>
            <a:ext cx="35604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CopyOnWriteArrayList 线程安全</a:t>
            </a:r>
            <a:endParaRPr lang="zh-CN" altLang="en-US"/>
          </a:p>
        </p:txBody>
      </p:sp>
      <p:sp>
        <p:nvSpPr>
          <p:cNvPr id="7" name="矩形 6"/>
          <p:cNvSpPr/>
          <p:nvPr/>
        </p:nvSpPr>
        <p:spPr>
          <a:xfrm>
            <a:off x="441325"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testSynchronizedList() throws InterruptedException {</a:t>
            </a:r>
            <a:endParaRPr lang="zh-CN" altLang="en-US" sz="1200">
              <a:solidFill>
                <a:schemeClr val="tx1"/>
              </a:solidFill>
              <a:sym typeface="+mn-ea"/>
            </a:endParaRPr>
          </a:p>
          <a:p>
            <a:pPr algn="l"/>
            <a:r>
              <a:rPr lang="zh-CN" altLang="en-US" sz="1200">
                <a:solidFill>
                  <a:schemeClr val="tx1"/>
                </a:solidFill>
                <a:sym typeface="+mn-ea"/>
              </a:rPr>
              <a:t>        // Collections.synchronizedList 也是线程安全的 List</a:t>
            </a:r>
            <a:endParaRPr lang="zh-CN" altLang="en-US" sz="1200">
              <a:solidFill>
                <a:schemeClr val="tx1"/>
              </a:solidFill>
              <a:sym typeface="+mn-ea"/>
            </a:endParaRPr>
          </a:p>
          <a:p>
            <a:pPr algn="l"/>
            <a:r>
              <a:rPr lang="zh-CN" altLang="en-US" sz="1200">
                <a:solidFill>
                  <a:schemeClr val="tx1"/>
                </a:solidFill>
                <a:sym typeface="+mn-ea"/>
              </a:rPr>
              <a:t>        List&lt;Integer&gt; lst =</a:t>
            </a:r>
            <a:r>
              <a:rPr lang="zh-CN" altLang="en-US" sz="1200" b="1">
                <a:solidFill>
                  <a:srgbClr val="FF0000"/>
                </a:solidFill>
                <a:sym typeface="+mn-ea"/>
              </a:rPr>
              <a:t> Collections.synchronizedList(new ArrayList&lt;&gt;());</a:t>
            </a:r>
            <a:endParaRPr lang="zh-CN" altLang="en-US" sz="1200" b="1">
              <a:solidFill>
                <a:srgbClr val="FF0000"/>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441325" y="5488305"/>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Collections.synchronizedList 线程安全</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908685"/>
            <a:ext cx="11867515" cy="230695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a:t>
            </a:r>
            <a:r>
              <a:rPr sz="1600" b="1" dirty="0">
                <a:solidFill>
                  <a:srgbClr val="FF0000"/>
                </a:solidFill>
                <a:ea typeface="宋体" panose="02010600030101010101" pitchFamily="2" charset="-122"/>
                <a:cs typeface="Times New Roman" panose="02020603050405020304" pitchFamily="18" charset="0"/>
                <a:sym typeface="+mn-ea"/>
              </a:rPr>
              <a:t>是一个程序内部的一条执行路径</a:t>
            </a:r>
            <a:endParaRPr sz="1600" b="1" dirty="0">
              <a:solidFill>
                <a:srgbClr val="FF0000"/>
              </a:solidFill>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b="1" dirty="0">
              <a:solidFill>
                <a:srgbClr val="FF0000"/>
              </a:solidFill>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pic>
        <p:nvPicPr>
          <p:cNvPr id="4" name="图片 3"/>
          <p:cNvPicPr>
            <a:picLocks noChangeAspect="1"/>
          </p:cNvPicPr>
          <p:nvPr/>
        </p:nvPicPr>
        <p:blipFill>
          <a:blip r:embed="rId2"/>
          <a:stretch>
            <a:fillRect/>
          </a:stretch>
        </p:blipFill>
        <p:spPr>
          <a:xfrm>
            <a:off x="1665605" y="4007485"/>
            <a:ext cx="662940" cy="703580"/>
          </a:xfrm>
          <a:prstGeom prst="rect">
            <a:avLst/>
          </a:prstGeom>
        </p:spPr>
      </p:pic>
      <p:pic>
        <p:nvPicPr>
          <p:cNvPr id="6" name="图片 5"/>
          <p:cNvPicPr>
            <a:picLocks noChangeAspect="1"/>
          </p:cNvPicPr>
          <p:nvPr/>
        </p:nvPicPr>
        <p:blipFill>
          <a:blip r:embed="rId3"/>
          <a:stretch>
            <a:fillRect/>
          </a:stretch>
        </p:blipFill>
        <p:spPr>
          <a:xfrm>
            <a:off x="2642870" y="4007485"/>
            <a:ext cx="668020" cy="703580"/>
          </a:xfrm>
          <a:prstGeom prst="rect">
            <a:avLst/>
          </a:prstGeom>
        </p:spPr>
      </p:pic>
      <p:pic>
        <p:nvPicPr>
          <p:cNvPr id="7" name="图片 6"/>
          <p:cNvPicPr>
            <a:picLocks noChangeAspect="1"/>
          </p:cNvPicPr>
          <p:nvPr/>
        </p:nvPicPr>
        <p:blipFill>
          <a:blip r:embed="rId4"/>
          <a:stretch>
            <a:fillRect/>
          </a:stretch>
        </p:blipFill>
        <p:spPr>
          <a:xfrm>
            <a:off x="3698875" y="4007485"/>
            <a:ext cx="715645" cy="703580"/>
          </a:xfrm>
          <a:prstGeom prst="rect">
            <a:avLst/>
          </a:prstGeom>
        </p:spPr>
      </p:pic>
      <p:pic>
        <p:nvPicPr>
          <p:cNvPr id="8" name="图片 7"/>
          <p:cNvPicPr>
            <a:picLocks noChangeAspect="1"/>
          </p:cNvPicPr>
          <p:nvPr/>
        </p:nvPicPr>
        <p:blipFill>
          <a:blip r:embed="rId4"/>
          <a:stretch>
            <a:fillRect/>
          </a:stretch>
        </p:blipFill>
        <p:spPr>
          <a:xfrm>
            <a:off x="1665605" y="5236845"/>
            <a:ext cx="715645" cy="703580"/>
          </a:xfrm>
          <a:prstGeom prst="rect">
            <a:avLst/>
          </a:prstGeom>
        </p:spPr>
      </p:pic>
      <p:sp>
        <p:nvSpPr>
          <p:cNvPr id="10" name="矩形 9"/>
          <p:cNvSpPr/>
          <p:nvPr/>
        </p:nvSpPr>
        <p:spPr>
          <a:xfrm>
            <a:off x="2642870" y="545147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发牌</a:t>
            </a:r>
            <a:endParaRPr lang="zh-CN" altLang="en-US" sz="1200">
              <a:solidFill>
                <a:schemeClr val="bg1"/>
              </a:solidFill>
              <a:latin typeface="+mn-ea"/>
              <a:cs typeface="+mn-ea"/>
              <a:sym typeface="+mn-ea"/>
            </a:endParaRPr>
          </a:p>
        </p:txBody>
      </p:sp>
      <p:sp>
        <p:nvSpPr>
          <p:cNvPr id="11" name="矩形 10"/>
          <p:cNvSpPr/>
          <p:nvPr/>
        </p:nvSpPr>
        <p:spPr>
          <a:xfrm>
            <a:off x="3343910" y="5460365"/>
            <a:ext cx="51816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聊天</a:t>
            </a:r>
            <a:endParaRPr lang="zh-CN" altLang="en-US" sz="1200">
              <a:solidFill>
                <a:schemeClr val="bg1"/>
              </a:solidFill>
              <a:latin typeface="+mn-ea"/>
              <a:cs typeface="+mn-ea"/>
              <a:sym typeface="+mn-ea"/>
            </a:endParaRPr>
          </a:p>
        </p:txBody>
      </p:sp>
      <p:sp>
        <p:nvSpPr>
          <p:cNvPr id="12" name="矩形 11"/>
          <p:cNvSpPr/>
          <p:nvPr/>
        </p:nvSpPr>
        <p:spPr>
          <a:xfrm>
            <a:off x="402653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系统消息</a:t>
            </a:r>
            <a:endParaRPr lang="zh-CN" altLang="en-US" sz="1200">
              <a:solidFill>
                <a:schemeClr val="bg1"/>
              </a:solidFill>
              <a:latin typeface="+mn-ea"/>
              <a:cs typeface="+mn-ea"/>
              <a:sym typeface="+mn-ea"/>
            </a:endParaRPr>
          </a:p>
        </p:txBody>
      </p:sp>
      <p:sp>
        <p:nvSpPr>
          <p:cNvPr id="13" name="矩形 12"/>
          <p:cNvSpPr/>
          <p:nvPr/>
        </p:nvSpPr>
        <p:spPr>
          <a:xfrm>
            <a:off x="5133340"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绘制画面</a:t>
            </a:r>
            <a:endParaRPr lang="zh-CN" altLang="en-US" sz="1200">
              <a:solidFill>
                <a:schemeClr val="bg1"/>
              </a:solidFill>
              <a:latin typeface="+mn-ea"/>
              <a:cs typeface="+mn-ea"/>
              <a:sym typeface="+mn-ea"/>
            </a:endParaRPr>
          </a:p>
        </p:txBody>
      </p:sp>
      <p:sp>
        <p:nvSpPr>
          <p:cNvPr id="14" name="矩形 13"/>
          <p:cNvSpPr/>
          <p:nvPr/>
        </p:nvSpPr>
        <p:spPr>
          <a:xfrm>
            <a:off x="6240145" y="5451475"/>
            <a:ext cx="93662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显示声音</a:t>
            </a:r>
            <a:endParaRPr lang="zh-CN" altLang="en-US" sz="1200">
              <a:solidFill>
                <a:schemeClr val="bg1"/>
              </a:solidFill>
              <a:latin typeface="+mn-ea"/>
              <a:cs typeface="+mn-ea"/>
              <a:sym typeface="+mn-ea"/>
            </a:endParaRPr>
          </a:p>
        </p:txBody>
      </p:sp>
      <p:sp>
        <p:nvSpPr>
          <p:cNvPr id="16" name="矩形 15"/>
          <p:cNvSpPr/>
          <p:nvPr/>
        </p:nvSpPr>
        <p:spPr>
          <a:xfrm>
            <a:off x="1332230" y="381825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1332230" y="5145405"/>
            <a:ext cx="6055360" cy="1005840"/>
          </a:xfrm>
          <a:prstGeom prst="rect">
            <a:avLst/>
          </a:prstGeom>
          <a:noFill/>
          <a:ln w="28575">
            <a:solidFill>
              <a:srgbClr val="F59909"/>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4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601980" y="3613785"/>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进程</a:t>
            </a:r>
            <a:endParaRPr lang="zh-CN" altLang="en-US" sz="1200">
              <a:solidFill>
                <a:schemeClr val="bg1"/>
              </a:solidFill>
              <a:latin typeface="+mn-ea"/>
              <a:cs typeface="+mn-ea"/>
              <a:sym typeface="+mn-ea"/>
            </a:endParaRPr>
          </a:p>
        </p:txBody>
      </p:sp>
      <p:sp>
        <p:nvSpPr>
          <p:cNvPr id="20" name="矩形 19"/>
          <p:cNvSpPr/>
          <p:nvPr/>
        </p:nvSpPr>
        <p:spPr>
          <a:xfrm>
            <a:off x="601980" y="4916170"/>
            <a:ext cx="936625" cy="39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a:t>
            </a:r>
            <a:endParaRPr lang="zh-CN" altLang="en-US" sz="1200">
              <a:solidFill>
                <a:schemeClr val="bg1"/>
              </a:solidFill>
              <a:latin typeface="+mn-ea"/>
              <a:cs typeface="+mn-ea"/>
              <a:sym typeface="+mn-ea"/>
            </a:endParaRPr>
          </a:p>
        </p:txBody>
      </p:sp>
      <p:sp>
        <p:nvSpPr>
          <p:cNvPr id="9" name="右大括号 8"/>
          <p:cNvSpPr/>
          <p:nvPr/>
        </p:nvSpPr>
        <p:spPr>
          <a:xfrm>
            <a:off x="7536815" y="3817620"/>
            <a:ext cx="491490" cy="2334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矩形 14"/>
          <p:cNvSpPr/>
          <p:nvPr/>
        </p:nvSpPr>
        <p:spPr>
          <a:xfrm>
            <a:off x="8275320" y="4609465"/>
            <a:ext cx="3554730" cy="751205"/>
          </a:xfrm>
          <a:prstGeom prst="rect">
            <a:avLst/>
          </a:prstGeom>
          <a:noFill/>
          <a:ln w="28575">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每一个应用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是一个进程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一个 </a:t>
            </a:r>
            <a:r>
              <a:rPr lang="en-US" altLang="zh-CN" sz="1400" b="1">
                <a:solidFill>
                  <a:srgbClr val="FF0000"/>
                </a:solidFill>
                <a:latin typeface="宋体" panose="02010600030101010101" pitchFamily="2" charset="-122"/>
                <a:ea typeface="宋体" panose="02010600030101010101" pitchFamily="2" charset="-122"/>
                <a:cs typeface="宋体" panose="02010600030101010101" pitchFamily="2" charset="-122"/>
              </a:rPr>
              <a:t>APP </a:t>
            </a:r>
            <a:r>
              <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rPr>
              <a:t>里面的独立单元是不同的线程</a:t>
            </a:r>
            <a:endParaRPr lang="zh-CN" altLang="en-US" sz="1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同步封装器</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870" y="892175"/>
            <a:ext cx="11985625"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4276725" y="2644140"/>
            <a:ext cx="2636520" cy="24530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synchronizedCollection</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② synchronizedList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synchronizedMap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④ synchronizedSet</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⑤ synchronizedSortedMap</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⑥ synchronizedSortedSet</a:t>
            </a:r>
            <a:endParaRPr lang="zh-CN" altLang="en-US" sz="1200">
              <a:solidFill>
                <a:schemeClr val="tx1"/>
              </a:solidFill>
              <a:latin typeface="+mn-ea"/>
              <a:cs typeface="+mn-ea"/>
              <a:sym typeface="+mn-ea"/>
            </a:endParaRPr>
          </a:p>
        </p:txBody>
      </p:sp>
      <p:sp>
        <p:nvSpPr>
          <p:cNvPr id="5" name="矩形 4"/>
          <p:cNvSpPr/>
          <p:nvPr/>
        </p:nvSpPr>
        <p:spPr>
          <a:xfrm>
            <a:off x="229235" y="2644140"/>
            <a:ext cx="3915410" cy="70294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bg1"/>
                </a:solidFill>
                <a:latin typeface="+mn-ea"/>
                <a:cs typeface="+mn-ea"/>
              </a:rPr>
              <a:t>支持的几种同步集合</a:t>
            </a:r>
            <a:endParaRPr lang="zh-CN" altLang="en-US" sz="1400">
              <a:solidFill>
                <a:schemeClr val="bg1"/>
              </a:solidFill>
              <a:latin typeface="+mn-ea"/>
              <a:cs typeface="+mn-ea"/>
            </a:endParaRPr>
          </a:p>
          <a:p>
            <a:pPr algn="ctr"/>
            <a:r>
              <a:rPr lang="zh-CN" altLang="en-US" sz="1400">
                <a:solidFill>
                  <a:schemeClr val="bg1"/>
                </a:solidFill>
                <a:latin typeface="+mn-ea"/>
                <a:cs typeface="+mn-ea"/>
                <a:sym typeface="+mn-ea"/>
              </a:rPr>
              <a:t>Collections.synchronizedXXX(collection)</a:t>
            </a:r>
            <a:endParaRPr lang="zh-CN" altLang="en-US" sz="1400">
              <a:solidFill>
                <a:schemeClr val="bg1"/>
              </a:solidFill>
              <a:latin typeface="+mn-ea"/>
              <a:cs typeface="+mn-ea"/>
              <a:sym typeface="+mn-ea"/>
            </a:endParaRPr>
          </a:p>
        </p:txBody>
      </p:sp>
      <p:sp>
        <p:nvSpPr>
          <p:cNvPr id="11" name="云形标注 10"/>
          <p:cNvSpPr/>
          <p:nvPr/>
        </p:nvSpPr>
        <p:spPr>
          <a:xfrm>
            <a:off x="9374505" y="2214245"/>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原子类</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30225" y="2731770"/>
            <a:ext cx="5591810" cy="3371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3667760" y="3345815"/>
            <a:ext cx="2454910" cy="52197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宋体" panose="02010600030101010101" pitchFamily="2" charset="-122"/>
                <a:sym typeface="+mn-ea"/>
              </a:rPr>
              <a:t>原子更新基本类型或引用类型</a:t>
            </a:r>
            <a:endParaRPr lang="en-US" altLang="zh-CN" sz="1200">
              <a:solidFill>
                <a:schemeClr val="tx1"/>
              </a:solidFill>
              <a:latin typeface="+mn-ea"/>
              <a:cs typeface="宋体" panose="02010600030101010101" pitchFamily="2" charset="-122"/>
              <a:sym typeface="+mn-ea"/>
            </a:endParaRPr>
          </a:p>
        </p:txBody>
      </p:sp>
      <p:sp>
        <p:nvSpPr>
          <p:cNvPr id="5" name="矩形 4"/>
          <p:cNvSpPr/>
          <p:nvPr/>
        </p:nvSpPr>
        <p:spPr>
          <a:xfrm>
            <a:off x="1437640" y="4398645"/>
            <a:ext cx="16402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rPr>
              <a:t>原子类分类</a:t>
            </a:r>
            <a:endParaRPr lang="zh-CN" altLang="en-US">
              <a:latin typeface="+mn-ea"/>
            </a:endParaRPr>
          </a:p>
        </p:txBody>
      </p:sp>
      <p:sp>
        <p:nvSpPr>
          <p:cNvPr id="2" name="矩形 1"/>
          <p:cNvSpPr/>
          <p:nvPr/>
        </p:nvSpPr>
        <p:spPr>
          <a:xfrm>
            <a:off x="3686175" y="4011295"/>
            <a:ext cx="2435860" cy="5118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原子更新数组中的元素</a:t>
            </a:r>
            <a:endParaRPr lang="zh-CN" altLang="en-US" sz="1200">
              <a:solidFill>
                <a:schemeClr val="tx1"/>
              </a:solidFill>
              <a:latin typeface="+mn-ea"/>
              <a:cs typeface="宋体" panose="02010600030101010101" pitchFamily="2" charset="-122"/>
              <a:sym typeface="+mn-ea"/>
            </a:endParaRPr>
          </a:p>
        </p:txBody>
      </p:sp>
      <p:sp>
        <p:nvSpPr>
          <p:cNvPr id="4" name="矩形 3"/>
          <p:cNvSpPr/>
          <p:nvPr/>
        </p:nvSpPr>
        <p:spPr>
          <a:xfrm>
            <a:off x="3686175" y="4689475"/>
            <a:ext cx="2437130" cy="5429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原子更新对象中的字段</a:t>
            </a:r>
            <a:endParaRPr lang="zh-CN" altLang="en-US" sz="1200">
              <a:solidFill>
                <a:schemeClr val="tx1"/>
              </a:solidFill>
              <a:latin typeface="+mn-ea"/>
              <a:cs typeface="宋体" panose="02010600030101010101" pitchFamily="2" charset="-122"/>
              <a:sym typeface="+mn-ea"/>
            </a:endParaRPr>
          </a:p>
        </p:txBody>
      </p:sp>
      <p:sp>
        <p:nvSpPr>
          <p:cNvPr id="10" name="左大括号 9"/>
          <p:cNvSpPr/>
          <p:nvPr/>
        </p:nvSpPr>
        <p:spPr>
          <a:xfrm>
            <a:off x="3231515" y="3345815"/>
            <a:ext cx="317500" cy="256222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3676650" y="5398135"/>
            <a:ext cx="2456180" cy="509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宋体" panose="02010600030101010101" pitchFamily="2" charset="-122"/>
                <a:sym typeface="+mn-ea"/>
              </a:rPr>
              <a:t>高性能原子类</a:t>
            </a:r>
            <a:endParaRPr lang="zh-CN" altLang="en-US" sz="1200">
              <a:solidFill>
                <a:schemeClr val="tx1"/>
              </a:solidFill>
              <a:latin typeface="+mn-ea"/>
              <a:cs typeface="宋体" panose="02010600030101010101" pitchFamily="2" charset="-122"/>
              <a:sym typeface="+mn-ea"/>
            </a:endParaRPr>
          </a:p>
        </p:txBody>
      </p:sp>
      <p:sp>
        <p:nvSpPr>
          <p:cNvPr id="9" name="文本框 8"/>
          <p:cNvSpPr txBox="1"/>
          <p:nvPr/>
        </p:nvSpPr>
        <p:spPr>
          <a:xfrm>
            <a:off x="256540" y="935355"/>
            <a:ext cx="11567795" cy="1076325"/>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256540" y="935355"/>
            <a:ext cx="4309110"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1" name="圆角矩形 10"/>
          <p:cNvSpPr/>
          <p:nvPr/>
        </p:nvSpPr>
        <p:spPr>
          <a:xfrm>
            <a:off x="3605530" y="3260725"/>
            <a:ext cx="2596515" cy="692150"/>
          </a:xfrm>
          <a:prstGeom prst="roundRect">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6056630" y="3409950"/>
            <a:ext cx="945515"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常用</a:t>
            </a:r>
            <a:endParaRPr lang="zh-CN" sz="1200">
              <a:solidFill>
                <a:schemeClr val="bg1"/>
              </a:solidFill>
              <a:latin typeface="+mn-ea"/>
              <a:cs typeface="+mn-ea"/>
              <a:sym typeface="+mn-ea"/>
            </a:endParaRPr>
          </a:p>
        </p:txBody>
      </p:sp>
      <p:sp>
        <p:nvSpPr>
          <p:cNvPr id="6" name="云形标注 5"/>
          <p:cNvSpPr/>
          <p:nvPr/>
        </p:nvSpPr>
        <p:spPr>
          <a:xfrm>
            <a:off x="9356725" y="2194560"/>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6598920" y="394335"/>
            <a:ext cx="5465445"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原子更新数组中的元素，可以更新数组中指定索引位置的元素，这些类主要有：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原子更新int数组中的元素。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原子更新long数组中的元素。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（3）AtomicReferenceArray</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原子更新Object数组中的元素。</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这几个类的操作基本类似，更新元素时都要指定在数组中的索引位置。</a:t>
            </a:r>
            <a:endParaRPr lang="zh-CN" altLang="en-US" sz="1200">
              <a:solidFill>
                <a:schemeClr val="tx1"/>
              </a:solidFill>
              <a:latin typeface="+mn-ea"/>
              <a:cs typeface="+mn-ea"/>
              <a:sym typeface="+mn-ea"/>
            </a:endParaRPr>
          </a:p>
        </p:txBody>
      </p:sp>
      <p:sp>
        <p:nvSpPr>
          <p:cNvPr id="4" name="矩形 3"/>
          <p:cNvSpPr/>
          <p:nvPr/>
        </p:nvSpPr>
        <p:spPr>
          <a:xfrm>
            <a:off x="6598920" y="2243455"/>
            <a:ext cx="5452110" cy="17500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原子更新对象中的字段，可以更新对象中指定字段名称的字段，这些类主要有：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（1）AtomicIntegerFieldUpdater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原子更新对象中的int类型字段。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（2）AtomicLongFieldUpdater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原子更新对象中的long类型字段。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（3）AtomicReferenceFieldUpdater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原子更新对象中的引用类型字段。</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这几个类的操作基本类似，都需要传入要更新的字段名称。</a:t>
            </a:r>
            <a:endParaRPr lang="zh-CN" altLang="en-US" sz="1200">
              <a:solidFill>
                <a:schemeClr val="tx1"/>
              </a:solidFill>
              <a:latin typeface="+mn-ea"/>
              <a:cs typeface="+mn-ea"/>
              <a:sym typeface="+mn-ea"/>
            </a:endParaRPr>
          </a:p>
        </p:txBody>
      </p:sp>
      <p:sp>
        <p:nvSpPr>
          <p:cNvPr id="5" name="矩形 4"/>
          <p:cNvSpPr/>
          <p:nvPr/>
        </p:nvSpPr>
        <p:spPr>
          <a:xfrm>
            <a:off x="4741545" y="4064000"/>
            <a:ext cx="7309485" cy="26149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高性能原子类，是java8中增加的原子类，它们使用分段的思想，把不同的线程hash到不同的段上去更新，最后再把这些段的值相加得到最终的值，这些类主要有：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（1）Striped64 下面四个类的父类。</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（2）LongAccumulator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long类型的聚合器，需要传入一个long类型的二元操作，可以用来计算各种聚合操作，包括加乘等。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（3）LongAdder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long类型的累加器，LongAccumulator的特例，只能用来计算加法，且从0开始计算。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（4）DoubleAccumulator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double类型的聚合器，需要传入一个double类型的二元操作，可以用来计算各种聚合操作，包括加乘等。</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（5）DoubleAdder</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double类型的累加器，DoubleAccumulator的特例，只能用来计算加法，且从0开始计算。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这几个类的操作基本类似，其中DoubleAccumulator和DoubleAdder底层其实也是用long来实现的。</a:t>
            </a:r>
            <a:endParaRPr lang="zh-CN" altLang="en-US" sz="1200">
              <a:solidFill>
                <a:schemeClr val="tx1"/>
              </a:solidFill>
              <a:latin typeface="+mn-ea"/>
              <a:cs typeface="+mn-ea"/>
              <a:sym typeface="+mn-ea"/>
            </a:endParaRPr>
          </a:p>
        </p:txBody>
      </p:sp>
      <p:sp>
        <p:nvSpPr>
          <p:cNvPr id="6" name="矩形 5"/>
          <p:cNvSpPr/>
          <p:nvPr/>
        </p:nvSpPr>
        <p:spPr>
          <a:xfrm>
            <a:off x="835660" y="394335"/>
            <a:ext cx="5676900" cy="359854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200">
                <a:solidFill>
                  <a:schemeClr val="tx1"/>
                </a:solidFill>
                <a:latin typeface="+mn-ea"/>
                <a:cs typeface="+mn-ea"/>
                <a:sym typeface="+mn-ea"/>
              </a:rPr>
              <a:t>原子更新基本类型或引用类型,</a:t>
            </a:r>
            <a:r>
              <a:rPr lang="en-US" altLang="zh-CN" sz="1200">
                <a:solidFill>
                  <a:schemeClr val="tx1"/>
                </a:solidFill>
                <a:latin typeface="+mn-ea"/>
                <a:cs typeface="+mn-ea"/>
                <a:sym typeface="+mn-ea"/>
              </a:rPr>
              <a:t>如果是基本类型，则替换其值，如果是引用，则替换其引用地址，这些类主要有：</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（1）AtomicBoolean</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原子更新布尔类型，内部使用int类型的value存储1和0表示true和false，底层也是对int类型的原子操作。</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（2）</a:t>
            </a:r>
            <a:r>
              <a:rPr lang="en-US" altLang="zh-CN" sz="1200" b="1">
                <a:solidFill>
                  <a:srgbClr val="FF0000"/>
                </a:solidFill>
                <a:latin typeface="+mn-ea"/>
                <a:cs typeface="+mn-ea"/>
                <a:sym typeface="+mn-ea"/>
              </a:rPr>
              <a:t>AtomicInteger</a:t>
            </a:r>
            <a:endParaRPr lang="en-US" altLang="zh-CN" sz="1200" b="1">
              <a:solidFill>
                <a:srgbClr val="FF0000"/>
              </a:solidFill>
              <a:latin typeface="+mn-ea"/>
              <a:cs typeface="+mn-ea"/>
            </a:endParaRPr>
          </a:p>
          <a:p>
            <a:pPr algn="l"/>
            <a:r>
              <a:rPr lang="en-US" altLang="zh-CN" sz="1200">
                <a:solidFill>
                  <a:schemeClr val="tx1"/>
                </a:solidFill>
                <a:latin typeface="+mn-ea"/>
                <a:cs typeface="+mn-ea"/>
                <a:sym typeface="+mn-ea"/>
              </a:rPr>
              <a:t>原子更新int类型。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（3）AtomicLong</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原子更新long类型。</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（4）AtomicReference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原子更新引用类型，通过泛型指定要操作的类。</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（5）AtomicMarkableReference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原子更新引用类型，内部使用Pair承载引用对象及是否被更新过的标记，避免了ABA问题。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（6）AtomicStampedReference</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原子更新引用类型，内部使用Pair承载引用对象及更新的邮戳，避免了ABA问题。</a:t>
            </a:r>
            <a:endParaRPr lang="en-US" altLang="zh-CN" sz="1200">
              <a:solidFill>
                <a:schemeClr val="tx1"/>
              </a:solidFill>
              <a:latin typeface="+mn-ea"/>
              <a:cs typeface="+mn-ea"/>
            </a:endParaRPr>
          </a:p>
          <a:p>
            <a:pPr algn="l"/>
            <a:r>
              <a:rPr lang="en-US" altLang="zh-CN" sz="1200">
                <a:solidFill>
                  <a:schemeClr val="tx1"/>
                </a:solidFill>
                <a:latin typeface="+mn-ea"/>
                <a:cs typeface="+mn-ea"/>
                <a:sym typeface="+mn-ea"/>
              </a:rPr>
              <a:t>这几个类的操作基本类似，底层都是调用Unsafe的compareAndSwapXxx()来实现</a:t>
            </a:r>
            <a:r>
              <a:rPr lang="zh-CN" altLang="en-US" sz="1200">
                <a:solidFill>
                  <a:schemeClr val="tx1"/>
                </a:solidFill>
                <a:latin typeface="+mn-ea"/>
                <a:cs typeface="+mn-ea"/>
                <a:sym typeface="+mn-ea"/>
              </a:rPr>
              <a:t>。</a:t>
            </a:r>
            <a:endParaRPr lang="zh-CN" altLang="en-US" sz="1200">
              <a:solidFill>
                <a:schemeClr val="tx1"/>
              </a:solidFill>
              <a:latin typeface="+mn-ea"/>
              <a:cs typeface="+mn-ea"/>
              <a:sym typeface="+mn-ea"/>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386715" y="851535"/>
            <a:ext cx="504825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AtomicInteger safeCount = new AtomicInteger(0);</a:t>
            </a:r>
            <a:endParaRPr lang="zh-CN" altLang="en-US" sz="1200">
              <a:solidFill>
                <a:schemeClr val="tx1"/>
              </a:solidFill>
              <a:sym typeface="+mn-ea"/>
            </a:endParaRPr>
          </a:p>
          <a:p>
            <a:pPr algn="l"/>
            <a:r>
              <a:rPr lang="zh-CN" altLang="en-US" sz="1200">
                <a:solidFill>
                  <a:schemeClr val="tx1"/>
                </a:solidFill>
                <a:sym typeface="+mn-ea"/>
              </a:rPr>
              <a:t>//    AtomicBoolean</a:t>
            </a:r>
            <a:endParaRPr lang="zh-CN" altLang="en-US" sz="1200">
              <a:solidFill>
                <a:schemeClr val="tx1"/>
              </a:solidFill>
              <a:sym typeface="+mn-ea"/>
            </a:endParaRPr>
          </a:p>
          <a:p>
            <a:pPr algn="l"/>
            <a:r>
              <a:rPr lang="zh-CN" altLang="en-US" sz="1200">
                <a:solidFill>
                  <a:schemeClr val="tx1"/>
                </a:solidFill>
                <a:sym typeface="+mn-ea"/>
              </a:rPr>
              <a:t>//    AtomicReference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AtomicInteger 原子类,底层使用 volitate 关键词,是线程安全的类</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testAtomicInteger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safeCount.addAndGet(1);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System.out.println(safeCount.get());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86715" y="6116320"/>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Atomic</a:t>
            </a:r>
            <a:r>
              <a:rPr lang="en-US" altLang="zh-CN"/>
              <a:t>XXX </a:t>
            </a:r>
            <a:r>
              <a:rPr lang="zh-CN" altLang="en-US"/>
              <a:t>原子类</a:t>
            </a:r>
            <a:r>
              <a:rPr lang="zh-CN" altLang="en-US"/>
              <a:t>线程安全</a:t>
            </a:r>
            <a:endParaRPr lang="zh-CN" altLang="en-US"/>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18845"/>
            <a:ext cx="1196721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ReentrantReadWriteLock 锁是一个读写分离的锁，这种锁主要用于读多写少的业务场景，口诀就是：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12395" y="4100830"/>
            <a:ext cx="3115945" cy="356235"/>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4" name="流程图: 多文档 3"/>
          <p:cNvSpPr/>
          <p:nvPr/>
        </p:nvSpPr>
        <p:spPr>
          <a:xfrm>
            <a:off x="3558540" y="4739005"/>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5" name="右箭头 4"/>
          <p:cNvSpPr/>
          <p:nvPr/>
        </p:nvSpPr>
        <p:spPr>
          <a:xfrm>
            <a:off x="2753995" y="5090160"/>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右箭头 5"/>
          <p:cNvSpPr/>
          <p:nvPr/>
        </p:nvSpPr>
        <p:spPr>
          <a:xfrm rot="16200000">
            <a:off x="3727450" y="5932805"/>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7" name="流程图: 多文档 6"/>
          <p:cNvSpPr/>
          <p:nvPr/>
        </p:nvSpPr>
        <p:spPr>
          <a:xfrm>
            <a:off x="590804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8" name="右箭头 7"/>
          <p:cNvSpPr/>
          <p:nvPr/>
        </p:nvSpPr>
        <p:spPr>
          <a:xfrm>
            <a:off x="510349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9" name="右箭头 8"/>
          <p:cNvSpPr/>
          <p:nvPr/>
        </p:nvSpPr>
        <p:spPr>
          <a:xfrm rot="5400000">
            <a:off x="607695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0" name="流程图: 多文档 9"/>
          <p:cNvSpPr/>
          <p:nvPr/>
        </p:nvSpPr>
        <p:spPr>
          <a:xfrm>
            <a:off x="8576310" y="4753610"/>
            <a:ext cx="920750" cy="96520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文件</a:t>
            </a:r>
            <a:endParaRPr lang="zh-CN" altLang="en-US"/>
          </a:p>
        </p:txBody>
      </p:sp>
      <p:sp>
        <p:nvSpPr>
          <p:cNvPr id="11" name="右箭头 10"/>
          <p:cNvSpPr/>
          <p:nvPr/>
        </p:nvSpPr>
        <p:spPr>
          <a:xfrm rot="10800000">
            <a:off x="7771765" y="5104765"/>
            <a:ext cx="666115"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2" name="右箭头 11"/>
          <p:cNvSpPr/>
          <p:nvPr/>
        </p:nvSpPr>
        <p:spPr>
          <a:xfrm rot="5400000">
            <a:off x="8745220" y="5947410"/>
            <a:ext cx="582930" cy="29146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2827655" y="5090160"/>
            <a:ext cx="400685" cy="368300"/>
          </a:xfrm>
          <a:prstGeom prst="rect">
            <a:avLst/>
          </a:prstGeom>
          <a:noFill/>
        </p:spPr>
        <p:txBody>
          <a:bodyPr wrap="square" rtlCol="0">
            <a:spAutoFit/>
          </a:bodyPr>
          <a:p>
            <a:r>
              <a:rPr lang="zh-CN" altLang="en-US"/>
              <a:t>写</a:t>
            </a:r>
            <a:endParaRPr lang="zh-CN" altLang="en-US"/>
          </a:p>
        </p:txBody>
      </p:sp>
      <p:sp>
        <p:nvSpPr>
          <p:cNvPr id="14" name="文本框 13"/>
          <p:cNvSpPr txBox="1"/>
          <p:nvPr/>
        </p:nvSpPr>
        <p:spPr>
          <a:xfrm>
            <a:off x="3873500" y="5909310"/>
            <a:ext cx="400685" cy="368300"/>
          </a:xfrm>
          <a:prstGeom prst="rect">
            <a:avLst/>
          </a:prstGeom>
          <a:noFill/>
        </p:spPr>
        <p:txBody>
          <a:bodyPr wrap="square" rtlCol="0">
            <a:spAutoFit/>
          </a:bodyPr>
          <a:p>
            <a:r>
              <a:rPr lang="zh-CN" altLang="en-US"/>
              <a:t>写</a:t>
            </a:r>
            <a:endParaRPr lang="zh-CN" altLang="en-US"/>
          </a:p>
        </p:txBody>
      </p:sp>
      <p:sp>
        <p:nvSpPr>
          <p:cNvPr id="16" name="文本框 15"/>
          <p:cNvSpPr txBox="1"/>
          <p:nvPr/>
        </p:nvSpPr>
        <p:spPr>
          <a:xfrm>
            <a:off x="5236210" y="5013325"/>
            <a:ext cx="400685" cy="368300"/>
          </a:xfrm>
          <a:prstGeom prst="rect">
            <a:avLst/>
          </a:prstGeom>
          <a:noFill/>
        </p:spPr>
        <p:txBody>
          <a:bodyPr wrap="square" rtlCol="0">
            <a:spAutoFit/>
          </a:bodyPr>
          <a:p>
            <a:r>
              <a:rPr lang="zh-CN" altLang="en-US"/>
              <a:t>写</a:t>
            </a:r>
            <a:endParaRPr lang="zh-CN" altLang="en-US"/>
          </a:p>
        </p:txBody>
      </p:sp>
      <p:sp>
        <p:nvSpPr>
          <p:cNvPr id="17" name="文本框 16"/>
          <p:cNvSpPr txBox="1"/>
          <p:nvPr/>
        </p:nvSpPr>
        <p:spPr>
          <a:xfrm>
            <a:off x="6327775" y="5801995"/>
            <a:ext cx="400685" cy="368300"/>
          </a:xfrm>
          <a:prstGeom prst="rect">
            <a:avLst/>
          </a:prstGeom>
          <a:noFill/>
        </p:spPr>
        <p:txBody>
          <a:bodyPr wrap="square" rtlCol="0">
            <a:spAutoFit/>
          </a:bodyPr>
          <a:p>
            <a:r>
              <a:rPr lang="zh-CN" altLang="en-US"/>
              <a:t>读</a:t>
            </a:r>
            <a:endParaRPr lang="zh-CN" altLang="en-US"/>
          </a:p>
        </p:txBody>
      </p:sp>
      <p:sp>
        <p:nvSpPr>
          <p:cNvPr id="18" name="文本框 17"/>
          <p:cNvSpPr txBox="1"/>
          <p:nvPr/>
        </p:nvSpPr>
        <p:spPr>
          <a:xfrm>
            <a:off x="8950325" y="5801995"/>
            <a:ext cx="400685" cy="368300"/>
          </a:xfrm>
          <a:prstGeom prst="rect">
            <a:avLst/>
          </a:prstGeom>
          <a:noFill/>
        </p:spPr>
        <p:txBody>
          <a:bodyPr wrap="square" rtlCol="0">
            <a:spAutoFit/>
          </a:bodyPr>
          <a:p>
            <a:r>
              <a:rPr lang="zh-CN" altLang="en-US"/>
              <a:t>读</a:t>
            </a:r>
            <a:endParaRPr lang="zh-CN" altLang="en-US"/>
          </a:p>
        </p:txBody>
      </p:sp>
      <p:sp>
        <p:nvSpPr>
          <p:cNvPr id="19" name="文本框 18"/>
          <p:cNvSpPr txBox="1"/>
          <p:nvPr/>
        </p:nvSpPr>
        <p:spPr>
          <a:xfrm>
            <a:off x="7975600" y="5013325"/>
            <a:ext cx="400685" cy="368300"/>
          </a:xfrm>
          <a:prstGeom prst="rect">
            <a:avLst/>
          </a:prstGeom>
          <a:noFill/>
        </p:spPr>
        <p:txBody>
          <a:bodyPr wrap="square" rtlCol="0">
            <a:spAutoFit/>
          </a:bodyPr>
          <a:p>
            <a:r>
              <a:rPr lang="zh-CN" altLang="en-US"/>
              <a:t>读</a:t>
            </a:r>
            <a:endParaRPr lang="zh-CN" altLang="en-US"/>
          </a:p>
        </p:txBody>
      </p:sp>
      <p:sp>
        <p:nvSpPr>
          <p:cNvPr id="21" name="椭圆 20"/>
          <p:cNvSpPr/>
          <p:nvPr/>
        </p:nvSpPr>
        <p:spPr>
          <a:xfrm>
            <a:off x="3192780" y="453453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5580380" y="4531995"/>
            <a:ext cx="1575435" cy="1330325"/>
          </a:xfrm>
          <a:prstGeom prst="ellipse">
            <a:avLst/>
          </a:prstGeom>
          <a:noFill/>
          <a:ln w="28575">
            <a:solidFill>
              <a:srgbClr val="F5990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8362950" y="4471670"/>
            <a:ext cx="1575435" cy="1330325"/>
          </a:xfrm>
          <a:prstGeom prst="ellipse">
            <a:avLst/>
          </a:prstGeom>
          <a:noFill/>
          <a:ln w="28575">
            <a:solidFill>
              <a:srgbClr val="F9680D"/>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9633585" y="4251960"/>
            <a:ext cx="1967230" cy="5016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b="1">
                <a:latin typeface="宋体" panose="02010600030101010101" pitchFamily="2" charset="-122"/>
                <a:ea typeface="宋体" panose="02010600030101010101" pitchFamily="2" charset="-122"/>
                <a:cs typeface="宋体" panose="02010600030101010101" pitchFamily="2" charset="-122"/>
                <a:sym typeface="+mn-ea"/>
              </a:rPr>
              <a:t>ReentrantReadWriteLock  读读不加锁</a:t>
            </a:r>
            <a:endParaRPr lang="en-US" altLang="zh-CN" sz="1200" b="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云形标注 2"/>
          <p:cNvSpPr/>
          <p:nvPr/>
        </p:nvSpPr>
        <p:spPr>
          <a:xfrm>
            <a:off x="391160" y="5222875"/>
            <a:ext cx="2258695" cy="1302385"/>
          </a:xfrm>
          <a:prstGeom prst="cloudCallout">
            <a:avLst>
              <a:gd name="adj1" fmla="val 58602"/>
              <a:gd name="adj2" fmla="val -78132"/>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77495" y="4028440"/>
            <a:ext cx="1130490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3428365" y="824865"/>
            <a:ext cx="8154035" cy="26689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3）Lock可以让等待锁的线程响应中断，线程可以中断去干别的事务，而synchronized却不行，使用synchronized时，等待的线程会一直等待下去，不能够响应中断；</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4）通过Lock可以知道有没有成功获取锁，而synchronized却无法办到。</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5）Lock可以提高多个线程进行读操作的效率。</a:t>
            </a:r>
            <a:endParaRPr lang="zh-CN" altLang="en-US" sz="1200">
              <a:solidFill>
                <a:schemeClr val="tx1"/>
              </a:solidFill>
              <a:latin typeface="+mn-ea"/>
              <a:cs typeface="+mn-ea"/>
              <a:sym typeface="+mn-ea"/>
            </a:endParaRPr>
          </a:p>
        </p:txBody>
      </p:sp>
      <p:sp>
        <p:nvSpPr>
          <p:cNvPr id="13" name="矩形 12"/>
          <p:cNvSpPr/>
          <p:nvPr/>
        </p:nvSpPr>
        <p:spPr>
          <a:xfrm>
            <a:off x="213360" y="1444625"/>
            <a:ext cx="3086735" cy="20491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latin typeface="+mn-ea"/>
                <a:cs typeface="+mn-ea"/>
                <a:sym typeface="+mn-ea"/>
              </a:rPr>
              <a:t>在性能上来说，如果竞争资源不激烈，两者的性能是差不多的，而当竞争资源非常激烈时（即有大量线程同时竞争），此时Lock的性能要远远优于synchronized。所以说，在具体使用时要根据适当情况选择。</a:t>
            </a:r>
            <a:endParaRPr lang="zh-CN" sz="1200">
              <a:solidFill>
                <a:schemeClr val="bg1"/>
              </a:solidFill>
              <a:latin typeface="+mn-ea"/>
              <a:cs typeface="+mn-ea"/>
              <a:sym typeface="+mn-ea"/>
            </a:endParaRPr>
          </a:p>
        </p:txBody>
      </p:sp>
      <p:sp>
        <p:nvSpPr>
          <p:cNvPr id="8" name="矩形 7"/>
          <p:cNvSpPr/>
          <p:nvPr/>
        </p:nvSpPr>
        <p:spPr>
          <a:xfrm>
            <a:off x="213360" y="824865"/>
            <a:ext cx="30867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mn-ea"/>
                <a:sym typeface="+mn-ea"/>
              </a:rPr>
              <a:t>Lock和synchronized 区别</a:t>
            </a:r>
            <a:endParaRPr lang="en-US" altLang="zh-CN">
              <a:latin typeface="+mn-ea"/>
              <a:cs typeface="+mn-ea"/>
              <a:sym typeface="+mn-ea"/>
            </a:endParaRPr>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1605" y="886460"/>
            <a:ext cx="5721350" cy="48844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ReentrantReadWriteLock锁是一个读写分离的锁，这种锁主要用于读多写少的业务场景，口诀就是：读读共享、写写互斥、读写互斥。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ThreadSafeInteger2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ThreadSafeInteger2(int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ReentrantReadWriteLock reentrantReadWriteLock = new ReentrantReadWriteLock();</a:t>
            </a:r>
            <a:endParaRPr lang="zh-CN" altLang="en-US" sz="1200">
              <a:solidFill>
                <a:schemeClr val="tx1"/>
              </a:solidFill>
              <a:sym typeface="+mn-ea"/>
            </a:endParaRPr>
          </a:p>
          <a:p>
            <a:pPr algn="l"/>
            <a:r>
              <a:rPr lang="zh-CN" altLang="en-US" sz="1200">
                <a:solidFill>
                  <a:schemeClr val="tx1"/>
                </a:solidFill>
                <a:sym typeface="+mn-ea"/>
              </a:rPr>
              <a:t>    private Lock readLock = reentrantReadWriteLock.readLock();</a:t>
            </a:r>
            <a:endParaRPr lang="zh-CN" altLang="en-US" sz="1200">
              <a:solidFill>
                <a:schemeClr val="tx1"/>
              </a:solidFill>
              <a:sym typeface="+mn-ea"/>
            </a:endParaRPr>
          </a:p>
          <a:p>
            <a:pPr algn="l"/>
            <a:r>
              <a:rPr lang="zh-CN" altLang="en-US" sz="1200">
                <a:solidFill>
                  <a:schemeClr val="tx1"/>
                </a:solidFill>
                <a:sym typeface="+mn-ea"/>
              </a:rPr>
              <a:t>    private Lock writeLock = reentrantReadWriteLock.writeLock();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add(int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960110" y="886460"/>
            <a:ext cx="6068060" cy="5312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void sub(int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int get()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readLock.lock();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"正在读取...");</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TimeUnit.MILLISECONDS.sleep(200);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readLock.unlock();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0" name="矩形 9"/>
          <p:cNvSpPr/>
          <p:nvPr/>
        </p:nvSpPr>
        <p:spPr>
          <a:xfrm>
            <a:off x="10305415" y="5634355"/>
            <a:ext cx="16465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Lock </a:t>
            </a:r>
            <a:r>
              <a:rPr lang="zh-CN" altLang="en-US"/>
              <a:t>锁</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CPU时间片</a:t>
            </a:r>
            <a:endParaRPr lang="zh-CN" sz="32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mj-ea"/>
                <a:ea typeface="+mj-ea"/>
                <a:cs typeface="+mj-ea"/>
                <a:sym typeface="+mn-ea"/>
              </a:rPr>
              <a:t>有序性</a:t>
            </a:r>
            <a:r>
              <a:rPr lang="en-US" altLang="zh-CN" sz="3200">
                <a:latin typeface="+mj-ea"/>
                <a:ea typeface="+mj-ea"/>
                <a:cs typeface="+mj-ea"/>
                <a:sym typeface="+mn-ea"/>
              </a:rPr>
              <a:t>-</a:t>
            </a:r>
            <a:r>
              <a:rPr lang="zh-CN" altLang="en-US" sz="3200">
                <a:latin typeface="+mj-ea"/>
                <a:ea typeface="+mj-ea"/>
                <a:cs typeface="+mj-ea"/>
                <a:sym typeface="+mn-ea"/>
              </a:rPr>
              <a:t>避免JVM指令重排</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4582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130810" y="3002280"/>
            <a:ext cx="6827520" cy="1272540"/>
          </a:xfrm>
          <a:prstGeom prst="rect">
            <a:avLst/>
          </a:prstGeom>
        </p:spPr>
      </p:pic>
      <p:sp>
        <p:nvSpPr>
          <p:cNvPr id="5" name="文本框 4"/>
          <p:cNvSpPr txBox="1"/>
          <p:nvPr/>
        </p:nvSpPr>
        <p:spPr>
          <a:xfrm>
            <a:off x="854075" y="5026660"/>
            <a:ext cx="1439545" cy="645160"/>
          </a:xfrm>
          <a:prstGeom prst="rect">
            <a:avLst/>
          </a:prstGeom>
          <a:noFill/>
        </p:spPr>
        <p:txBody>
          <a:bodyPr wrap="square" rtlCol="0">
            <a:spAutoFit/>
          </a:bodyPr>
          <a:p>
            <a:r>
              <a:rPr lang="en-US" altLang="zh-CN">
                <a:latin typeface="+mn-ea"/>
              </a:rPr>
              <a:t>int i = 10;</a:t>
            </a:r>
            <a:endParaRPr lang="en-US" altLang="zh-CN">
              <a:latin typeface="+mn-ea"/>
            </a:endParaRPr>
          </a:p>
          <a:p>
            <a:r>
              <a:rPr lang="en-US" altLang="zh-CN">
                <a:latin typeface="+mn-ea"/>
              </a:rPr>
              <a:t>int j = 20;</a:t>
            </a:r>
            <a:endParaRPr lang="en-US" altLang="zh-CN">
              <a:latin typeface="+mn-ea"/>
            </a:endParaRPr>
          </a:p>
        </p:txBody>
      </p:sp>
      <p:sp>
        <p:nvSpPr>
          <p:cNvPr id="6" name="文本框 5"/>
          <p:cNvSpPr txBox="1"/>
          <p:nvPr/>
        </p:nvSpPr>
        <p:spPr>
          <a:xfrm>
            <a:off x="3467735" y="5026660"/>
            <a:ext cx="1439545" cy="645160"/>
          </a:xfrm>
          <a:prstGeom prst="rect">
            <a:avLst/>
          </a:prstGeom>
          <a:noFill/>
        </p:spPr>
        <p:txBody>
          <a:bodyPr wrap="square" rtlCol="0">
            <a:spAutoFit/>
          </a:bodyPr>
          <a:p>
            <a:r>
              <a:rPr lang="en-US" altLang="zh-CN">
                <a:latin typeface="+mn-ea"/>
                <a:sym typeface="+mn-ea"/>
              </a:rPr>
              <a:t>int j = 20;</a:t>
            </a:r>
            <a:endParaRPr lang="en-US" altLang="zh-CN">
              <a:latin typeface="+mn-ea"/>
            </a:endParaRPr>
          </a:p>
          <a:p>
            <a:r>
              <a:rPr lang="en-US" altLang="zh-CN">
                <a:latin typeface="+mn-ea"/>
              </a:rPr>
              <a:t>int i = 10;</a:t>
            </a:r>
            <a:endParaRPr lang="en-US" altLang="zh-CN">
              <a:latin typeface="+mn-ea"/>
            </a:endParaRPr>
          </a:p>
        </p:txBody>
      </p:sp>
      <p:cxnSp>
        <p:nvCxnSpPr>
          <p:cNvPr id="7" name="直接箭头连接符 6"/>
          <p:cNvCxnSpPr>
            <a:stCxn id="5" idx="3"/>
            <a:endCxn id="6" idx="1"/>
          </p:cNvCxnSpPr>
          <p:nvPr/>
        </p:nvCxnSpPr>
        <p:spPr>
          <a:xfrm>
            <a:off x="2293620" y="5349240"/>
            <a:ext cx="117411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293620" y="5477510"/>
            <a:ext cx="1117600" cy="46672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发生指令重排后的执行顺序</a:t>
            </a:r>
            <a:endParaRPr lang="zh-CN" altLang="en-US" sz="1200">
              <a:solidFill>
                <a:schemeClr val="bg1"/>
              </a:solidFill>
              <a:latin typeface="+mn-ea"/>
              <a:cs typeface="+mn-ea"/>
              <a:sym typeface="+mn-ea"/>
            </a:endParaRPr>
          </a:p>
        </p:txBody>
      </p:sp>
      <p:sp>
        <p:nvSpPr>
          <p:cNvPr id="20" name="矩形 19"/>
          <p:cNvSpPr/>
          <p:nvPr/>
        </p:nvSpPr>
        <p:spPr>
          <a:xfrm>
            <a:off x="827405" y="4728845"/>
            <a:ext cx="3907790" cy="141224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10" name="矩形 9"/>
          <p:cNvSpPr/>
          <p:nvPr/>
        </p:nvSpPr>
        <p:spPr>
          <a:xfrm>
            <a:off x="105029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单线程指令重排不影响执行结果</a:t>
            </a:r>
            <a:endParaRPr lang="zh-CN"/>
          </a:p>
        </p:txBody>
      </p:sp>
      <p:pic>
        <p:nvPicPr>
          <p:cNvPr id="8" name="图片 7"/>
          <p:cNvPicPr>
            <a:picLocks noChangeAspect="1"/>
          </p:cNvPicPr>
          <p:nvPr/>
        </p:nvPicPr>
        <p:blipFill>
          <a:blip r:embed="rId3"/>
          <a:stretch>
            <a:fillRect/>
          </a:stretch>
        </p:blipFill>
        <p:spPr>
          <a:xfrm>
            <a:off x="5765165" y="5349240"/>
            <a:ext cx="1836420" cy="1295400"/>
          </a:xfrm>
          <a:prstGeom prst="rect">
            <a:avLst/>
          </a:prstGeom>
        </p:spPr>
      </p:pic>
      <p:sp>
        <p:nvSpPr>
          <p:cNvPr id="4" name="云形标注 3"/>
          <p:cNvSpPr/>
          <p:nvPr/>
        </p:nvSpPr>
        <p:spPr>
          <a:xfrm>
            <a:off x="9933305" y="2659380"/>
            <a:ext cx="2258695" cy="1302385"/>
          </a:xfrm>
          <a:prstGeom prst="cloudCallout">
            <a:avLst>
              <a:gd name="adj1" fmla="val -76482"/>
              <a:gd name="adj2" fmla="val -22208"/>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pic>
        <p:nvPicPr>
          <p:cNvPr id="11" name="图片 10"/>
          <p:cNvPicPr>
            <a:picLocks noChangeAspect="1"/>
          </p:cNvPicPr>
          <p:nvPr/>
        </p:nvPicPr>
        <p:blipFill>
          <a:blip r:embed="rId4"/>
          <a:stretch>
            <a:fillRect/>
          </a:stretch>
        </p:blipFill>
        <p:spPr>
          <a:xfrm>
            <a:off x="7601585" y="3669030"/>
            <a:ext cx="4183380" cy="2926080"/>
          </a:xfrm>
          <a:prstGeom prst="rect">
            <a:avLst/>
          </a:prstGeom>
        </p:spPr>
      </p:pic>
      <p:sp>
        <p:nvSpPr>
          <p:cNvPr id="14" name="矩形 13"/>
          <p:cNvSpPr/>
          <p:nvPr/>
        </p:nvSpPr>
        <p:spPr>
          <a:xfrm>
            <a:off x="8322310" y="6280150"/>
            <a:ext cx="34626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执行重排会影响多线程执行结果</a:t>
            </a:r>
            <a:endParaRPr lang="zh-CN"/>
          </a:p>
        </p:txBody>
      </p:sp>
    </p:spTree>
    <p:custDataLst>
      <p:tags r:id="rId5"/>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static Integer a = 0;</a:t>
            </a:r>
            <a:endParaRPr lang="zh-CN" altLang="en-US" sz="1200">
              <a:solidFill>
                <a:schemeClr val="tx1"/>
              </a:solidFill>
              <a:sym typeface="+mn-ea"/>
            </a:endParaRPr>
          </a:p>
          <a:p>
            <a:pPr algn="l"/>
            <a:r>
              <a:rPr lang="zh-CN" altLang="en-US" sz="1200">
                <a:solidFill>
                  <a:schemeClr val="tx1"/>
                </a:solidFill>
                <a:sym typeface="+mn-ea"/>
              </a:rPr>
              <a:t>    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2345055" y="5434330"/>
            <a:ext cx="298069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复现有序性问题</a:t>
            </a:r>
            <a:r>
              <a:rPr lang="en-US" altLang="zh-CN"/>
              <a:t>-</a:t>
            </a:r>
            <a:r>
              <a:rPr lang="zh-CN" altLang="en-US"/>
              <a:t>指令重排</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4" name="图片 3"/>
          <p:cNvPicPr>
            <a:picLocks noChangeAspect="1"/>
          </p:cNvPicPr>
          <p:nvPr/>
        </p:nvPicPr>
        <p:blipFill>
          <a:blip r:embed="rId2"/>
          <a:stretch>
            <a:fillRect/>
          </a:stretch>
        </p:blipFill>
        <p:spPr>
          <a:xfrm>
            <a:off x="9725025" y="2289810"/>
            <a:ext cx="2141220" cy="1577340"/>
          </a:xfrm>
          <a:prstGeom prst="rect">
            <a:avLst/>
          </a:prstGeom>
        </p:spPr>
      </p:pic>
      <p:pic>
        <p:nvPicPr>
          <p:cNvPr id="9" name="图片 8"/>
          <p:cNvPicPr>
            <a:picLocks noChangeAspect="1"/>
          </p:cNvPicPr>
          <p:nvPr/>
        </p:nvPicPr>
        <p:blipFill>
          <a:blip r:embed="rId3"/>
          <a:stretch>
            <a:fillRect/>
          </a:stretch>
        </p:blipFill>
        <p:spPr>
          <a:xfrm>
            <a:off x="5420995" y="3999865"/>
            <a:ext cx="6422390" cy="2837815"/>
          </a:xfrm>
          <a:prstGeom prst="rect">
            <a:avLst/>
          </a:prstGeom>
        </p:spPr>
      </p:pic>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a = 0;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5421630" y="405066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解决有序性问题</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可见性</a:t>
            </a:r>
            <a:r>
              <a:rPr lang="en-US" altLang="zh-CN" sz="3200">
                <a:latin typeface="+mj-ea"/>
                <a:ea typeface="+mj-ea"/>
                <a:cs typeface="+mj-ea"/>
                <a:sym typeface="+mn-ea"/>
              </a:rPr>
              <a:t>-</a:t>
            </a:r>
            <a:r>
              <a:rPr lang="zh-CN" sz="3200">
                <a:latin typeface="+mj-ea"/>
                <a:ea typeface="+mj-ea"/>
                <a:cs typeface="+mj-ea"/>
                <a:sym typeface="+mn-ea"/>
              </a:rPr>
              <a:t>其它线程可见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574675"/>
            <a:ext cx="5024755" cy="61563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boolean isRunning = true;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655570" y="6292215"/>
            <a:ext cx="381063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复现可见性问题（其它线程不可见）</a:t>
            </a:r>
            <a:endParaRPr lang="zh-CN"/>
          </a:p>
        </p:txBody>
      </p:sp>
      <p:sp>
        <p:nvSpPr>
          <p:cNvPr id="6" name="文本框 5"/>
          <p:cNvSpPr txBox="1"/>
          <p:nvPr/>
        </p:nvSpPr>
        <p:spPr>
          <a:xfrm>
            <a:off x="5385435" y="682625"/>
            <a:ext cx="6301740" cy="58356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sym typeface="+mn-ea"/>
              </a:rPr>
              <a:t>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p>
        </p:txBody>
      </p:sp>
      <p:sp>
        <p:nvSpPr>
          <p:cNvPr id="4" name="云形标注 3"/>
          <p:cNvSpPr/>
          <p:nvPr/>
        </p:nvSpPr>
        <p:spPr>
          <a:xfrm>
            <a:off x="9933305" y="5555615"/>
            <a:ext cx="2258695" cy="1302385"/>
          </a:xfrm>
          <a:prstGeom prst="cloudCallout">
            <a:avLst>
              <a:gd name="adj1" fmla="val -77270"/>
              <a:gd name="adj2" fmla="val 4363"/>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pic>
        <p:nvPicPr>
          <p:cNvPr id="5" name="图片 4"/>
          <p:cNvPicPr>
            <a:picLocks noChangeAspect="1"/>
          </p:cNvPicPr>
          <p:nvPr/>
        </p:nvPicPr>
        <p:blipFill>
          <a:blip r:embed="rId2"/>
          <a:stretch>
            <a:fillRect/>
          </a:stretch>
        </p:blipFill>
        <p:spPr>
          <a:xfrm>
            <a:off x="5832475" y="1428115"/>
            <a:ext cx="5097780" cy="4450080"/>
          </a:xfrm>
          <a:prstGeom prst="rect">
            <a:avLst/>
          </a:prstGeom>
        </p:spPr>
      </p:pic>
    </p:spTree>
    <p:custDataLst>
      <p:tags r:id="rId3"/>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5285105" y="2640965"/>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285105" y="729615"/>
            <a:ext cx="4922520" cy="1668780"/>
          </a:xfrm>
          <a:prstGeom prst="rect">
            <a:avLst/>
          </a:prstGeom>
        </p:spPr>
      </p:pic>
      <p:sp>
        <p:nvSpPr>
          <p:cNvPr id="10" name="矩形 9"/>
          <p:cNvSpPr/>
          <p:nvPr/>
        </p:nvSpPr>
        <p:spPr>
          <a:xfrm>
            <a:off x="146050" y="88900"/>
            <a:ext cx="4993005" cy="6664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a:t>
            </a:r>
            <a:r>
              <a:rPr lang="zh-CN" altLang="en-US" sz="1200" b="1">
                <a:solidFill>
                  <a:srgbClr val="FF0000"/>
                </a:solidFill>
                <a:sym typeface="+mn-ea"/>
              </a:rPr>
              <a:t>volatile </a:t>
            </a:r>
            <a:r>
              <a:rPr lang="zh-CN" altLang="en-US" sz="1200">
                <a:solidFill>
                  <a:schemeClr val="tx1"/>
                </a:solidFill>
                <a:sym typeface="+mn-ea"/>
              </a:rPr>
              <a:t>boolean isRunning = true;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System.out.println("线程执行完成了");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加 volatile 修饰，内存可见性，while 循环会被终止</a:t>
            </a:r>
            <a:endParaRPr lang="zh-CN" altLang="en-US" sz="1200" b="1">
              <a:solidFill>
                <a:srgbClr val="FF0000"/>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11" name="图片 10"/>
          <p:cNvPicPr>
            <a:picLocks noChangeAspect="1"/>
          </p:cNvPicPr>
          <p:nvPr/>
        </p:nvPicPr>
        <p:blipFill>
          <a:blip r:embed="rId3"/>
          <a:stretch>
            <a:fillRect/>
          </a:stretch>
        </p:blipFill>
        <p:spPr>
          <a:xfrm>
            <a:off x="5285105" y="4189095"/>
            <a:ext cx="5389880" cy="2564765"/>
          </a:xfrm>
          <a:prstGeom prst="rect">
            <a:avLst/>
          </a:prstGeom>
        </p:spPr>
      </p:pic>
      <p:sp>
        <p:nvSpPr>
          <p:cNvPr id="12" name="矩形 11"/>
          <p:cNvSpPr/>
          <p:nvPr/>
        </p:nvSpPr>
        <p:spPr>
          <a:xfrm>
            <a:off x="5285105" y="343408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解决可见性问题</a:t>
            </a:r>
            <a:endParaRPr lang="zh-CN" altLang="en-US"/>
          </a:p>
        </p:txBody>
      </p:sp>
      <p:sp>
        <p:nvSpPr>
          <p:cNvPr id="20" name="矩形 19"/>
          <p:cNvSpPr/>
          <p:nvPr/>
        </p:nvSpPr>
        <p:spPr>
          <a:xfrm>
            <a:off x="5285105" y="2586355"/>
            <a:ext cx="5389245" cy="692150"/>
          </a:xfrm>
          <a:prstGeom prst="rect">
            <a:avLst/>
          </a:prstGeom>
          <a:noFill/>
          <a:ln w="28575">
            <a:solidFill>
              <a:srgbClr val="36A44E"/>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9" name="矩形 48"/>
          <p:cNvSpPr/>
          <p:nvPr/>
        </p:nvSpPr>
        <p:spPr>
          <a:xfrm>
            <a:off x="2216150" y="3145790"/>
            <a:ext cx="4898390" cy="56642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原子性：一个操作或多个操作要么全部执行完成且执行过程不被中断，要么就不执行。</a:t>
            </a:r>
            <a:endParaRPr lang="zh-CN" altLang="en-US" sz="1200">
              <a:solidFill>
                <a:schemeClr val="bg1"/>
              </a:solidFill>
              <a:latin typeface="+mn-ea"/>
              <a:cs typeface="宋体" panose="02010600030101010101" pitchFamily="2" charset="-122"/>
              <a:sym typeface="+mn-ea"/>
            </a:endParaRPr>
          </a:p>
        </p:txBody>
      </p:sp>
      <p:sp>
        <p:nvSpPr>
          <p:cNvPr id="6" name="矩形 5"/>
          <p:cNvSpPr/>
          <p:nvPr/>
        </p:nvSpPr>
        <p:spPr>
          <a:xfrm>
            <a:off x="2216150" y="3908425"/>
            <a:ext cx="489839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有序性：程序执行的顺序按照代码的先后顺序执行。</a:t>
            </a:r>
            <a:endParaRPr lang="zh-CN" altLang="en-US" sz="1200">
              <a:solidFill>
                <a:schemeClr val="bg1"/>
              </a:solidFill>
              <a:latin typeface="+mn-ea"/>
              <a:cs typeface="宋体" panose="02010600030101010101" pitchFamily="2" charset="-122"/>
              <a:sym typeface="+mn-ea"/>
            </a:endParaRPr>
          </a:p>
        </p:txBody>
      </p:sp>
      <p:sp>
        <p:nvSpPr>
          <p:cNvPr id="15" name="矩形 14"/>
          <p:cNvSpPr/>
          <p:nvPr/>
        </p:nvSpPr>
        <p:spPr>
          <a:xfrm>
            <a:off x="2216150" y="4430395"/>
            <a:ext cx="4898390" cy="63944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200">
                <a:solidFill>
                  <a:schemeClr val="bg1"/>
                </a:solidFill>
                <a:latin typeface="+mn-ea"/>
                <a:cs typeface="宋体" panose="02010600030101010101" pitchFamily="2" charset="-122"/>
                <a:sym typeface="+mn-ea"/>
              </a:rPr>
              <a:t>可见性：当多个线程同时访问同一个变量时，一个线程修改了这个变量的值，其他线程能够立即看得到修改的值。</a:t>
            </a:r>
            <a:endParaRPr lang="zh-CN" altLang="en-US" sz="1200">
              <a:solidFill>
                <a:schemeClr val="bg1"/>
              </a:solidFill>
              <a:latin typeface="+mn-ea"/>
              <a:cs typeface="宋体" panose="02010600030101010101" pitchFamily="2" charset="-122"/>
              <a:sym typeface="+mn-ea"/>
            </a:endParaRPr>
          </a:p>
        </p:txBody>
      </p:sp>
      <p:sp>
        <p:nvSpPr>
          <p:cNvPr id="10" name="左大括号 9"/>
          <p:cNvSpPr/>
          <p:nvPr/>
        </p:nvSpPr>
        <p:spPr>
          <a:xfrm>
            <a:off x="1746250" y="3145790"/>
            <a:ext cx="317500" cy="19240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 name="爆炸形 1 1"/>
          <p:cNvSpPr/>
          <p:nvPr/>
        </p:nvSpPr>
        <p:spPr>
          <a:xfrm>
            <a:off x="344170" y="858520"/>
            <a:ext cx="2176780" cy="162115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总结</a:t>
            </a:r>
            <a:endParaRPr lang="zh-CN" altLang="en-US"/>
          </a:p>
        </p:txBody>
      </p:sp>
      <p:sp>
        <p:nvSpPr>
          <p:cNvPr id="12" name="矩形 11"/>
          <p:cNvSpPr/>
          <p:nvPr/>
        </p:nvSpPr>
        <p:spPr>
          <a:xfrm>
            <a:off x="200025" y="3879850"/>
            <a:ext cx="1355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并发三问题</a:t>
            </a:r>
            <a:endParaRPr lang="zh-CN"/>
          </a:p>
        </p:txBody>
      </p:sp>
      <p:sp>
        <p:nvSpPr>
          <p:cNvPr id="4" name="左大括号 3"/>
          <p:cNvSpPr/>
          <p:nvPr/>
        </p:nvSpPr>
        <p:spPr>
          <a:xfrm rot="10800000">
            <a:off x="7219315" y="3908425"/>
            <a:ext cx="317500" cy="116078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5" name="右箭头 4"/>
          <p:cNvSpPr/>
          <p:nvPr/>
        </p:nvSpPr>
        <p:spPr>
          <a:xfrm>
            <a:off x="7324725" y="3323590"/>
            <a:ext cx="464185" cy="255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7861935" y="3150870"/>
            <a:ext cx="4060825" cy="1168400"/>
          </a:xfrm>
          <a:prstGeom prst="rect">
            <a:avLst/>
          </a:prstGeom>
          <a:noFill/>
        </p:spPr>
        <p:txBody>
          <a:bodyPr wrap="square" rtlCol="0">
            <a:spAutoFit/>
          </a:bodyPr>
          <a:p>
            <a:r>
              <a:rPr lang="zh-CN" altLang="en-US" sz="1400">
                <a:solidFill>
                  <a:schemeClr val="tx1"/>
                </a:solidFill>
                <a:latin typeface="+mn-ea"/>
                <a:cs typeface="+mn-ea"/>
              </a:rPr>
              <a:t>① </a:t>
            </a:r>
            <a:r>
              <a:rPr lang="en-US" altLang="zh-CN" sz="1400">
                <a:solidFill>
                  <a:schemeClr val="tx1"/>
                </a:solidFill>
                <a:latin typeface="+mn-ea"/>
                <a:cs typeface="+mn-ea"/>
              </a:rPr>
              <a:t>synchronized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② </a:t>
            </a:r>
            <a:r>
              <a:rPr lang="en-US" altLang="zh-CN" sz="1400">
                <a:solidFill>
                  <a:schemeClr val="tx1"/>
                </a:solidFill>
                <a:latin typeface="+mn-ea"/>
                <a:cs typeface="+mn-ea"/>
              </a:rPr>
              <a:t>ReentrantReadWriteLock </a:t>
            </a:r>
            <a:r>
              <a:rPr lang="zh-CN" altLang="en-US" sz="1400">
                <a:solidFill>
                  <a:schemeClr val="tx1"/>
                </a:solidFill>
                <a:latin typeface="+mn-ea"/>
                <a:cs typeface="+mn-ea"/>
              </a:rPr>
              <a:t>锁</a:t>
            </a:r>
            <a:endParaRPr lang="zh-CN" altLang="en-US" sz="1400">
              <a:solidFill>
                <a:schemeClr val="tx1"/>
              </a:solidFill>
              <a:latin typeface="+mn-ea"/>
              <a:cs typeface="+mn-ea"/>
            </a:endParaRPr>
          </a:p>
          <a:p>
            <a:r>
              <a:rPr lang="zh-CN" altLang="en-US" sz="1400">
                <a:solidFill>
                  <a:schemeClr val="tx1"/>
                </a:solidFill>
                <a:latin typeface="+mn-ea"/>
                <a:cs typeface="+mn-ea"/>
              </a:rPr>
              <a:t>③ 常见线程安全类</a:t>
            </a:r>
            <a:endParaRPr lang="en-US" sz="1400">
              <a:solidFill>
                <a:schemeClr val="tx1"/>
              </a:solidFill>
              <a:latin typeface="+mn-ea"/>
              <a:cs typeface="+mn-ea"/>
              <a:sym typeface="+mn-ea"/>
            </a:endParaRPr>
          </a:p>
          <a:p>
            <a:r>
              <a:rPr lang="zh-CN" altLang="en-US" sz="1400">
                <a:solidFill>
                  <a:schemeClr val="tx1"/>
                </a:solidFill>
                <a:latin typeface="+mn-ea"/>
                <a:cs typeface="+mn-ea"/>
              </a:rPr>
              <a:t>④ </a:t>
            </a:r>
            <a:r>
              <a:rPr lang="en-US" sz="1400">
                <a:latin typeface="+mn-ea"/>
                <a:cs typeface="+mn-ea"/>
                <a:sym typeface="+mn-ea"/>
              </a:rPr>
              <a:t>Collections.SynchronizedXXX </a:t>
            </a:r>
            <a:r>
              <a:rPr lang="zh-CN" altLang="en-US" sz="1400">
                <a:latin typeface="+mn-ea"/>
                <a:cs typeface="+mn-ea"/>
                <a:sym typeface="+mn-ea"/>
              </a:rPr>
              <a:t>同步封装器</a:t>
            </a:r>
            <a:endParaRPr lang="zh-CN" altLang="en-US" sz="1400">
              <a:solidFill>
                <a:schemeClr val="tx1"/>
              </a:solidFill>
              <a:latin typeface="+mn-ea"/>
              <a:cs typeface="+mn-ea"/>
            </a:endParaRPr>
          </a:p>
          <a:p>
            <a:r>
              <a:rPr lang="zh-CN" altLang="en-US" sz="1400">
                <a:solidFill>
                  <a:schemeClr val="tx1"/>
                </a:solidFill>
                <a:latin typeface="+mn-ea"/>
                <a:cs typeface="+mn-ea"/>
              </a:rPr>
              <a:t>⑤ 原子类</a:t>
            </a:r>
            <a:endParaRPr lang="zh-CN" altLang="en-US" sz="1400">
              <a:solidFill>
                <a:schemeClr val="tx1"/>
              </a:solidFill>
              <a:latin typeface="+mn-ea"/>
              <a:cs typeface="+mn-ea"/>
            </a:endParaRPr>
          </a:p>
        </p:txBody>
      </p:sp>
      <p:sp>
        <p:nvSpPr>
          <p:cNvPr id="8" name="文本框 7"/>
          <p:cNvSpPr txBox="1"/>
          <p:nvPr/>
        </p:nvSpPr>
        <p:spPr>
          <a:xfrm>
            <a:off x="7861935" y="4336415"/>
            <a:ext cx="3578860" cy="306705"/>
          </a:xfrm>
          <a:prstGeom prst="rect">
            <a:avLst/>
          </a:prstGeom>
          <a:noFill/>
        </p:spPr>
        <p:txBody>
          <a:bodyPr wrap="square" rtlCol="0">
            <a:spAutoFit/>
          </a:bodyPr>
          <a:p>
            <a:r>
              <a:rPr lang="en-US" sz="1400">
                <a:latin typeface="+mn-ea"/>
                <a:cs typeface="+mn-ea"/>
              </a:rPr>
              <a:t>volatile </a:t>
            </a:r>
            <a:r>
              <a:rPr lang="zh-CN" altLang="en-US" sz="1400">
                <a:latin typeface="+mn-ea"/>
                <a:cs typeface="+mn-ea"/>
              </a:rPr>
              <a:t>关键词</a:t>
            </a:r>
            <a:endParaRPr lang="zh-CN" altLang="en-US" sz="1400">
              <a:latin typeface="+mn-ea"/>
              <a:cs typeface="+mn-ea"/>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高效单例模式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68275" y="595630"/>
            <a:ext cx="1033843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AccountUtil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在讲指令重排的时候，讲了一个例子，说 在 new 一个对象的时候，分为3个步骤，</a:t>
            </a:r>
            <a:endParaRPr lang="zh-CN" altLang="en-US" sz="1200">
              <a:solidFill>
                <a:schemeClr val="tx1"/>
              </a:solidFill>
              <a:sym typeface="+mn-ea"/>
            </a:endParaRPr>
          </a:p>
          <a:p>
            <a:pPr algn="l"/>
            <a:r>
              <a:rPr lang="zh-CN" altLang="en-US" sz="1200">
                <a:solidFill>
                  <a:schemeClr val="tx1"/>
                </a:solidFill>
                <a:sym typeface="+mn-ea"/>
              </a:rPr>
              <a:t>     * &lt;1&gt; 创建内存，</a:t>
            </a:r>
            <a:endParaRPr lang="zh-CN" altLang="en-US" sz="1200">
              <a:solidFill>
                <a:schemeClr val="tx1"/>
              </a:solidFill>
              <a:sym typeface="+mn-ea"/>
            </a:endParaRPr>
          </a:p>
          <a:p>
            <a:pPr algn="l"/>
            <a:r>
              <a:rPr lang="zh-CN" altLang="en-US" sz="1200">
                <a:solidFill>
                  <a:schemeClr val="tx1"/>
                </a:solidFill>
                <a:sym typeface="+mn-ea"/>
              </a:rPr>
              <a:t>     * &lt;2&gt;初始化对象，</a:t>
            </a:r>
            <a:endParaRPr lang="zh-CN" altLang="en-US" sz="1200">
              <a:solidFill>
                <a:schemeClr val="tx1"/>
              </a:solidFill>
              <a:sym typeface="+mn-ea"/>
            </a:endParaRPr>
          </a:p>
          <a:p>
            <a:pPr algn="l"/>
            <a:r>
              <a:rPr lang="zh-CN" altLang="en-US" sz="1200">
                <a:solidFill>
                  <a:schemeClr val="tx1"/>
                </a:solidFill>
                <a:sym typeface="+mn-ea"/>
              </a:rPr>
              <a:t>     * &lt;3&gt;对象指针指向创建的内存</a:t>
            </a:r>
            <a:endParaRPr lang="zh-CN" altLang="en-US" sz="1200">
              <a:solidFill>
                <a:schemeClr val="tx1"/>
              </a:solidFill>
              <a:sym typeface="+mn-ea"/>
            </a:endParaRPr>
          </a:p>
          <a:p>
            <a:pPr algn="l"/>
            <a:r>
              <a:rPr lang="zh-CN" altLang="en-US" sz="1200">
                <a:solidFill>
                  <a:schemeClr val="tx1"/>
                </a:solidFill>
                <a:sym typeface="+mn-ea"/>
              </a:rPr>
              <a:t>     * 指令优化的时候，有可能会把 &lt;3&gt; 和 &lt;2&gt; 的顺序颠倒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volatile Account account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对于两次instance的是否为空的判断解释：</a:t>
            </a:r>
            <a:endParaRPr lang="zh-CN" altLang="en-US" sz="1200">
              <a:solidFill>
                <a:schemeClr val="tx1"/>
              </a:solidFill>
              <a:sym typeface="+mn-ea"/>
            </a:endParaRPr>
          </a:p>
          <a:p>
            <a:pPr algn="l"/>
            <a:r>
              <a:rPr lang="zh-CN" altLang="en-US" sz="1200">
                <a:solidFill>
                  <a:schemeClr val="tx1"/>
                </a:solidFill>
                <a:sym typeface="+mn-ea"/>
              </a:rPr>
              <a:t>//    1.为何在synchronization外面的判断？</a:t>
            </a:r>
            <a:endParaRPr lang="zh-CN" altLang="en-US" sz="1200">
              <a:solidFill>
                <a:schemeClr val="tx1"/>
              </a:solidFill>
              <a:sym typeface="+mn-ea"/>
            </a:endParaRPr>
          </a:p>
          <a:p>
            <a:pPr algn="l"/>
            <a:r>
              <a:rPr lang="zh-CN" altLang="en-US" sz="1200">
                <a:solidFill>
                  <a:schemeClr val="tx1"/>
                </a:solidFill>
                <a:sym typeface="+mn-ea"/>
              </a:rPr>
              <a:t>//    为了提高性能！如果拿掉这次的判断那么在行的时候就会直接的运行synchronization，所以这会使每个getInstance()都会得到一个静态内部锁，</a:t>
            </a:r>
            <a:endParaRPr lang="zh-CN" altLang="en-US" sz="1200">
              <a:solidFill>
                <a:schemeClr val="tx1"/>
              </a:solidFill>
              <a:sym typeface="+mn-ea"/>
            </a:endParaRPr>
          </a:p>
          <a:p>
            <a:pPr algn="l"/>
            <a:r>
              <a:rPr lang="zh-CN" altLang="en-US" sz="1200">
                <a:solidFill>
                  <a:schemeClr val="tx1"/>
                </a:solidFill>
                <a:sym typeface="+mn-ea"/>
              </a:rPr>
              <a:t>//    这样的话锁的获得以及释放的开销（包括上下文切换，内存同步等）都不可避免，降低了效率。所以在synchronization前面再加一次判断是否为空，</a:t>
            </a:r>
            <a:endParaRPr lang="zh-CN" altLang="en-US" sz="1200">
              <a:solidFill>
                <a:schemeClr val="tx1"/>
              </a:solidFill>
              <a:sym typeface="+mn-ea"/>
            </a:endParaRPr>
          </a:p>
          <a:p>
            <a:pPr algn="l"/>
            <a:r>
              <a:rPr lang="zh-CN" altLang="en-US" sz="1200">
                <a:solidFill>
                  <a:schemeClr val="tx1"/>
                </a:solidFill>
                <a:sym typeface="+mn-ea"/>
              </a:rPr>
              <a:t>//    则会大大降低synchronization块的执行次数。</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2.为何在synchronization内部还要执行一次呢？</a:t>
            </a:r>
            <a:endParaRPr lang="zh-CN" altLang="en-US" sz="1200">
              <a:solidFill>
                <a:schemeClr val="tx1"/>
              </a:solidFill>
              <a:sym typeface="+mn-ea"/>
            </a:endParaRPr>
          </a:p>
          <a:p>
            <a:pPr algn="l"/>
            <a:r>
              <a:rPr lang="zh-CN" altLang="en-US" sz="1200">
                <a:solidFill>
                  <a:schemeClr val="tx1"/>
                </a:solidFill>
                <a:sym typeface="+mn-ea"/>
              </a:rPr>
              <a:t>//    因为可能会有多个线程一起进入同步块外的 if，如果在同步块内不进行二次检验的话就会生成多个实例了。</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双重检验情况下，保存实例的唯一的静态变量要用volatile修饰，volatile能禁止指令重排。</a:t>
            </a:r>
            <a:endParaRPr lang="zh-CN" altLang="en-US" sz="1200">
              <a:solidFill>
                <a:schemeClr val="tx1"/>
              </a:solidFill>
              <a:sym typeface="+mn-ea"/>
            </a:endParaRPr>
          </a:p>
          <a:p>
            <a:pPr algn="l"/>
            <a:r>
              <a:rPr lang="zh-CN" altLang="en-US" sz="1200">
                <a:solidFill>
                  <a:schemeClr val="tx1"/>
                </a:solidFill>
                <a:sym typeface="+mn-ea"/>
              </a:rPr>
              <a:t>    public static Account getInstance() {</a:t>
            </a:r>
            <a:endParaRPr lang="zh-CN" altLang="en-US" sz="1200">
              <a:solidFill>
                <a:schemeClr val="tx1"/>
              </a:solidFill>
              <a:sym typeface="+mn-ea"/>
            </a:endParaRPr>
          </a:p>
          <a:p>
            <a:pPr algn="l"/>
            <a:r>
              <a:rPr lang="zh-CN" altLang="en-US" sz="1200">
                <a:solidFill>
                  <a:schemeClr val="tx1"/>
                </a:solidFill>
                <a:sym typeface="+mn-ea"/>
              </a:rPr>
              <a:t>        // 内外同时判空，效率更高</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synchronized (AccountUtil.class) {</a:t>
            </a:r>
            <a:endParaRPr lang="zh-CN" altLang="en-US" sz="1200">
              <a:solidFill>
                <a:schemeClr val="tx1"/>
              </a:solidFill>
              <a:sym typeface="+mn-ea"/>
            </a:endParaRPr>
          </a:p>
          <a:p>
            <a:pPr algn="l"/>
            <a:r>
              <a:rPr lang="zh-CN" altLang="en-US" sz="1200">
                <a:solidFill>
                  <a:schemeClr val="tx1"/>
                </a:solidFill>
                <a:sym typeface="+mn-ea"/>
              </a:rPr>
              <a:t>                // 内部判空，安全</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initAccount();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account;</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6537960" y="1591310"/>
            <a:ext cx="38277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双重判空 </a:t>
            </a:r>
            <a:r>
              <a:rPr lang="en-US" altLang="zh-CN"/>
              <a:t>+ </a:t>
            </a:r>
            <a:r>
              <a:rPr lang="en-US"/>
              <a:t>synchronized + volatile</a:t>
            </a:r>
            <a:endParaRPr lang="en-US"/>
          </a:p>
        </p:txBody>
      </p:sp>
      <p:pic>
        <p:nvPicPr>
          <p:cNvPr id="4" name="图片 3"/>
          <p:cNvPicPr>
            <a:picLocks noChangeAspect="1"/>
          </p:cNvPicPr>
          <p:nvPr/>
        </p:nvPicPr>
        <p:blipFill>
          <a:blip r:embed="rId2"/>
          <a:stretch>
            <a:fillRect/>
          </a:stretch>
        </p:blipFill>
        <p:spPr>
          <a:xfrm>
            <a:off x="8712200" y="723900"/>
            <a:ext cx="1653540" cy="739140"/>
          </a:xfrm>
          <a:prstGeom prst="rect">
            <a:avLst/>
          </a:prstGeom>
        </p:spPr>
      </p:pic>
      <p:sp>
        <p:nvSpPr>
          <p:cNvPr id="5" name="矩形 4"/>
          <p:cNvSpPr/>
          <p:nvPr/>
        </p:nvSpPr>
        <p:spPr>
          <a:xfrm>
            <a:off x="7972425" y="4119880"/>
            <a:ext cx="4054475" cy="258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安全高效地读取配置文件</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testReadFle ()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System.out.println(AccountUtil.getInstance());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461510" y="6143625"/>
            <a:ext cx="340677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练习：安全高效地读取配置文件</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895" y="965835"/>
            <a:ext cx="11839575" cy="132207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5" name="矩形 44"/>
          <p:cNvSpPr/>
          <p:nvPr/>
        </p:nvSpPr>
        <p:spPr>
          <a:xfrm>
            <a:off x="285115" y="2501900"/>
            <a:ext cx="11600815" cy="2432685"/>
          </a:xfrm>
          <a:prstGeom prst="rect">
            <a:avLst/>
          </a:prstGeom>
          <a:solidFill>
            <a:schemeClr val="tx2"/>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sz="1200" dirty="0">
                <a:solidFill>
                  <a:schemeClr val="tx1"/>
                </a:solidFill>
                <a:latin typeface="+mn-ea"/>
                <a:cs typeface="+mn-ea"/>
                <a:sym typeface="+mn-ea"/>
              </a:rPr>
              <a:t>程序的任何指令的执行往往都会要</a:t>
            </a:r>
            <a:r>
              <a:rPr lang="en-US" sz="1200" b="1" dirty="0">
                <a:solidFill>
                  <a:srgbClr val="FF0000"/>
                </a:solidFill>
                <a:latin typeface="+mn-ea"/>
                <a:cs typeface="+mn-ea"/>
                <a:sym typeface="+mn-ea"/>
              </a:rPr>
              <a:t>竞争CPU这个最宝贵的资源</a:t>
            </a:r>
            <a:r>
              <a:rPr lang="en-US" sz="1200" dirty="0">
                <a:solidFill>
                  <a:schemeClr val="tx1"/>
                </a:solidFill>
                <a:latin typeface="+mn-ea"/>
                <a:cs typeface="+mn-ea"/>
                <a:sym typeface="+mn-ea"/>
              </a:rPr>
              <a:t>，不论你的程序分成了多少个线程去执行不同的任务，他们都必须</a:t>
            </a:r>
            <a:r>
              <a:rPr lang="en-US" sz="1200" b="1" dirty="0">
                <a:solidFill>
                  <a:srgbClr val="FF0000"/>
                </a:solidFill>
                <a:latin typeface="+mn-ea"/>
                <a:cs typeface="+mn-ea"/>
                <a:sym typeface="+mn-ea"/>
              </a:rPr>
              <a:t>排队</a:t>
            </a:r>
            <a:r>
              <a:rPr lang="en-US" sz="1200" dirty="0">
                <a:solidFill>
                  <a:schemeClr val="tx1"/>
                </a:solidFill>
                <a:latin typeface="+mn-ea"/>
                <a:cs typeface="+mn-ea"/>
                <a:sym typeface="+mn-ea"/>
              </a:rPr>
              <a:t>等待获取这个资源来计算和处理命令。</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时间片即CPU分配给各个程序的时间，</a:t>
            </a:r>
            <a:r>
              <a:rPr lang="en-US" sz="1200" b="1" dirty="0">
                <a:solidFill>
                  <a:srgbClr val="FF0000"/>
                </a:solidFill>
                <a:latin typeface="+mn-ea"/>
                <a:cs typeface="+mn-ea"/>
                <a:sym typeface="+mn-ea"/>
              </a:rPr>
              <a:t>每个线程被分配一个时间段，称作它的时间片</a:t>
            </a:r>
            <a:r>
              <a:rPr lang="en-US" sz="1200" dirty="0">
                <a:solidFill>
                  <a:schemeClr val="tx1"/>
                </a:solidFill>
                <a:latin typeface="+mn-ea"/>
                <a:cs typeface="+mn-ea"/>
                <a:sym typeface="+mn-ea"/>
              </a:rPr>
              <a:t>，即该进程允许运行的时间，使各个程序从表面上看是同时进行的。如果在时间片结束时进程还在运行，则CPU将被剥夺并分配给另一个进程。如果进程在时间片结束前阻塞或结束，则CPU当即进行切换。而不会造成CPU资源浪费。</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在宏观上：我们可以同时打开多个应用程序，每个程序并行不悖，同时运行。</a:t>
            </a:r>
            <a:endParaRPr lang="en-US" sz="1200" dirty="0">
              <a:solidFill>
                <a:schemeClr val="tx1"/>
              </a:solidFill>
              <a:latin typeface="+mn-ea"/>
              <a:cs typeface="+mn-ea"/>
              <a:sym typeface="+mn-ea"/>
            </a:endParaRPr>
          </a:p>
          <a:p>
            <a:pPr algn="l"/>
            <a:endParaRPr lang="en-US" sz="1200" dirty="0">
              <a:solidFill>
                <a:schemeClr val="tx1"/>
              </a:solidFill>
              <a:latin typeface="+mn-ea"/>
              <a:cs typeface="+mn-ea"/>
              <a:sym typeface="+mn-ea"/>
            </a:endParaRPr>
          </a:p>
          <a:p>
            <a:pPr algn="l"/>
            <a:r>
              <a:rPr lang="en-US" sz="1200" dirty="0">
                <a:solidFill>
                  <a:schemeClr val="tx1"/>
                </a:solidFill>
                <a:latin typeface="+mn-ea"/>
                <a:cs typeface="+mn-ea"/>
                <a:sym typeface="+mn-ea"/>
              </a:rPr>
              <a:t>但在微观上：由于只有一个CPU，一次只能处理程序要求的一部分，如何处理公平，一种方法就是引入时间片，每个程序轮流执行。</a:t>
            </a:r>
            <a:endParaRPr lang="en-US" altLang="en-US" sz="1200" dirty="0">
              <a:solidFill>
                <a:schemeClr val="tx1"/>
              </a:solidFill>
              <a:latin typeface="+mn-ea"/>
              <a:cs typeface="+mn-ea"/>
              <a:sym typeface="+mn-ea"/>
            </a:endParaRPr>
          </a:p>
        </p:txBody>
      </p:sp>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595630"/>
            <a:ext cx="446468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initAccount()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System.out.println("execute initAccount method");</a:t>
            </a:r>
            <a:endParaRPr lang="zh-CN" altLang="en-US" sz="1200">
              <a:solidFill>
                <a:schemeClr val="tx1"/>
              </a:solidFill>
              <a:sym typeface="+mn-ea"/>
            </a:endParaRPr>
          </a:p>
          <a:p>
            <a:pPr algn="l"/>
            <a:r>
              <a:rPr lang="zh-CN" altLang="en-US" sz="1200">
                <a:solidFill>
                  <a:schemeClr val="tx1"/>
                </a:solidFill>
                <a:sym typeface="+mn-ea"/>
              </a:rPr>
              <a:t>            account = new Account();</a:t>
            </a:r>
            <a:endParaRPr lang="zh-CN" altLang="en-US" sz="1200">
              <a:solidFill>
                <a:schemeClr val="tx1"/>
              </a:solidFill>
              <a:sym typeface="+mn-ea"/>
            </a:endParaRPr>
          </a:p>
          <a:p>
            <a:pPr algn="l"/>
            <a:r>
              <a:rPr lang="zh-CN" altLang="en-US" sz="1200">
                <a:solidFill>
                  <a:schemeClr val="tx1"/>
                </a:solidFill>
                <a:sym typeface="+mn-ea"/>
              </a:rPr>
              <a:t>        } catch (Exception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class Account {</a:t>
            </a:r>
            <a:endParaRPr lang="zh-CN" altLang="en-US" sz="1200">
              <a:solidFill>
                <a:schemeClr val="tx1"/>
              </a:solidFill>
              <a:sym typeface="+mn-ea"/>
            </a:endParaRPr>
          </a:p>
          <a:p>
            <a:pPr algn="l"/>
            <a:r>
              <a:rPr lang="zh-CN" altLang="en-US" sz="1200">
                <a:solidFill>
                  <a:schemeClr val="tx1"/>
                </a:solidFill>
                <a:sym typeface="+mn-ea"/>
              </a:rPr>
              <a:t>        private String userName;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zh-CN" altLang="en-US" sz="1200">
                <a:solidFill>
                  <a:schemeClr val="tx1"/>
                </a:solidFill>
                <a:sym typeface="+mn-ea"/>
              </a:rPr>
              <a:t>        private String ip;</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getUserName() {</a:t>
            </a:r>
            <a:endParaRPr lang="zh-CN" altLang="en-US" sz="1200">
              <a:solidFill>
                <a:schemeClr val="tx1"/>
              </a:solidFill>
              <a:sym typeface="+mn-ea"/>
            </a:endParaRPr>
          </a:p>
          <a:p>
            <a:pPr algn="l"/>
            <a:r>
              <a:rPr lang="zh-CN" altLang="en-US" sz="1200">
                <a:solidFill>
                  <a:schemeClr val="tx1"/>
                </a:solidFill>
                <a:sym typeface="+mn-ea"/>
              </a:rPr>
              <a:t>            return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setUserName(String userName) {</a:t>
            </a:r>
            <a:endParaRPr lang="zh-CN" altLang="en-US" sz="1200">
              <a:solidFill>
                <a:schemeClr val="tx1"/>
              </a:solidFill>
              <a:sym typeface="+mn-ea"/>
            </a:endParaRPr>
          </a:p>
          <a:p>
            <a:pPr algn="l"/>
            <a:r>
              <a:rPr lang="zh-CN" altLang="en-US" sz="1200">
                <a:solidFill>
                  <a:schemeClr val="tx1"/>
                </a:solidFill>
                <a:sym typeface="+mn-ea"/>
              </a:rPr>
              <a:t>            this.userName =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getPassword() {</a:t>
            </a:r>
            <a:endParaRPr lang="zh-CN" altLang="en-US" sz="1200">
              <a:solidFill>
                <a:schemeClr val="tx1"/>
              </a:solidFill>
              <a:sym typeface="+mn-ea"/>
            </a:endParaRPr>
          </a:p>
          <a:p>
            <a:pPr algn="l"/>
            <a:r>
              <a:rPr lang="zh-CN" altLang="en-US" sz="1200">
                <a:solidFill>
                  <a:schemeClr val="tx1"/>
                </a:solidFill>
                <a:sym typeface="+mn-ea"/>
              </a:rPr>
              <a:t>            return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setPassword(String password) {</a:t>
            </a:r>
            <a:endParaRPr lang="zh-CN" altLang="en-US" sz="1200">
              <a:solidFill>
                <a:schemeClr val="tx1"/>
              </a:solidFill>
              <a:sym typeface="+mn-ea"/>
            </a:endParaRPr>
          </a:p>
          <a:p>
            <a:pPr algn="l"/>
            <a:r>
              <a:rPr lang="zh-CN" altLang="en-US" sz="1200">
                <a:solidFill>
                  <a:schemeClr val="tx1"/>
                </a:solidFill>
                <a:sym typeface="+mn-ea"/>
              </a:rPr>
              <a:t>            this.password =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getIp() {</a:t>
            </a:r>
            <a:endParaRPr lang="zh-CN" altLang="en-US" sz="1200">
              <a:solidFill>
                <a:schemeClr val="tx1"/>
              </a:solidFill>
              <a:sym typeface="+mn-ea"/>
            </a:endParaRPr>
          </a:p>
          <a:p>
            <a:pPr algn="l"/>
            <a:r>
              <a:rPr lang="zh-CN" altLang="en-US" sz="1200">
                <a:solidFill>
                  <a:schemeClr val="tx1"/>
                </a:solidFill>
                <a:sym typeface="+mn-ea"/>
              </a:rPr>
              <a:t>            return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setIp(String ip) {</a:t>
            </a:r>
            <a:endParaRPr lang="zh-CN" altLang="en-US" sz="1200">
              <a:solidFill>
                <a:schemeClr val="tx1"/>
              </a:solidFill>
              <a:sym typeface="+mn-ea"/>
            </a:endParaRPr>
          </a:p>
          <a:p>
            <a:pPr algn="l"/>
            <a:r>
              <a:rPr lang="zh-CN" altLang="en-US" sz="1200">
                <a:solidFill>
                  <a:schemeClr val="tx1"/>
                </a:solidFill>
                <a:sym typeface="+mn-ea"/>
              </a:rPr>
              <a:t>            this.ip =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3" name="矩形 2"/>
          <p:cNvSpPr/>
          <p:nvPr/>
        </p:nvSpPr>
        <p:spPr>
          <a:xfrm>
            <a:off x="4931410" y="595630"/>
            <a:ext cx="6843395" cy="53308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protected Account() {</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InputStream inputStream = null;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inputStream = AccountUtil.class.getClassLoader()</a:t>
            </a:r>
            <a:endParaRPr lang="zh-CN" altLang="en-US" sz="1200">
              <a:solidFill>
                <a:schemeClr val="tx1"/>
              </a:solidFill>
              <a:sym typeface="+mn-ea"/>
            </a:endParaRPr>
          </a:p>
          <a:p>
            <a:pPr algn="l"/>
            <a:r>
              <a:rPr lang="zh-CN" altLang="en-US" sz="1200">
                <a:solidFill>
                  <a:schemeClr val="tx1"/>
                </a:solidFill>
                <a:sym typeface="+mn-ea"/>
              </a:rPr>
              <a:t>                        .getResourceAsStream("com/linkknown/concurrent/account.properties");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this.setUserName(properties.getProperty("userName"));</a:t>
            </a:r>
            <a:endParaRPr lang="zh-CN" altLang="en-US" sz="1200">
              <a:solidFill>
                <a:schemeClr val="tx1"/>
              </a:solidFill>
              <a:sym typeface="+mn-ea"/>
            </a:endParaRPr>
          </a:p>
          <a:p>
            <a:pPr algn="l"/>
            <a:r>
              <a:rPr lang="zh-CN" altLang="en-US" sz="1200">
                <a:solidFill>
                  <a:schemeClr val="tx1"/>
                </a:solidFill>
                <a:sym typeface="+mn-ea"/>
              </a:rPr>
              <a:t>                this.setPassword(properties.getProperty("password"));</a:t>
            </a:r>
            <a:endParaRPr lang="zh-CN" altLang="en-US" sz="1200">
              <a:solidFill>
                <a:schemeClr val="tx1"/>
              </a:solidFill>
              <a:sym typeface="+mn-ea"/>
            </a:endParaRPr>
          </a:p>
          <a:p>
            <a:pPr algn="l"/>
            <a:r>
              <a:rPr lang="zh-CN" altLang="en-US" sz="1200">
                <a:solidFill>
                  <a:schemeClr val="tx1"/>
                </a:solidFill>
                <a:sym typeface="+mn-ea"/>
              </a:rPr>
              <a:t>                this.setIp(properties.getProperty("ip"));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"Account [userName=" + userName + ", password=" + password + ", ip=" + ip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线程池</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125855" y="4513580"/>
            <a:ext cx="9677400"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25855" y="1105535"/>
            <a:ext cx="10534015" cy="172339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Executors.newFixedThreadPool(int nThreads)	创建固定大小的线程池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Executors.newSingleThreadExecutor()	创建只有一个线程的线程池</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sym typeface="+mn-ea"/>
            </a:endParaRPr>
          </a:p>
          <a:p>
            <a:pPr algn="l"/>
            <a:r>
              <a:rPr lang="zh-CN" altLang="en-US" sz="1200">
                <a:solidFill>
                  <a:schemeClr val="tx1"/>
                </a:solidFill>
                <a:latin typeface="+mn-ea"/>
                <a:cs typeface="+mn-ea"/>
                <a:sym typeface="+mn-ea"/>
              </a:rPr>
              <a:t>③ Executors.newCachedThreadPool()	</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创建一个不限线程数上限的线程池，任何提交的任务都将立即执行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④ Executors.newScheduleThreadPool</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创建一个定长的线程池，而且支持定时的以及周期性的任务执行，支持定时及周期性任务执行。</a:t>
            </a:r>
            <a:endParaRPr lang="zh-CN" altLang="en-US" sz="1200">
              <a:solidFill>
                <a:schemeClr val="tx1"/>
              </a:solidFill>
              <a:latin typeface="+mn-ea"/>
              <a:cs typeface="+mn-ea"/>
              <a:sym typeface="+mn-ea"/>
            </a:endParaRPr>
          </a:p>
        </p:txBody>
      </p:sp>
      <p:sp>
        <p:nvSpPr>
          <p:cNvPr id="5" name="矩形 4"/>
          <p:cNvSpPr/>
          <p:nvPr/>
        </p:nvSpPr>
        <p:spPr>
          <a:xfrm>
            <a:off x="381000" y="773430"/>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创建线程池方式</a:t>
            </a:r>
            <a:endParaRPr lang="zh-CN">
              <a:latin typeface="+mn-ea"/>
            </a:endParaRPr>
          </a:p>
        </p:txBody>
      </p:sp>
      <p:sp>
        <p:nvSpPr>
          <p:cNvPr id="2" name="矩形 1"/>
          <p:cNvSpPr/>
          <p:nvPr/>
        </p:nvSpPr>
        <p:spPr>
          <a:xfrm>
            <a:off x="1144270" y="3234690"/>
            <a:ext cx="10534015"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① shutdownNow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线程池拒接收新提交的任务，同时立马关闭线程池，线程池里的任务不再执行。</a:t>
            </a:r>
            <a:endParaRPr lang="zh-CN" altLang="en-US" sz="1200">
              <a:solidFill>
                <a:schemeClr val="tx1"/>
              </a:solidFill>
              <a:latin typeface="+mn-ea"/>
              <a:cs typeface="+mn-ea"/>
              <a:sym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② shutdown 方法</a:t>
            </a:r>
            <a:r>
              <a:rPr lang="en-US" altLang="zh-CN" sz="1200">
                <a:solidFill>
                  <a:schemeClr val="tx1"/>
                </a:solidFill>
                <a:latin typeface="+mn-ea"/>
                <a:cs typeface="+mn-ea"/>
                <a:sym typeface="+mn-ea"/>
              </a:rPr>
              <a:t>	</a:t>
            </a:r>
            <a:r>
              <a:rPr lang="zh-CN" altLang="en-US" sz="1200">
                <a:solidFill>
                  <a:schemeClr val="tx1"/>
                </a:solidFill>
                <a:latin typeface="+mn-ea"/>
                <a:cs typeface="+mn-ea"/>
                <a:sym typeface="+mn-ea"/>
              </a:rPr>
              <a:t>线程池拒接收新提交的任务，同时等待线程池里的任务执行完毕后关闭线程池。</a:t>
            </a:r>
            <a:endParaRPr lang="zh-CN" altLang="en-US" sz="1200">
              <a:solidFill>
                <a:schemeClr val="tx1"/>
              </a:solidFill>
              <a:latin typeface="+mn-ea"/>
              <a:cs typeface="+mn-ea"/>
              <a:sym typeface="+mn-ea"/>
            </a:endParaRPr>
          </a:p>
        </p:txBody>
      </p:sp>
      <p:sp>
        <p:nvSpPr>
          <p:cNvPr id="6" name="矩形 5"/>
          <p:cNvSpPr/>
          <p:nvPr/>
        </p:nvSpPr>
        <p:spPr>
          <a:xfrm>
            <a:off x="381000" y="2920365"/>
            <a:ext cx="238696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mn-ea"/>
                <a:cs typeface="宋体" panose="02010600030101010101" pitchFamily="2" charset="-122"/>
                <a:sym typeface="+mn-ea"/>
              </a:rPr>
              <a:t>线程池关闭方法</a:t>
            </a:r>
            <a:endParaRPr lang="zh-CN">
              <a:latin typeface="+mn-ea"/>
            </a:endParaRPr>
          </a:p>
        </p:txBody>
      </p:sp>
      <p:sp>
        <p:nvSpPr>
          <p:cNvPr id="7" name="矩形 6"/>
          <p:cNvSpPr/>
          <p:nvPr/>
        </p:nvSpPr>
        <p:spPr>
          <a:xfrm>
            <a:off x="7192010" y="558165"/>
            <a:ext cx="4476750" cy="106045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bg1"/>
                </a:solidFill>
                <a:latin typeface="+mn-ea"/>
                <a:cs typeface="+mn-ea"/>
                <a:sym typeface="+mn-ea"/>
              </a:rPr>
              <a:t>小型程序使用这些快捷方法没什么问题，</a:t>
            </a:r>
            <a:endParaRPr lang="zh-CN" altLang="en-US" sz="1200">
              <a:solidFill>
                <a:schemeClr val="bg1"/>
              </a:solidFill>
              <a:latin typeface="+mn-ea"/>
              <a:cs typeface="+mn-ea"/>
              <a:sym typeface="+mn-ea"/>
            </a:endParaRPr>
          </a:p>
          <a:p>
            <a:pPr algn="l"/>
            <a:endParaRPr lang="zh-CN" altLang="en-US" sz="1200">
              <a:solidFill>
                <a:schemeClr val="bg1"/>
              </a:solidFill>
              <a:latin typeface="+mn-ea"/>
              <a:cs typeface="+mn-ea"/>
              <a:sym typeface="+mn-ea"/>
            </a:endParaRPr>
          </a:p>
          <a:p>
            <a:pPr algn="l"/>
            <a:r>
              <a:rPr lang="zh-CN" altLang="en-US" sz="1200">
                <a:solidFill>
                  <a:schemeClr val="bg1"/>
                </a:solidFill>
                <a:latin typeface="+mn-ea"/>
                <a:cs typeface="+mn-ea"/>
                <a:sym typeface="+mn-ea"/>
              </a:rPr>
              <a:t>对于服务端需要长期运行的程序，创建线程池应该直接使用ThreadPoolExecutor的构造方法</a:t>
            </a:r>
            <a:endParaRPr lang="zh-CN" altLang="en-US" sz="1200">
              <a:solidFill>
                <a:schemeClr val="bg1"/>
              </a:solidFill>
              <a:latin typeface="+mn-ea"/>
              <a:cs typeface="+mn-ea"/>
              <a:sym typeface="+mn-ea"/>
            </a:endParaRPr>
          </a:p>
        </p:txBody>
      </p:sp>
      <p:sp>
        <p:nvSpPr>
          <p:cNvPr id="20" name="矩形 19"/>
          <p:cNvSpPr/>
          <p:nvPr/>
        </p:nvSpPr>
        <p:spPr>
          <a:xfrm>
            <a:off x="1107440" y="5051425"/>
            <a:ext cx="2211070" cy="29146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pic>
        <p:nvPicPr>
          <p:cNvPr id="8" name="图片 7"/>
          <p:cNvPicPr>
            <a:picLocks noChangeAspect="1"/>
          </p:cNvPicPr>
          <p:nvPr/>
        </p:nvPicPr>
        <p:blipFill>
          <a:blip r:embed="rId2"/>
          <a:stretch>
            <a:fillRect/>
          </a:stretch>
        </p:blipFill>
        <p:spPr>
          <a:xfrm>
            <a:off x="6029325" y="5497830"/>
            <a:ext cx="5562600" cy="906780"/>
          </a:xfrm>
          <a:prstGeom prst="rect">
            <a:avLst/>
          </a:prstGeom>
        </p:spPr>
      </p:pic>
      <p:cxnSp>
        <p:nvCxnSpPr>
          <p:cNvPr id="10" name="直接箭头连接符 9"/>
          <p:cNvCxnSpPr/>
          <p:nvPr/>
        </p:nvCxnSpPr>
        <p:spPr>
          <a:xfrm>
            <a:off x="11031855" y="2738120"/>
            <a:ext cx="17780" cy="2759710"/>
          </a:xfrm>
          <a:prstGeom prst="straightConnector1">
            <a:avLst/>
          </a:prstGeom>
          <a:ln w="28575">
            <a:solidFill>
              <a:srgbClr val="F59909"/>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841615" y="2870835"/>
            <a:ext cx="3160395" cy="337185"/>
          </a:xfrm>
          <a:prstGeom prst="rect">
            <a:avLst/>
          </a:prstGeom>
          <a:noFill/>
        </p:spPr>
        <p:txBody>
          <a:bodyPr wrap="none" rtlCol="0">
            <a:spAutoFit/>
          </a:bodyPr>
          <a:p>
            <a:pPr algn="l"/>
            <a:r>
              <a:rPr lang="zh-CN" altLang="en-US" sz="1600">
                <a:solidFill>
                  <a:srgbClr val="F59909"/>
                </a:solidFill>
              </a:rPr>
              <a:t>底层由 ThreadPoolExecutor 实现</a:t>
            </a:r>
            <a:endParaRPr lang="zh-CN" altLang="en-US" sz="1600">
              <a:solidFill>
                <a:srgbClr val="F59909"/>
              </a:solidFill>
            </a:endParaRPr>
          </a:p>
        </p:txBody>
      </p:sp>
      <p:sp>
        <p:nvSpPr>
          <p:cNvPr id="9" name="云形标注 8"/>
          <p:cNvSpPr/>
          <p:nvPr/>
        </p:nvSpPr>
        <p:spPr>
          <a:xfrm>
            <a:off x="2767965" y="5497830"/>
            <a:ext cx="2258695" cy="1302385"/>
          </a:xfrm>
          <a:prstGeom prst="cloudCallout">
            <a:avLst>
              <a:gd name="adj1" fmla="val 69482"/>
              <a:gd name="adj2" fmla="val -66235"/>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3"/>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7030720" y="775970"/>
            <a:ext cx="4718685" cy="337185"/>
          </a:xfrm>
          <a:prstGeom prst="rect">
            <a:avLst/>
          </a:prstGeom>
          <a:noFill/>
        </p:spPr>
        <p:txBody>
          <a:bodyPr wrap="none" rtlCol="0">
            <a:spAutoFit/>
          </a:bodyPr>
          <a:p>
            <a:pPr algn="l"/>
            <a:r>
              <a:rPr lang="zh-CN" altLang="en-US" sz="1600">
                <a:solidFill>
                  <a:srgbClr val="F59909"/>
                </a:solidFill>
              </a:rPr>
              <a:t>定制 ThreadPoolExecutor 可解决 </a:t>
            </a:r>
            <a:r>
              <a:rPr lang="en-US" altLang="zh-CN" sz="1600">
                <a:solidFill>
                  <a:srgbClr val="F59909"/>
                </a:solidFill>
              </a:rPr>
              <a:t>OOM</a:t>
            </a:r>
            <a:r>
              <a:rPr lang="zh-CN" altLang="en-US" sz="1600">
                <a:solidFill>
                  <a:srgbClr val="F59909"/>
                </a:solidFill>
              </a:rPr>
              <a:t>、线程耗尽</a:t>
            </a:r>
            <a:endParaRPr lang="zh-CN" altLang="en-US" sz="1600">
              <a:solidFill>
                <a:srgbClr val="F59909"/>
              </a:solidFill>
            </a:endParaRPr>
          </a:p>
        </p:txBody>
      </p:sp>
      <p:sp>
        <p:nvSpPr>
          <p:cNvPr id="20" name="矩形 19"/>
          <p:cNvSpPr/>
          <p:nvPr/>
        </p:nvSpPr>
        <p:spPr>
          <a:xfrm>
            <a:off x="201930" y="1754505"/>
            <a:ext cx="11358245" cy="2441575"/>
          </a:xfrm>
          <a:prstGeom prst="rect">
            <a:avLst/>
          </a:prstGeom>
          <a:noFill/>
          <a:ln w="28575">
            <a:solidFill>
              <a:schemeClr val="bg1">
                <a:lumMod val="65000"/>
              </a:schemeClr>
            </a:solidFill>
            <a:prstDash val="soli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
        <p:nvSpPr>
          <p:cNvPr id="3" name="矩形 2"/>
          <p:cNvSpPr/>
          <p:nvPr/>
        </p:nvSpPr>
        <p:spPr>
          <a:xfrm>
            <a:off x="201930" y="4905375"/>
            <a:ext cx="6722110" cy="1011555"/>
          </a:xfrm>
          <a:prstGeom prst="rect">
            <a:avLst/>
          </a:prstGeom>
          <a:noFill/>
          <a:ln w="28575">
            <a:solidFill>
              <a:srgbClr val="FF0000"/>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200" dirty="0" smtClean="0">
              <a:solidFill>
                <a:schemeClr val="tx1"/>
              </a:solidFill>
              <a:latin typeface="+mn-ea"/>
              <a:cs typeface="+mn-ea"/>
              <a:sym typeface="+mn-ea"/>
            </a:endParaRPr>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5011420" cy="3519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测试单一线程池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testSingleThreadExecutor () {</a:t>
            </a:r>
            <a:endParaRPr lang="zh-CN" altLang="en-US" sz="1200">
              <a:solidFill>
                <a:schemeClr val="tx1"/>
              </a:solidFill>
              <a:sym typeface="+mn-ea"/>
            </a:endParaRPr>
          </a:p>
          <a:p>
            <a:pPr algn="l"/>
            <a:r>
              <a:rPr lang="zh-CN" altLang="en-US" sz="1200">
                <a:solidFill>
                  <a:schemeClr val="tx1"/>
                </a:solidFill>
                <a:sym typeface="+mn-ea"/>
              </a:rPr>
              <a:t>        ExecutorService service = Executors.newSingleThreadExecutor();</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shutdownNow方法的解释是：线程池拒接收新提交的任务，同时立马关闭线程池，线程池里的任务不再执行。</a:t>
            </a:r>
            <a:endParaRPr lang="zh-CN" altLang="en-US" sz="1200">
              <a:solidFill>
                <a:schemeClr val="tx1"/>
              </a:solidFill>
              <a:sym typeface="+mn-ea"/>
            </a:endParaRPr>
          </a:p>
          <a:p>
            <a:pPr algn="l"/>
            <a:r>
              <a:rPr lang="zh-CN" altLang="en-US" sz="1200">
                <a:solidFill>
                  <a:schemeClr val="tx1"/>
                </a:solidFill>
                <a:sym typeface="+mn-ea"/>
              </a:rPr>
              <a:t>//        shutdown方法的解释是：线程池拒接收新提交的任务，同时等待线程池里的任务执行完毕后关闭线程池。</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459730" y="887095"/>
            <a:ext cx="5166995" cy="3520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测试固定数量线程池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testFixedThreadPool () {</a:t>
            </a:r>
            <a:endParaRPr lang="zh-CN" altLang="en-US" sz="1200">
              <a:solidFill>
                <a:schemeClr val="tx1"/>
              </a:solidFill>
              <a:sym typeface="+mn-ea"/>
            </a:endParaRPr>
          </a:p>
          <a:p>
            <a:pPr algn="l"/>
            <a:r>
              <a:rPr lang="zh-CN" altLang="en-US" sz="1200">
                <a:solidFill>
                  <a:schemeClr val="tx1"/>
                </a:solidFill>
                <a:sym typeface="+mn-ea"/>
              </a:rPr>
              <a:t>        ExecutorService service = Executors.newFixedThreadPool(10);</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025015" y="448754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单一线程池</a:t>
            </a:r>
            <a:endParaRPr lang="zh-CN" altLang="en-US"/>
          </a:p>
        </p:txBody>
      </p:sp>
      <p:sp>
        <p:nvSpPr>
          <p:cNvPr id="5" name="矩形 4"/>
          <p:cNvSpPr/>
          <p:nvPr/>
        </p:nvSpPr>
        <p:spPr>
          <a:xfrm>
            <a:off x="5459730" y="449643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固定数量线程池</a:t>
            </a:r>
            <a:endParaRPr lang="zh-CN" b="1"/>
          </a:p>
        </p:txBody>
      </p:sp>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031365" y="46482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不限线程数上限的线程池</a:t>
            </a:r>
            <a:endParaRPr b="1"/>
          </a:p>
        </p:txBody>
      </p:sp>
      <p:sp>
        <p:nvSpPr>
          <p:cNvPr id="4" name="矩形 3"/>
          <p:cNvSpPr/>
          <p:nvPr/>
        </p:nvSpPr>
        <p:spPr>
          <a:xfrm>
            <a:off x="182880" y="760730"/>
            <a:ext cx="5166995" cy="3801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测试不限线程数上限的线程池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testCachedThreadPool () {</a:t>
            </a:r>
            <a:endParaRPr lang="zh-CN" altLang="en-US" sz="1200">
              <a:solidFill>
                <a:schemeClr val="tx1"/>
              </a:solidFill>
              <a:sym typeface="+mn-ea"/>
            </a:endParaRPr>
          </a:p>
          <a:p>
            <a:pPr algn="l"/>
            <a:r>
              <a:rPr lang="zh-CN" altLang="en-US" sz="1200">
                <a:solidFill>
                  <a:schemeClr val="tx1"/>
                </a:solidFill>
                <a:sym typeface="+mn-ea"/>
              </a:rPr>
              <a:t>        // 创建一个可缓存线程池，如果线程池长度超过处理需要，可灵活回收空闲线程，若无可回收，则新建线程。</a:t>
            </a:r>
            <a:endParaRPr lang="zh-CN" altLang="en-US" sz="1200">
              <a:solidFill>
                <a:schemeClr val="tx1"/>
              </a:solidFill>
              <a:sym typeface="+mn-ea"/>
            </a:endParaRPr>
          </a:p>
          <a:p>
            <a:pPr algn="l"/>
            <a:r>
              <a:rPr lang="zh-CN" altLang="en-US" sz="1200">
                <a:solidFill>
                  <a:schemeClr val="tx1"/>
                </a:solidFill>
                <a:sym typeface="+mn-ea"/>
              </a:rPr>
              <a:t>        ExecutorService service = Executors.newCachedThreadPool();</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07340" y="861060"/>
            <a:ext cx="11414125" cy="38944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testThreadPoolExecutor() {</a:t>
            </a:r>
            <a:endParaRPr lang="zh-CN" altLang="en-US" sz="1200">
              <a:solidFill>
                <a:schemeClr val="tx1"/>
              </a:solidFill>
              <a:sym typeface="+mn-ea"/>
            </a:endParaRPr>
          </a:p>
          <a:p>
            <a:pPr algn="l"/>
            <a:r>
              <a:rPr lang="zh-CN" altLang="en-US" sz="1200">
                <a:solidFill>
                  <a:schemeClr val="tx1"/>
                </a:solidFill>
                <a:sym typeface="+mn-ea"/>
              </a:rPr>
              <a:t>        int corePoolSize = 1;        // 线程池长期维持的线程数，即使线程处于Idle状态，也不会回收</a:t>
            </a:r>
            <a:endParaRPr lang="zh-CN" altLang="en-US" sz="1200">
              <a:solidFill>
                <a:schemeClr val="tx1"/>
              </a:solidFill>
              <a:sym typeface="+mn-ea"/>
            </a:endParaRPr>
          </a:p>
          <a:p>
            <a:pPr algn="l"/>
            <a:r>
              <a:rPr lang="zh-CN" altLang="en-US" sz="1200">
                <a:solidFill>
                  <a:schemeClr val="tx1"/>
                </a:solidFill>
                <a:sym typeface="+mn-ea"/>
              </a:rPr>
              <a:t>        int maximumPoolSize = 2;    // 线程数的上限</a:t>
            </a:r>
            <a:endParaRPr lang="zh-CN" altLang="en-US" sz="1200">
              <a:solidFill>
                <a:schemeClr val="tx1"/>
              </a:solidFill>
              <a:sym typeface="+mn-ea"/>
            </a:endParaRPr>
          </a:p>
          <a:p>
            <a:pPr algn="l"/>
            <a:r>
              <a:rPr lang="zh-CN" altLang="en-US" sz="1200">
                <a:solidFill>
                  <a:schemeClr val="tx1"/>
                </a:solidFill>
                <a:sym typeface="+mn-ea"/>
              </a:rPr>
              <a:t>        long keepAliveTime = 1000;    // 超过corePoolSize的线程的idle时长，超过这个时间，多余的线程会被回收</a:t>
            </a:r>
            <a:endParaRPr lang="zh-CN" altLang="en-US" sz="1200">
              <a:solidFill>
                <a:schemeClr val="tx1"/>
              </a:solidFill>
              <a:sym typeface="+mn-ea"/>
            </a:endParaRPr>
          </a:p>
          <a:p>
            <a:pPr algn="l"/>
            <a:r>
              <a:rPr lang="zh-CN" altLang="en-US" sz="1200">
                <a:solidFill>
                  <a:schemeClr val="tx1"/>
                </a:solidFill>
                <a:sym typeface="+mn-ea"/>
              </a:rPr>
              <a:t>        TimeUnit unit = TimeUnit.MILLISECONDS;    </a:t>
            </a:r>
            <a:endParaRPr lang="zh-CN" altLang="en-US" sz="1200">
              <a:solidFill>
                <a:schemeClr val="tx1"/>
              </a:solidFill>
              <a:sym typeface="+mn-ea"/>
            </a:endParaRPr>
          </a:p>
          <a:p>
            <a:pPr algn="l"/>
            <a:r>
              <a:rPr lang="zh-CN" altLang="en-US" sz="1200">
                <a:solidFill>
                  <a:schemeClr val="tx1"/>
                </a:solidFill>
                <a:sym typeface="+mn-ea"/>
              </a:rPr>
              <a:t>        BlockingQueue&lt;Runnable&gt; workQueue = new SynchronousQueue&lt;Runnable&gt;();    //     任务的排队队列</a:t>
            </a:r>
            <a:endParaRPr lang="zh-CN" altLang="en-US" sz="1200">
              <a:solidFill>
                <a:schemeClr val="tx1"/>
              </a:solidFill>
              <a:sym typeface="+mn-ea"/>
            </a:endParaRPr>
          </a:p>
          <a:p>
            <a:pPr algn="l"/>
            <a:r>
              <a:rPr lang="zh-CN" altLang="en-US" sz="1200">
                <a:solidFill>
                  <a:schemeClr val="tx1"/>
                </a:solidFill>
                <a:sym typeface="+mn-ea"/>
              </a:rPr>
              <a:t>        ThreadFactory handler = Executors.defaultThreadFactory();                //  新线程的产生方式</a:t>
            </a:r>
            <a:endParaRPr lang="zh-CN" altLang="en-US" sz="1200">
              <a:solidFill>
                <a:schemeClr val="tx1"/>
              </a:solidFill>
              <a:sym typeface="+mn-ea"/>
            </a:endParaRPr>
          </a:p>
          <a:p>
            <a:pPr algn="l"/>
            <a:r>
              <a:rPr lang="zh-CN" altLang="en-US" sz="1200">
                <a:solidFill>
                  <a:schemeClr val="tx1"/>
                </a:solidFill>
                <a:sym typeface="+mn-ea"/>
              </a:rPr>
              <a:t>        AbortPolicy abortPolicy = new ThreadPoolExecutor.AbortPolicy();            // 拒绝策略</a:t>
            </a:r>
            <a:endParaRPr lang="zh-CN" altLang="en-US" sz="1200">
              <a:solidFill>
                <a:schemeClr val="tx1"/>
              </a:solidFill>
              <a:sym typeface="+mn-ea"/>
            </a:endParaRPr>
          </a:p>
          <a:p>
            <a:pPr algn="l"/>
            <a:r>
              <a:rPr lang="zh-CN" altLang="en-US" sz="1200">
                <a:solidFill>
                  <a:schemeClr val="tx1"/>
                </a:solidFill>
                <a:sym typeface="+mn-ea"/>
              </a:rPr>
              <a:t>        ThreadPoolExecutor poolExecutor = </a:t>
            </a:r>
            <a:r>
              <a:rPr lang="zh-CN" altLang="en-US" sz="1200" b="1">
                <a:solidFill>
                  <a:srgbClr val="FF0000"/>
                </a:solidFill>
                <a:sym typeface="+mn-ea"/>
              </a:rPr>
              <a:t>new ThreadPoolExecutor(</a:t>
            </a:r>
            <a:r>
              <a:rPr lang="zh-CN" altLang="en-US" sz="1200">
                <a:solidFill>
                  <a:schemeClr val="tx1"/>
                </a:solidFill>
                <a:sym typeface="+mn-ea"/>
              </a:rPr>
              <a:t>corePoolSize, maximumPoolSize, keepAliveTime, unit, workQueue, handler, abortPolicy);</a:t>
            </a:r>
            <a:endParaRPr lang="zh-CN" altLang="en-US" sz="1200">
              <a:solidFill>
                <a:schemeClr val="tx1"/>
              </a:solidFill>
              <a:sym typeface="+mn-ea"/>
            </a:endParaRPr>
          </a:p>
          <a:p>
            <a:pPr algn="l"/>
            <a:r>
              <a:rPr lang="zh-CN" altLang="en-US" sz="1200">
                <a:solidFill>
                  <a:schemeClr val="tx1"/>
                </a:solidFill>
                <a:sym typeface="+mn-ea"/>
              </a:rPr>
              <a:t>        for(int i=0;i&lt;2;i++) {</a:t>
            </a:r>
            <a:endParaRPr lang="zh-CN" altLang="en-US" sz="1200">
              <a:solidFill>
                <a:schemeClr val="tx1"/>
              </a:solidFill>
              <a:sym typeface="+mn-ea"/>
            </a:endParaRPr>
          </a:p>
          <a:p>
            <a:pPr algn="l"/>
            <a:r>
              <a:rPr lang="zh-CN" altLang="en-US" sz="1200">
                <a:solidFill>
                  <a:schemeClr val="tx1"/>
                </a:solidFill>
                <a:sym typeface="+mn-ea"/>
              </a:rPr>
              <a:t>            poolExecutor.execute(new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poolExecutor.shutdown();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102350" y="4210685"/>
            <a:ext cx="493014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定制化程度最高的线程池 </a:t>
            </a:r>
            <a:r>
              <a:rPr lang="zh-CN" b="1">
                <a:latin typeface="宋体" panose="02010600030101010101" pitchFamily="2" charset="-122"/>
                <a:ea typeface="宋体" panose="02010600030101010101" pitchFamily="2" charset="-122"/>
                <a:cs typeface="宋体" panose="02010600030101010101" pitchFamily="2" charset="-122"/>
                <a:sym typeface="+mn-ea"/>
              </a:rPr>
              <a:t>ThreadPoolExecutor</a:t>
            </a:r>
            <a:endParaRPr lang="zh-CN"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228455" y="970915"/>
            <a:ext cx="180403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推荐使用</a:t>
            </a:r>
            <a:endParaRPr lang="zh-CN" altLang="en-US"/>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ThreadLocal 线程变量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21385"/>
            <a:ext cx="6940550" cy="550799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 比直接使用 synchronized 同步机制解决线程安全问题</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更简单，更方便，且结果程序拥有更高的并发性</a:t>
            </a:r>
            <a:r>
              <a:rPr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会</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造成 OOM 内存溢出</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风险</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7" name="椭圆 6"/>
          <p:cNvSpPr/>
          <p:nvPr/>
        </p:nvSpPr>
        <p:spPr>
          <a:xfrm>
            <a:off x="7844790" y="1007110"/>
            <a:ext cx="3727450" cy="718185"/>
          </a:xfrm>
          <a:prstGeom prst="ellipse">
            <a:avLst/>
          </a:prstGeom>
          <a:ln w="28575">
            <a:solidFill>
              <a:srgbClr val="36A44E"/>
            </a:solidFill>
          </a:ln>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pic>
        <p:nvPicPr>
          <p:cNvPr id="4" name="图片 3"/>
          <p:cNvPicPr>
            <a:picLocks noChangeAspect="1"/>
          </p:cNvPicPr>
          <p:nvPr/>
        </p:nvPicPr>
        <p:blipFill>
          <a:blip r:embed="rId2"/>
          <a:stretch>
            <a:fillRect/>
          </a:stretch>
        </p:blipFill>
        <p:spPr>
          <a:xfrm>
            <a:off x="7959725" y="1251585"/>
            <a:ext cx="3497580" cy="228600"/>
          </a:xfrm>
          <a:prstGeom prst="rect">
            <a:avLst/>
          </a:prstGeom>
        </p:spPr>
      </p:pic>
      <p:sp>
        <p:nvSpPr>
          <p:cNvPr id="5" name="矩形 4"/>
          <p:cNvSpPr/>
          <p:nvPr/>
        </p:nvSpPr>
        <p:spPr>
          <a:xfrm>
            <a:off x="817816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sp>
        <p:nvSpPr>
          <p:cNvPr id="6" name="矩形 5"/>
          <p:cNvSpPr/>
          <p:nvPr/>
        </p:nvSpPr>
        <p:spPr>
          <a:xfrm>
            <a:off x="9951085" y="2096135"/>
            <a:ext cx="1205865" cy="2082800"/>
          </a:xfrm>
          <a:prstGeom prst="rect">
            <a:avLst/>
          </a:prstGeom>
          <a:solidFill>
            <a:schemeClr val="bg1"/>
          </a:solidFill>
          <a:ln w="28575">
            <a:solidFill>
              <a:srgbClr val="36A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p:txBody>
      </p:sp>
      <p:cxnSp>
        <p:nvCxnSpPr>
          <p:cNvPr id="8" name="曲线连接符 7"/>
          <p:cNvCxnSpPr/>
          <p:nvPr/>
        </p:nvCxnSpPr>
        <p:spPr>
          <a:xfrm rot="16200000">
            <a:off x="8631555"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p:nvPr/>
        </p:nvCxnSpPr>
        <p:spPr>
          <a:xfrm rot="5400000" flipV="1">
            <a:off x="7985125"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0" name="曲线连接符 9"/>
          <p:cNvCxnSpPr/>
          <p:nvPr/>
        </p:nvCxnSpPr>
        <p:spPr>
          <a:xfrm rot="16200000">
            <a:off x="10344150" y="1935480"/>
            <a:ext cx="1092200" cy="300355"/>
          </a:xfrm>
          <a:prstGeom prst="curvedConnector3">
            <a:avLst>
              <a:gd name="adj1" fmla="val -39215"/>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p:nvPr/>
        </p:nvCxnSpPr>
        <p:spPr>
          <a:xfrm rot="5400000" flipV="1">
            <a:off x="9697720" y="1885950"/>
            <a:ext cx="1266825" cy="454660"/>
          </a:xfrm>
          <a:prstGeom prst="curvedConnector3">
            <a:avLst>
              <a:gd name="adj1" fmla="val 122431"/>
            </a:avLst>
          </a:prstGeom>
          <a:ln w="28575">
            <a:solidFill>
              <a:srgbClr val="F9680D"/>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178165" y="845185"/>
            <a:ext cx="92710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线程变量</a:t>
            </a:r>
            <a:endParaRPr lang="zh-CN" altLang="en-US" sz="1200">
              <a:solidFill>
                <a:schemeClr val="bg1"/>
              </a:solidFill>
              <a:latin typeface="+mn-ea"/>
              <a:cs typeface="+mn-ea"/>
              <a:sym typeface="+mn-ea"/>
            </a:endParaRPr>
          </a:p>
        </p:txBody>
      </p:sp>
      <p:sp>
        <p:nvSpPr>
          <p:cNvPr id="13" name="矩形 12"/>
          <p:cNvSpPr/>
          <p:nvPr/>
        </p:nvSpPr>
        <p:spPr>
          <a:xfrm>
            <a:off x="8955405"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4" name="矩形 13"/>
          <p:cNvSpPr/>
          <p:nvPr/>
        </p:nvSpPr>
        <p:spPr>
          <a:xfrm>
            <a:off x="7844790"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1</a:t>
            </a:r>
            <a:endParaRPr lang="en-US" altLang="zh-CN" sz="1200">
              <a:solidFill>
                <a:schemeClr val="bg1"/>
              </a:solidFill>
              <a:latin typeface="+mn-ea"/>
              <a:cs typeface="+mn-ea"/>
              <a:sym typeface="+mn-ea"/>
            </a:endParaRPr>
          </a:p>
        </p:txBody>
      </p:sp>
      <p:sp>
        <p:nvSpPr>
          <p:cNvPr id="17" name="矩形 16"/>
          <p:cNvSpPr/>
          <p:nvPr/>
        </p:nvSpPr>
        <p:spPr>
          <a:xfrm>
            <a:off x="10886440" y="3094990"/>
            <a:ext cx="68643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放入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8" name="矩形 17"/>
          <p:cNvSpPr/>
          <p:nvPr/>
        </p:nvSpPr>
        <p:spPr>
          <a:xfrm>
            <a:off x="9775825" y="3094990"/>
            <a:ext cx="697865" cy="302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solidFill>
                  <a:schemeClr val="bg1"/>
                </a:solidFill>
                <a:latin typeface="+mn-ea"/>
                <a:cs typeface="+mn-ea"/>
                <a:sym typeface="+mn-ea"/>
              </a:rPr>
              <a:t>取出 </a:t>
            </a:r>
            <a:r>
              <a:rPr lang="en-US" altLang="zh-CN" sz="1200">
                <a:solidFill>
                  <a:schemeClr val="bg1"/>
                </a:solidFill>
                <a:latin typeface="+mn-ea"/>
                <a:cs typeface="+mn-ea"/>
                <a:sym typeface="+mn-ea"/>
              </a:rPr>
              <a:t>2</a:t>
            </a:r>
            <a:endParaRPr lang="en-US" altLang="zh-CN" sz="1200">
              <a:solidFill>
                <a:schemeClr val="bg1"/>
              </a:solidFill>
              <a:latin typeface="+mn-ea"/>
              <a:cs typeface="+mn-ea"/>
              <a:sym typeface="+mn-ea"/>
            </a:endParaRPr>
          </a:p>
        </p:txBody>
      </p:sp>
      <p:sp>
        <p:nvSpPr>
          <p:cNvPr id="19" name="椭圆 18"/>
          <p:cNvSpPr/>
          <p:nvPr/>
        </p:nvSpPr>
        <p:spPr>
          <a:xfrm>
            <a:off x="8248015" y="3578225"/>
            <a:ext cx="1065530" cy="518795"/>
          </a:xfrm>
          <a:prstGeom prst="ellipse">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rgbClr val="FF0000"/>
                </a:solidFill>
                <a:latin typeface="+mn-ea"/>
                <a:cs typeface="+mn-ea"/>
              </a:rPr>
              <a:t>Local</a:t>
            </a:r>
            <a:endParaRPr lang="en-US" altLang="zh-CN" sz="1200" b="1">
              <a:solidFill>
                <a:srgbClr val="FF0000"/>
              </a:solidFill>
              <a:latin typeface="+mn-ea"/>
              <a:cs typeface="+mn-ea"/>
            </a:endParaRPr>
          </a:p>
        </p:txBody>
      </p:sp>
      <p:sp>
        <p:nvSpPr>
          <p:cNvPr id="20" name="矩形 19"/>
          <p:cNvSpPr/>
          <p:nvPr/>
        </p:nvSpPr>
        <p:spPr>
          <a:xfrm>
            <a:off x="9477375" y="845185"/>
            <a:ext cx="2319020" cy="3028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用完最好主动 </a:t>
            </a:r>
            <a:r>
              <a:rPr lang="en-US" altLang="zh-CN" sz="1200">
                <a:solidFill>
                  <a:schemeClr val="bg1"/>
                </a:solidFill>
                <a:latin typeface="+mn-ea"/>
                <a:cs typeface="+mn-ea"/>
                <a:sym typeface="+mn-ea"/>
              </a:rPr>
              <a:t>remove </a:t>
            </a:r>
            <a:r>
              <a:rPr lang="zh-CN" altLang="en-US" sz="1200">
                <a:solidFill>
                  <a:schemeClr val="bg1"/>
                </a:solidFill>
                <a:latin typeface="+mn-ea"/>
                <a:cs typeface="+mn-ea"/>
                <a:sym typeface="+mn-ea"/>
              </a:rPr>
              <a:t>移除</a:t>
            </a:r>
            <a:endParaRPr lang="zh-CN" altLang="en-US" sz="1200">
              <a:solidFill>
                <a:schemeClr val="bg1"/>
              </a:solidFill>
              <a:latin typeface="+mn-ea"/>
              <a:cs typeface="+mn-ea"/>
              <a:sym typeface="+mn-ea"/>
            </a:endParaRPr>
          </a:p>
        </p:txBody>
      </p:sp>
      <p:sp>
        <p:nvSpPr>
          <p:cNvPr id="3" name="云形标注 2"/>
          <p:cNvSpPr/>
          <p:nvPr/>
        </p:nvSpPr>
        <p:spPr>
          <a:xfrm>
            <a:off x="8955405" y="4644390"/>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3"/>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725106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ThreadLocal 是线程本地存储,在每个线程中都创建了一个 ThreadLocalMap 对象,</a:t>
            </a:r>
            <a:endParaRPr lang="zh-CN" altLang="en-US" sz="1200">
              <a:solidFill>
                <a:schemeClr val="tx1"/>
              </a:solidFill>
              <a:sym typeface="+mn-ea"/>
            </a:endParaRPr>
          </a:p>
          <a:p>
            <a:pPr algn="l"/>
            <a:r>
              <a:rPr lang="zh-CN" altLang="en-US" sz="1200">
                <a:solidFill>
                  <a:schemeClr val="tx1"/>
                </a:solidFill>
                <a:sym typeface="+mn-ea"/>
              </a:rPr>
              <a:t>     * 每个线程可以访问自己内部 ThreadLocalMap 对象内的 value.通过这种方式,避免资源在多线程间共享</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final ThreadLocal&lt;Integer&gt; THREAD_LOCAL_NUM01 = new ThreadLocal&lt;Integer&gt;() {</a:t>
            </a:r>
            <a:endParaRPr lang="zh-CN" altLang="en-US" sz="1200">
              <a:solidFill>
                <a:schemeClr val="tx1"/>
              </a:solidFill>
              <a:sym typeface="+mn-ea"/>
            </a:endParaRPr>
          </a:p>
          <a:p>
            <a:pPr algn="l"/>
            <a:r>
              <a:rPr lang="zh-CN" altLang="en-US" sz="1200">
                <a:solidFill>
                  <a:schemeClr val="tx1"/>
                </a:solidFill>
                <a:sym typeface="+mn-ea"/>
              </a:rPr>
              <a:t>        // 可以通过 initialValue 方法给 ThreadLocal 线程变量设置初始值</a:t>
            </a:r>
            <a:endParaRPr lang="zh-CN" altLang="en-US" sz="1200">
              <a:solidFill>
                <a:schemeClr val="tx1"/>
              </a:solidFill>
              <a:sym typeface="+mn-ea"/>
            </a:endParaRPr>
          </a:p>
          <a:p>
            <a:pPr algn="l"/>
            <a:r>
              <a:rPr lang="zh-CN" altLang="en-US" sz="1200">
                <a:solidFill>
                  <a:schemeClr val="tx1"/>
                </a:solidFill>
                <a:sym typeface="+mn-ea"/>
              </a:rPr>
              <a:t>        protected Integer initialValue() {</a:t>
            </a:r>
            <a:endParaRPr lang="zh-CN" altLang="en-US" sz="1200">
              <a:solidFill>
                <a:schemeClr val="tx1"/>
              </a:solidFill>
              <a:sym typeface="+mn-ea"/>
            </a:endParaRPr>
          </a:p>
          <a:p>
            <a:pPr algn="l"/>
            <a:r>
              <a:rPr lang="zh-CN" altLang="en-US" sz="1200">
                <a:solidFill>
                  <a:schemeClr val="tx1"/>
                </a:solidFill>
                <a:sym typeface="+mn-ea"/>
              </a:rPr>
              <a:t>            return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void print() {</a:t>
            </a:r>
            <a:endParaRPr lang="zh-CN" altLang="en-US" sz="1200">
              <a:solidFill>
                <a:schemeClr val="tx1"/>
              </a:solidFill>
              <a:sym typeface="+mn-ea"/>
            </a:endParaRPr>
          </a:p>
          <a:p>
            <a:pPr algn="l"/>
            <a:r>
              <a:rPr lang="zh-CN" altLang="en-US" sz="1200">
                <a:solidFill>
                  <a:schemeClr val="tx1"/>
                </a:solidFill>
                <a:sym typeface="+mn-ea"/>
              </a:rPr>
              <a:t>        System.out.println(THREAD_LOCAL_NUM01.get());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使用完成之后需要进行释放,否则 ThreadLocalMap 可能会 OOM 内存溢出</a:t>
            </a:r>
            <a:endParaRPr lang="zh-CN" altLang="en-US" sz="1200">
              <a:solidFill>
                <a:schemeClr val="tx1"/>
              </a:solidFill>
              <a:sym typeface="+mn-ea"/>
            </a:endParaRPr>
          </a:p>
          <a:p>
            <a:pPr algn="l"/>
            <a:r>
              <a:rPr lang="zh-CN" altLang="en-US" sz="1200">
                <a:solidFill>
                  <a:schemeClr val="tx1"/>
                </a:solidFill>
                <a:sym typeface="+mn-ea"/>
              </a:rPr>
              <a:t>        THREAD_LOCAL_NUM01.remove();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static void add(int i) {</a:t>
            </a:r>
            <a:endParaRPr lang="zh-CN" altLang="en-US" sz="1200">
              <a:solidFill>
                <a:schemeClr val="tx1"/>
              </a:solidFill>
              <a:sym typeface="+mn-ea"/>
            </a:endParaRPr>
          </a:p>
          <a:p>
            <a:pPr algn="l"/>
            <a:r>
              <a:rPr lang="zh-CN" altLang="en-US" sz="1200">
                <a:solidFill>
                  <a:schemeClr val="tx1"/>
                </a:solidFill>
                <a:sym typeface="+mn-ea"/>
              </a:rPr>
              <a:t>        THREAD_LOCAL_NUM01.set(THREAD_LOCAL_NUM01.get()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99375" y="887095"/>
            <a:ext cx="396557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线程变量隔离</a:t>
            </a:r>
            <a:endParaRPr lang="zh-CN" altLang="en-US" sz="1200">
              <a:solidFill>
                <a:schemeClr val="tx1"/>
              </a:solidFill>
              <a:sym typeface="+mn-ea"/>
            </a:endParaRPr>
          </a:p>
          <a:p>
            <a:pPr algn="l"/>
            <a:r>
              <a:rPr lang="zh-CN" altLang="en-US" sz="1200">
                <a:solidFill>
                  <a:schemeClr val="tx1"/>
                </a:solidFill>
                <a:sym typeface="+mn-ea"/>
              </a:rPr>
              <a:t>    private static void testThreadLocal() {</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final int j = i;</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testThreadLocal();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32105" y="51435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ThreadLocal 线程本地存储</a:t>
            </a: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4886960" y="734060"/>
            <a:ext cx="3151505"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的一段时间</a:t>
            </a:r>
            <a:r>
              <a:rPr lang="en-US" altLang="zh-CN" b="1">
                <a:solidFill>
                  <a:srgbClr val="FF0000"/>
                </a:solidFill>
              </a:rPr>
              <a:t>(</a:t>
            </a:r>
            <a:r>
              <a:rPr lang="zh-CN" altLang="en-US" b="1">
                <a:solidFill>
                  <a:srgbClr val="FF0000"/>
                </a:solidFill>
              </a:rPr>
              <a:t>例如：</a:t>
            </a:r>
            <a:r>
              <a:rPr lang="en-US" altLang="zh-CN" b="1">
                <a:solidFill>
                  <a:srgbClr val="FF0000"/>
                </a:solidFill>
              </a:rPr>
              <a:t>1s</a:t>
            </a:r>
            <a:r>
              <a:rPr lang="en-US" altLang="zh-CN" b="1">
                <a:solidFill>
                  <a:srgbClr val="FF0000"/>
                </a:solidFill>
              </a:rPr>
              <a:t>)</a:t>
            </a:r>
            <a:endParaRPr lang="en-US" altLang="zh-CN"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
        <p:nvSpPr>
          <p:cNvPr id="2" name="矩形 1"/>
          <p:cNvSpPr/>
          <p:nvPr/>
        </p:nvSpPr>
        <p:spPr>
          <a:xfrm>
            <a:off x="6586220" y="5645785"/>
            <a:ext cx="3486785" cy="54864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bg1"/>
                </a:solidFill>
                <a:latin typeface="+mn-ea"/>
                <a:cs typeface="+mn-ea"/>
                <a:sym typeface="+mn-ea"/>
              </a:rPr>
              <a:t>微观上是串行执行，宏观上是并行执行</a:t>
            </a:r>
            <a:endParaRPr lang="zh-CN" altLang="en-US" sz="1200">
              <a:solidFill>
                <a:schemeClr val="bg1"/>
              </a:solidFill>
              <a:latin typeface="+mn-ea"/>
              <a:cs typeface="+mn-ea"/>
              <a:sym typeface="+mn-ea"/>
            </a:endParaRPr>
          </a:p>
        </p:txBody>
      </p:sp>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守护线程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00430"/>
            <a:ext cx="11931015" cy="2306955"/>
          </a:xfrm>
          <a:prstGeom prst="rect">
            <a:avLst/>
          </a:prstGeom>
          <a:noFill/>
        </p:spPr>
        <p:txBody>
          <a:bodyPr wrap="square" rtlCol="0">
            <a:spAutoFit/>
          </a:bodyPr>
          <a:p>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线程分类：用户线程、守护线程</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GC（</a:t>
            </a:r>
            <a:r>
              <a:rPr lang="zh-CN" altLang="en-US" sz="1600">
                <a:latin typeface="宋体" panose="02010600030101010101" pitchFamily="2" charset="-122"/>
                <a:ea typeface="宋体" panose="02010600030101010101" pitchFamily="2" charset="-122"/>
                <a:cs typeface="宋体" panose="02010600030101010101" pitchFamily="2" charset="-122"/>
              </a:rPr>
              <a:t>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爆炸形 1 2"/>
          <p:cNvSpPr/>
          <p:nvPr/>
        </p:nvSpPr>
        <p:spPr>
          <a:xfrm>
            <a:off x="10188575" y="1942465"/>
            <a:ext cx="1749425" cy="965835"/>
          </a:xfrm>
          <a:prstGeom prst="irregularSeal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不重要</a:t>
            </a:r>
            <a:endParaRPr lang="zh-CN" altLang="en-US"/>
          </a:p>
        </p:txBody>
      </p:sp>
      <p:sp>
        <p:nvSpPr>
          <p:cNvPr id="11" name="云形标注 10"/>
          <p:cNvSpPr/>
          <p:nvPr/>
        </p:nvSpPr>
        <p:spPr>
          <a:xfrm>
            <a:off x="9338945" y="3207385"/>
            <a:ext cx="2258695" cy="1302385"/>
          </a:xfrm>
          <a:prstGeom prst="cloudCallout">
            <a:avLst>
              <a:gd name="adj1" fmla="val -48256"/>
              <a:gd name="adj2" fmla="val 91101"/>
            </a:avLst>
          </a:prstGeom>
          <a:solidFill>
            <a:srgbClr val="DBEEDF"/>
          </a:solidFill>
          <a:ln>
            <a:solidFill>
              <a:srgbClr val="DBE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7AF3F"/>
                </a:solidFill>
              </a:rPr>
              <a:t>能力拓展</a:t>
            </a:r>
            <a:endParaRPr lang="zh-CN" altLang="en-US">
              <a:solidFill>
                <a:srgbClr val="F7AF3F"/>
              </a:solidFill>
            </a:endParaRPr>
          </a:p>
          <a:p>
            <a:pPr algn="ctr"/>
            <a:r>
              <a:rPr lang="zh-CN" altLang="en-US">
                <a:solidFill>
                  <a:srgbClr val="F7AF3F"/>
                </a:solidFill>
              </a:rPr>
              <a:t>（课后自学）</a:t>
            </a:r>
            <a:endParaRPr lang="zh-CN" altLang="en-US">
              <a:solidFill>
                <a:srgbClr val="F7AF3F"/>
              </a:solidFill>
            </a:endParaRPr>
          </a:p>
        </p:txBody>
      </p:sp>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创建线程</a:t>
            </a:r>
            <a:endParaRPr lang="zh-CN"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6850" y="798195"/>
            <a:ext cx="11798300" cy="1322070"/>
          </a:xfrm>
          <a:prstGeom prst="rect">
            <a:avLst/>
          </a:prstGeom>
          <a:noFill/>
        </p:spPr>
        <p:txBody>
          <a:bodyPr wrap="square" rtlCol="0">
            <a:spAutoFit/>
          </a:bodyPr>
          <a:p>
            <a:r>
              <a:rPr lang="zh-CN" sz="1600" b="1" dirty="0">
                <a:solidFill>
                  <a:srgbClr val="FF0000"/>
                </a:solidFill>
                <a:ea typeface="宋体" panose="02010600030101010101" pitchFamily="2" charset="-122"/>
                <a:cs typeface="Times New Roman" panose="02020603050405020304" pitchFamily="18" charset="0"/>
                <a:sym typeface="+mn-ea"/>
              </a:rPr>
              <a:t>线程：</a:t>
            </a:r>
            <a:r>
              <a:rPr sz="1600" b="1" dirty="0">
                <a:solidFill>
                  <a:srgbClr val="FF0000"/>
                </a:solidFill>
                <a:ea typeface="宋体" panose="02010600030101010101" pitchFamily="2" charset="-122"/>
                <a:cs typeface="Times New Roman" panose="02020603050405020304" pitchFamily="18" charset="0"/>
                <a:sym typeface="+mn-ea"/>
              </a:rPr>
              <a:t>是一个程序内部的一条执行路径</a:t>
            </a:r>
            <a:endParaRPr sz="1600" b="1" dirty="0">
              <a:solidFill>
                <a:srgbClr val="FF0000"/>
              </a:solidFill>
              <a:ea typeface="宋体" panose="02010600030101010101" pitchFamily="2" charset="-122"/>
              <a:cs typeface="Times New Roman" panose="02020603050405020304" pitchFamily="18" charset="0"/>
              <a:sym typeface="+mn-ea"/>
            </a:endParaRPr>
          </a:p>
          <a:p>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2319020" y="2294255"/>
            <a:ext cx="9475470"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1.继承Thead类创建线程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（1）继承Thread类并重写run方法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（3）调用该线程对象的start()方法来启动线程</a:t>
            </a:r>
            <a:endParaRPr lang="zh-CN" altLang="en-US" sz="1200">
              <a:solidFill>
                <a:schemeClr val="tx1"/>
              </a:solidFill>
              <a:latin typeface="+mn-ea"/>
              <a:cs typeface="+mn-ea"/>
              <a:sym typeface="+mn-ea"/>
            </a:endParaRPr>
          </a:p>
        </p:txBody>
      </p:sp>
      <p:sp>
        <p:nvSpPr>
          <p:cNvPr id="5" name="矩形 4"/>
          <p:cNvSpPr/>
          <p:nvPr/>
        </p:nvSpPr>
        <p:spPr>
          <a:xfrm>
            <a:off x="372110" y="4051935"/>
            <a:ext cx="1322070" cy="72072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mn-ea"/>
                <a:cs typeface="宋体" panose="02010600030101010101" pitchFamily="2" charset="-122"/>
                <a:sym typeface="+mn-ea"/>
              </a:rPr>
              <a:t>创建线程三种方式</a:t>
            </a:r>
            <a:endParaRPr lang="zh-CN" altLang="en-US">
              <a:solidFill>
                <a:schemeClr val="bg1"/>
              </a:solidFill>
              <a:latin typeface="+mn-ea"/>
              <a:cs typeface="宋体" panose="02010600030101010101" pitchFamily="2" charset="-122"/>
              <a:sym typeface="+mn-ea"/>
            </a:endParaRPr>
          </a:p>
        </p:txBody>
      </p:sp>
      <p:sp>
        <p:nvSpPr>
          <p:cNvPr id="3" name="矩形 2"/>
          <p:cNvSpPr/>
          <p:nvPr/>
        </p:nvSpPr>
        <p:spPr>
          <a:xfrm>
            <a:off x="2338070" y="3587115"/>
            <a:ext cx="9456420" cy="10039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2.实现Runnable接口创建线程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（1）定义一个类实现Runnable接口，并重写该接口的run()方法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 Runnable实现类的对象，作为创建Thread对象的target参数，此Thread对象才是真正的线程对象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（3）调用线程对象的start()方法来启动线程</a:t>
            </a:r>
            <a:endParaRPr lang="zh-CN" altLang="en-US" sz="1200">
              <a:solidFill>
                <a:schemeClr val="tx1"/>
              </a:solidFill>
              <a:latin typeface="+mn-ea"/>
              <a:cs typeface="+mn-ea"/>
              <a:sym typeface="+mn-ea"/>
            </a:endParaRPr>
          </a:p>
        </p:txBody>
      </p:sp>
      <p:sp>
        <p:nvSpPr>
          <p:cNvPr id="4" name="矩形 3"/>
          <p:cNvSpPr/>
          <p:nvPr/>
        </p:nvSpPr>
        <p:spPr>
          <a:xfrm>
            <a:off x="2319655" y="4898390"/>
            <a:ext cx="9475470" cy="16319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3.使用Callable和Future创建线程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和Runnable接口不一样，Callable接口提供了一个call()方法作为线程执行体，call()方法比run()方法功能要强大：call()方法可以有返回值，可以声明抛出异常。使用Callable和Future创建线程的步骤如下：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（1）定义一个类实现Callable接口，并重写call()方法，该call()方法将作为线程执行体，并且有返回值</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（2）创建Callable实现类的实例，使用FutureTask类来包装Callable对象</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（3）使用FutureTask对象作为Thread对象的target创建并启动线程</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（4）调用FutureTask对象的get()方法来获得子线程执行结束后的返回值</a:t>
            </a:r>
            <a:endParaRPr lang="zh-CN" altLang="en-US" sz="1200">
              <a:solidFill>
                <a:schemeClr val="tx1"/>
              </a:solidFill>
              <a:latin typeface="+mn-ea"/>
              <a:cs typeface="+mn-ea"/>
              <a:sym typeface="+mn-ea"/>
            </a:endParaRPr>
          </a:p>
        </p:txBody>
      </p:sp>
      <p:sp>
        <p:nvSpPr>
          <p:cNvPr id="10" name="左大括号 9"/>
          <p:cNvSpPr/>
          <p:nvPr/>
        </p:nvSpPr>
        <p:spPr>
          <a:xfrm>
            <a:off x="1883410" y="2294890"/>
            <a:ext cx="317500" cy="4235450"/>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8" name="矩形 7"/>
          <p:cNvSpPr/>
          <p:nvPr/>
        </p:nvSpPr>
        <p:spPr>
          <a:xfrm>
            <a:off x="10154920" y="20383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实现类</a:t>
            </a:r>
            <a:endParaRPr lang="zh-CN" sz="1200">
              <a:solidFill>
                <a:schemeClr val="bg1"/>
              </a:solidFill>
              <a:latin typeface="+mn-ea"/>
              <a:cs typeface="+mn-ea"/>
              <a:sym typeface="+mn-ea"/>
            </a:endParaRPr>
          </a:p>
        </p:txBody>
      </p:sp>
      <p:sp>
        <p:nvSpPr>
          <p:cNvPr id="9" name="矩形 8"/>
          <p:cNvSpPr/>
          <p:nvPr/>
        </p:nvSpPr>
        <p:spPr>
          <a:xfrm>
            <a:off x="10154920" y="340995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接口</a:t>
            </a:r>
            <a:endParaRPr lang="zh-CN" sz="1200">
              <a:solidFill>
                <a:schemeClr val="bg1"/>
              </a:solidFill>
              <a:latin typeface="+mn-ea"/>
              <a:cs typeface="+mn-ea"/>
              <a:sym typeface="+mn-ea"/>
            </a:endParaRPr>
          </a:p>
        </p:txBody>
      </p:sp>
      <p:sp>
        <p:nvSpPr>
          <p:cNvPr id="11" name="矩形 10"/>
          <p:cNvSpPr/>
          <p:nvPr/>
        </p:nvSpPr>
        <p:spPr>
          <a:xfrm>
            <a:off x="10154920" y="467614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有返回值</a:t>
            </a:r>
            <a:endParaRPr lang="zh-CN" sz="1200">
              <a:solidFill>
                <a:schemeClr val="bg1"/>
              </a:solidFill>
              <a:latin typeface="+mn-ea"/>
              <a:cs typeface="+mn-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41010</Words>
  <Application>WPS 演示</Application>
  <PresentationFormat>宽屏</PresentationFormat>
  <Paragraphs>1819</Paragraphs>
  <Slides>72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Arial</vt:lpstr>
      <vt:lpstr>宋体</vt:lpstr>
      <vt:lpstr>Wingdings</vt:lpstr>
      <vt:lpstr>微软雅黑</vt:lpstr>
      <vt:lpstr>Consolas</vt:lpstr>
      <vt:lpstr>新宋体</vt:lpstr>
      <vt:lpstr>Times New Roman</vt:lpstr>
      <vt:lpstr>Arial Unicode MS</vt:lpstr>
      <vt:lpstr>Calibri</vt:lpstr>
      <vt:lpstr>华文行楷</vt:lpstr>
      <vt:lpstr>微软雅黑 Light</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1354</cp:revision>
  <dcterms:created xsi:type="dcterms:W3CDTF">2019-06-19T02:08:00Z</dcterms:created>
  <dcterms:modified xsi:type="dcterms:W3CDTF">2020-12-20T10:04:05Z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