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660" r:id="rId3"/>
    <p:sldId id="722" r:id="rId4"/>
    <p:sldId id="755" r:id="rId6"/>
    <p:sldId id="678" r:id="rId7"/>
    <p:sldId id="681" r:id="rId8"/>
    <p:sldId id="682" r:id="rId9"/>
    <p:sldId id="697" r:id="rId10"/>
    <p:sldId id="698" r:id="rId11"/>
    <p:sldId id="699" r:id="rId12"/>
    <p:sldId id="689" r:id="rId13"/>
    <p:sldId id="756" r:id="rId14"/>
    <p:sldId id="757" r:id="rId15"/>
    <p:sldId id="758" r:id="rId16"/>
    <p:sldId id="759" r:id="rId17"/>
    <p:sldId id="765" r:id="rId18"/>
    <p:sldId id="760" r:id="rId19"/>
    <p:sldId id="761" r:id="rId20"/>
    <p:sldId id="711" r:id="rId21"/>
    <p:sldId id="688" r:id="rId22"/>
    <p:sldId id="687" r:id="rId23"/>
    <p:sldId id="762" r:id="rId24"/>
    <p:sldId id="763" r:id="rId25"/>
    <p:sldId id="764" r:id="rId26"/>
    <p:sldId id="690" r:id="rId27"/>
    <p:sldId id="691" r:id="rId28"/>
    <p:sldId id="692" r:id="rId29"/>
    <p:sldId id="693" r:id="rId30"/>
    <p:sldId id="784" r:id="rId31"/>
    <p:sldId id="694" r:id="rId32"/>
    <p:sldId id="695" r:id="rId33"/>
    <p:sldId id="696" r:id="rId34"/>
    <p:sldId id="662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24DA"/>
    <a:srgbClr val="8B2C4C"/>
    <a:srgbClr val="FEA282"/>
    <a:srgbClr val="E493ED"/>
    <a:srgbClr val="00FC4D"/>
    <a:srgbClr val="00FE12"/>
    <a:srgbClr val="17C913"/>
    <a:srgbClr val="36A44E"/>
    <a:srgbClr val="54D72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323"/>
        <p:guide pos="384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9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3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4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95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6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7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8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9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0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1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2.xml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3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4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5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6.xml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8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9.xml"/><Relationship Id="rId1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3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集合操作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21285" y="756920"/>
            <a:ext cx="1196721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Java数组和链表的区别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从数据结构上说，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数组的内存空间是连续的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，我们创建数组的时候系统就会为我们开辟固定数目的内存空间，如果内存不足，就会创建失败，例如创建数组的两种方式：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int[] a=new int[3];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int[] b=new int[]{1,2,3};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看到我们创建数组的时候已经指定了数组的大小，且不能动态更改数组的大小，是因为创建时候已经分配了连续的固定内存空间，每个元素占用两个字节，这样我们就可以通过连续的内存，去访问数组的元素；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链表的内存分配是动态的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，链表的元素占用的空间包含元素占用的空间，还有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指向上一个或者下一个元素的指针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（双链表，单链表）；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这样我们可以得出各自的优缺点：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数组链表的优缺点：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数组占用空间小，链表元素还要包涵上一元素和下一个元素的的信息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数组的访问速度快，因为内存是连续的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数组内部元素可以随机访问，而链表依赖于上一个元素的信息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链表的插入删除操作，因为内存不连续，只需要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更改元素的前后节点信息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就行了，并不需要更改元素内存地址，而数组的连续内存想要插入和删除的话就要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移动所有的内存地址</a:t>
            </a:r>
            <a:endParaRPr lang="en-US" altLang="zh-CN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链表的内存利用率高于数组，链表内存是分散的一个元素占用一块空间，数组元素少于内存空间的话，会有部分的内存浪费；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链表的扩展性强，数组的创建完成内存大小就确定了，满了就没法扩展只能再次创建新的数组，而链表可以随意的增加扩展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效率：数组查询效率高，链表增，删效率高</a:t>
            </a:r>
            <a:endParaRPr lang="en-US" altLang="zh-CN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21310" y="819150"/>
            <a:ext cx="11569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线性表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177165" y="1383665"/>
            <a:ext cx="117735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线性结构是数据结构中三种基本结构之一. 而线性结构的特点是:在数据元素的非空有限集合中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存在唯一的一个被称为”第一个”的数据元素;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存在唯一的一个被称为”最后一个”的数据元素;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除第一个之外, 集合中的每个数据元素均只有一个前驱;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除最后一个之外, 集合中的每个数据元素均只有一个后继.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00725" y="3552190"/>
            <a:ext cx="614997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链表的优点</a:t>
            </a:r>
            <a:endParaRPr lang="zh-CN" altLang="en-US" sz="20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插入删除速度快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内存利用率高，不会浪费内存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大小没有固定，拓展很灵活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链表的缺点</a:t>
            </a:r>
            <a:endParaRPr lang="zh-CN" altLang="en-US" sz="20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不能随机查找，必须从第一个开始遍历，查找效率低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177165" y="3552190"/>
            <a:ext cx="56235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数组的优点</a:t>
            </a:r>
            <a:endParaRPr lang="zh-CN" altLang="en-US" sz="20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随机访问性强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查找速度快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数组的缺点</a:t>
            </a:r>
            <a:endParaRPr lang="zh-CN" altLang="en-US" sz="20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插入和删除效率低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可能浪费内存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内存空间要求高，必须有足够的连续内存空间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数组大小固定，不能动态拓展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1020445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a[0]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77060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a[1]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33675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a[2]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590290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a[3]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46905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a[4]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03520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a[5]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160135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a[6]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016750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a[7]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59485" y="2873375"/>
            <a:ext cx="746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739900" y="2873375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781800" y="2873375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+ 7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020445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a[0]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877060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a[1]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733675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a[2]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590290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a[3]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446905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a[4]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303520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a[5]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160135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a[6]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016750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a[7]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959485" y="3970020"/>
            <a:ext cx="746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739900" y="3970020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781800" y="3970020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+ 7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82" name="乘号 81"/>
          <p:cNvSpPr/>
          <p:nvPr/>
        </p:nvSpPr>
        <p:spPr>
          <a:xfrm>
            <a:off x="3845560" y="4227195"/>
            <a:ext cx="346075" cy="57721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020445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a[0]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877060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a[1]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733675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a[2]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959485" y="5664835"/>
            <a:ext cx="746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1739900" y="5664835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590290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a[4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-1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446905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a[5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-1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303520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a[6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-1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160135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a[7-1]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925185" y="5664835"/>
            <a:ext cx="1783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+ 7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-1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446905" y="4017645"/>
            <a:ext cx="3695065" cy="875665"/>
          </a:xfrm>
          <a:prstGeom prst="rect">
            <a:avLst/>
          </a:prstGeom>
          <a:noFill/>
          <a:ln w="38100">
            <a:solidFill>
              <a:srgbClr val="E900FE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左箭头 93"/>
          <p:cNvSpPr/>
          <p:nvPr/>
        </p:nvSpPr>
        <p:spPr>
          <a:xfrm>
            <a:off x="4599305" y="5229225"/>
            <a:ext cx="1260475" cy="2889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5908675" y="5176520"/>
            <a:ext cx="2126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后续元素前移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020445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a[0]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77060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a[1]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733675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a[2]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590290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a[3]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446905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a[x]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160135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a[5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+1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7016750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a[6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+1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873365" y="1654175"/>
            <a:ext cx="856615" cy="375285"/>
          </a:xfrm>
          <a:prstGeom prst="rect">
            <a:avLst/>
          </a:prstGeom>
          <a:noFill/>
          <a:ln w="38100">
            <a:solidFill>
              <a:srgbClr val="54D727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a[7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+1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959485" y="1285875"/>
            <a:ext cx="746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1739900" y="1285875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7638415" y="1285875"/>
            <a:ext cx="1504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+ 7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+1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303520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a[4+1]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8" name="加号 107"/>
          <p:cNvSpPr/>
          <p:nvPr/>
        </p:nvSpPr>
        <p:spPr>
          <a:xfrm>
            <a:off x="4707890" y="1562735"/>
            <a:ext cx="452120" cy="55816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4446905" y="2873375"/>
            <a:ext cx="3695065" cy="875665"/>
          </a:xfrm>
          <a:prstGeom prst="rect">
            <a:avLst/>
          </a:prstGeom>
          <a:noFill/>
          <a:ln w="38100">
            <a:solidFill>
              <a:srgbClr val="E900FE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0" name="左箭头 109"/>
          <p:cNvSpPr/>
          <p:nvPr/>
        </p:nvSpPr>
        <p:spPr>
          <a:xfrm flipH="1">
            <a:off x="4599305" y="2275205"/>
            <a:ext cx="1260475" cy="2889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1" name="文本框 110"/>
          <p:cNvSpPr txBox="1"/>
          <p:nvPr/>
        </p:nvSpPr>
        <p:spPr>
          <a:xfrm>
            <a:off x="5925185" y="2195830"/>
            <a:ext cx="2126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后续元素后移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8729980" y="1654175"/>
            <a:ext cx="856615" cy="375285"/>
          </a:xfrm>
          <a:prstGeom prst="rect">
            <a:avLst/>
          </a:prstGeom>
          <a:noFill/>
          <a:ln w="38100">
            <a:solidFill>
              <a:srgbClr val="54D727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586595" y="1654175"/>
            <a:ext cx="856615" cy="375285"/>
          </a:xfrm>
          <a:prstGeom prst="rect">
            <a:avLst/>
          </a:prstGeom>
          <a:noFill/>
          <a:ln w="38100">
            <a:solidFill>
              <a:srgbClr val="54D727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0443210" y="1654175"/>
            <a:ext cx="856615" cy="375285"/>
          </a:xfrm>
          <a:prstGeom prst="rect">
            <a:avLst/>
          </a:prstGeom>
          <a:noFill/>
          <a:ln w="38100">
            <a:solidFill>
              <a:srgbClr val="54D727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413385" y="2817495"/>
            <a:ext cx="5295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原始数组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429895" y="5510530"/>
            <a:ext cx="5295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删除元素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413385" y="1181100"/>
            <a:ext cx="5295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添加元素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18" name="右大括号 117"/>
          <p:cNvSpPr/>
          <p:nvPr/>
        </p:nvSpPr>
        <p:spPr>
          <a:xfrm rot="5400000">
            <a:off x="9442450" y="551815"/>
            <a:ext cx="288290" cy="3426460"/>
          </a:xfrm>
          <a:prstGeom prst="rightBrace">
            <a:avLst/>
          </a:prstGeom>
          <a:ln>
            <a:solidFill>
              <a:srgbClr val="E900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文本框 118"/>
          <p:cNvSpPr txBox="1"/>
          <p:nvPr/>
        </p:nvSpPr>
        <p:spPr>
          <a:xfrm>
            <a:off x="9014460" y="2439670"/>
            <a:ext cx="1144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自动扩容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40665" y="634365"/>
            <a:ext cx="1158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FF0000"/>
                </a:solidFill>
                <a:effectLst/>
              </a:rPr>
              <a:t>ArrayList </a:t>
            </a:r>
            <a:r>
              <a:rPr lang="zh-CN" altLang="en-US" b="1">
                <a:solidFill>
                  <a:srgbClr val="FF0000"/>
                </a:solidFill>
                <a:effectLst/>
              </a:rPr>
              <a:t>底层使用变长数组实现</a:t>
            </a:r>
            <a:endParaRPr lang="zh-CN" altLang="en-US" b="1">
              <a:solidFill>
                <a:srgbClr val="FF0000"/>
              </a:solidFill>
              <a:effectLst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7" name="矩形 36"/>
          <p:cNvSpPr/>
          <p:nvPr/>
        </p:nvSpPr>
        <p:spPr>
          <a:xfrm>
            <a:off x="3590925" y="17805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447540" y="17805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04155" y="17805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447540" y="259270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304155" y="259270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160770" y="259270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161405" y="418719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018020" y="418719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874635" y="418719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018020" y="497586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874635" y="497586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e-last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731250" y="497586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51" name="直接箭头连接符 50"/>
          <p:cNvCxnSpPr>
            <a:stCxn id="40" idx="0"/>
            <a:endCxn id="38" idx="2"/>
          </p:cNvCxnSpPr>
          <p:nvPr/>
        </p:nvCxnSpPr>
        <p:spPr>
          <a:xfrm flipV="1">
            <a:off x="4876165" y="214630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5732780" y="2921635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7513320" y="4562475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5" idx="2"/>
            <a:endCxn id="48" idx="0"/>
          </p:cNvCxnSpPr>
          <p:nvPr/>
        </p:nvCxnSpPr>
        <p:spPr>
          <a:xfrm>
            <a:off x="8303260" y="455295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6656070" y="296799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5732145" y="217932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495165" y="1342390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first 节点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721600" y="5471160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last </a:t>
            </a:r>
            <a:r>
              <a:rPr lang="zh-CN" altLang="en-US" b="1">
                <a:solidFill>
                  <a:schemeClr val="accent1"/>
                </a:solidFill>
              </a:rPr>
              <a:t>节点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40665" y="634365"/>
            <a:ext cx="1158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FF0000"/>
                </a:solidFill>
                <a:effectLst/>
              </a:rPr>
              <a:t>LinkedList </a:t>
            </a:r>
            <a:r>
              <a:rPr lang="zh-CN" altLang="en-US" b="1">
                <a:solidFill>
                  <a:srgbClr val="FF0000"/>
                </a:solidFill>
                <a:effectLst/>
              </a:rPr>
              <a:t>底层使用双向链表实现</a:t>
            </a:r>
            <a:endParaRPr lang="zh-CN" altLang="en-US" b="1">
              <a:solidFill>
                <a:srgbClr val="FF0000"/>
              </a:solidFill>
              <a:effectLst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304790" y="33813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61405" y="33813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018020" y="33813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 flipV="1">
            <a:off x="6656070" y="375666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7446010" y="375666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60070" y="217678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416685" y="217678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273300" y="217678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416685" y="298894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273300" y="298894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129915" y="298894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130550" y="501205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987165" y="501205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843780" y="501205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987165" y="580072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843780" y="580072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e-last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700395" y="580072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90" name="直接箭头连接符 89"/>
          <p:cNvCxnSpPr>
            <a:stCxn id="81" idx="0"/>
            <a:endCxn id="79" idx="2"/>
          </p:cNvCxnSpPr>
          <p:nvPr/>
        </p:nvCxnSpPr>
        <p:spPr>
          <a:xfrm flipV="1">
            <a:off x="1845310" y="254254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V="1">
            <a:off x="479425" y="4239895"/>
            <a:ext cx="0" cy="436880"/>
          </a:xfrm>
          <a:prstGeom prst="straightConnector1">
            <a:avLst/>
          </a:prstGeom>
          <a:ln w="38100">
            <a:solidFill>
              <a:srgbClr val="8B2C4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4482465" y="538734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86" idx="2"/>
            <a:endCxn id="88" idx="0"/>
          </p:cNvCxnSpPr>
          <p:nvPr/>
        </p:nvCxnSpPr>
        <p:spPr>
          <a:xfrm>
            <a:off x="5272405" y="5377815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1402715" y="4286250"/>
            <a:ext cx="0" cy="413385"/>
          </a:xfrm>
          <a:prstGeom prst="straightConnector1">
            <a:avLst/>
          </a:prstGeom>
          <a:ln w="38100">
            <a:solidFill>
              <a:srgbClr val="8B2C4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2701290" y="257556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1464310" y="1738630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first 节点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4690745" y="6296025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last </a:t>
            </a:r>
            <a:r>
              <a:rPr lang="zh-CN" altLang="en-US" b="1">
                <a:solidFill>
                  <a:schemeClr val="accent1"/>
                </a:solidFill>
              </a:rPr>
              <a:t>节点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1435" y="4699635"/>
            <a:ext cx="856615" cy="375285"/>
          </a:xfrm>
          <a:prstGeom prst="rect">
            <a:avLst/>
          </a:prstGeom>
          <a:noFill/>
          <a:ln w="38100">
            <a:solidFill>
              <a:srgbClr val="8B2C4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908050" y="4699635"/>
            <a:ext cx="856615" cy="375285"/>
          </a:xfrm>
          <a:prstGeom prst="rect">
            <a:avLst/>
          </a:prstGeom>
          <a:noFill/>
          <a:ln w="38100">
            <a:solidFill>
              <a:srgbClr val="8B2C4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764665" y="4699635"/>
            <a:ext cx="856615" cy="375285"/>
          </a:xfrm>
          <a:prstGeom prst="rect">
            <a:avLst/>
          </a:prstGeom>
          <a:noFill/>
          <a:ln w="38100">
            <a:solidFill>
              <a:srgbClr val="8B2C4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01" name="直接箭头连接符 100"/>
          <p:cNvCxnSpPr/>
          <p:nvPr/>
        </p:nvCxnSpPr>
        <p:spPr>
          <a:xfrm flipV="1">
            <a:off x="1402715" y="5074920"/>
            <a:ext cx="0" cy="436880"/>
          </a:xfrm>
          <a:prstGeom prst="straightConnector1">
            <a:avLst/>
          </a:prstGeom>
          <a:ln w="38100">
            <a:solidFill>
              <a:srgbClr val="8B2C4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2192655" y="5074920"/>
            <a:ext cx="0" cy="413385"/>
          </a:xfrm>
          <a:prstGeom prst="straightConnector1">
            <a:avLst/>
          </a:prstGeom>
          <a:ln w="38100">
            <a:solidFill>
              <a:srgbClr val="8B2C4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曲线连接符 105"/>
          <p:cNvCxnSpPr>
            <a:stCxn id="84" idx="2"/>
            <a:endCxn id="82" idx="2"/>
          </p:cNvCxnSpPr>
          <p:nvPr/>
        </p:nvCxnSpPr>
        <p:spPr>
          <a:xfrm rot="5400000" flipH="1">
            <a:off x="2118995" y="3937635"/>
            <a:ext cx="2023110" cy="857250"/>
          </a:xfrm>
          <a:prstGeom prst="curvedConnector3">
            <a:avLst>
              <a:gd name="adj1" fmla="val -1177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曲线连接符 106"/>
          <p:cNvCxnSpPr>
            <a:stCxn id="83" idx="3"/>
          </p:cNvCxnSpPr>
          <p:nvPr/>
        </p:nvCxnSpPr>
        <p:spPr>
          <a:xfrm>
            <a:off x="3986530" y="3167380"/>
            <a:ext cx="378460" cy="1798955"/>
          </a:xfrm>
          <a:prstGeom prst="curved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40665" y="5927725"/>
            <a:ext cx="174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链表删除元素</a:t>
            </a:r>
            <a:endParaRPr lang="zh-CN" altLang="en-US" b="1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7" name="矩形 36"/>
          <p:cNvSpPr/>
          <p:nvPr/>
        </p:nvSpPr>
        <p:spPr>
          <a:xfrm>
            <a:off x="396875" y="202057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253490" y="202057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110105" y="202057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253490" y="28327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110105" y="28327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966720" y="28327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967355" y="44272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823970" y="44272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680585" y="44272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823970" y="521589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680585" y="521589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e-last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537200" y="521589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51" name="直接箭头连接符 50"/>
          <p:cNvCxnSpPr>
            <a:stCxn id="40" idx="0"/>
            <a:endCxn id="38" idx="2"/>
          </p:cNvCxnSpPr>
          <p:nvPr/>
        </p:nvCxnSpPr>
        <p:spPr>
          <a:xfrm flipV="1">
            <a:off x="1682115" y="2395855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2538730" y="3161665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4319270" y="4802505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5" idx="2"/>
            <a:endCxn id="48" idx="0"/>
          </p:cNvCxnSpPr>
          <p:nvPr/>
        </p:nvCxnSpPr>
        <p:spPr>
          <a:xfrm>
            <a:off x="5109210" y="4802505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3462020" y="320802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2538095" y="241935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1301115" y="1582420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first 节点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527550" y="5711190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last </a:t>
            </a:r>
            <a:r>
              <a:rPr lang="zh-CN" altLang="en-US" b="1">
                <a:solidFill>
                  <a:schemeClr val="accent1"/>
                </a:solidFill>
              </a:rPr>
              <a:t>节点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40665" y="634365"/>
            <a:ext cx="1158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FF0000"/>
                </a:solidFill>
                <a:effectLst/>
              </a:rPr>
              <a:t>LinkedList </a:t>
            </a:r>
            <a:r>
              <a:rPr lang="zh-CN" altLang="en-US" b="1">
                <a:solidFill>
                  <a:srgbClr val="FF0000"/>
                </a:solidFill>
                <a:effectLst/>
              </a:rPr>
              <a:t>底层使用双向链表实现</a:t>
            </a:r>
            <a:endParaRPr lang="zh-CN" altLang="en-US" b="1">
              <a:solidFill>
                <a:srgbClr val="FF0000"/>
              </a:solidFill>
              <a:effectLst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110740" y="362140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967355" y="362140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823970" y="362140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 flipV="1">
            <a:off x="3462020" y="399669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4251960" y="399669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3670935" y="16033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4527550" y="16033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5384165" y="16033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4527550" y="24155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5384165" y="24155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240780" y="24155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8383270" y="2044065"/>
            <a:ext cx="856615" cy="375285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9239885" y="2044065"/>
            <a:ext cx="856615" cy="375285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e-add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10096500" y="2044065"/>
            <a:ext cx="856615" cy="375285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21" name="直接箭头连接符 120"/>
          <p:cNvCxnSpPr>
            <a:stCxn id="111" idx="0"/>
            <a:endCxn id="109" idx="2"/>
          </p:cNvCxnSpPr>
          <p:nvPr/>
        </p:nvCxnSpPr>
        <p:spPr>
          <a:xfrm flipV="1">
            <a:off x="4956175" y="197866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V="1">
            <a:off x="5812790" y="274447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>
            <a:off x="6736080" y="2790825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5812155" y="2002155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4641850" y="1165225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first 节点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5384800" y="320421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241415" y="320421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7098030" y="320421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6241415" y="402717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7098030" y="402717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7954645" y="402717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7098030" y="48158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7954645" y="48158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e-last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8811260" y="48158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7801610" y="5311140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last </a:t>
            </a:r>
            <a:r>
              <a:rPr lang="zh-CN" altLang="en-US" b="1">
                <a:solidFill>
                  <a:schemeClr val="accent1"/>
                </a:solidFill>
              </a:rPr>
              <a:t>节点</a:t>
            </a:r>
            <a:endParaRPr lang="zh-CN" altLang="en-US" b="1">
              <a:solidFill>
                <a:schemeClr val="accent1"/>
              </a:solidFill>
            </a:endParaRPr>
          </a:p>
        </p:txBody>
      </p:sp>
      <p:cxnSp>
        <p:nvCxnSpPr>
          <p:cNvPr id="156" name="直接箭头连接符 155"/>
          <p:cNvCxnSpPr/>
          <p:nvPr/>
        </p:nvCxnSpPr>
        <p:spPr>
          <a:xfrm flipV="1">
            <a:off x="6736080" y="3598545"/>
            <a:ext cx="0" cy="436880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>
            <a:off x="7593330" y="3579495"/>
            <a:ext cx="0" cy="413385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 flipV="1">
            <a:off x="7593330" y="437896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>
            <a:off x="8383270" y="4410075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曲线连接符 162"/>
          <p:cNvCxnSpPr>
            <a:stCxn id="114" idx="0"/>
          </p:cNvCxnSpPr>
          <p:nvPr/>
        </p:nvCxnSpPr>
        <p:spPr>
          <a:xfrm rot="16200000" flipH="1" flipV="1">
            <a:off x="7155815" y="1657350"/>
            <a:ext cx="1269365" cy="2042160"/>
          </a:xfrm>
          <a:prstGeom prst="curvedConnector4">
            <a:avLst>
              <a:gd name="adj1" fmla="val -18784"/>
              <a:gd name="adj2" fmla="val 60494"/>
            </a:avLst>
          </a:prstGeom>
          <a:ln w="38100">
            <a:solidFill>
              <a:srgbClr val="8B2C4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曲线连接符 163"/>
          <p:cNvCxnSpPr>
            <a:stCxn id="131" idx="0"/>
          </p:cNvCxnSpPr>
          <p:nvPr/>
        </p:nvCxnSpPr>
        <p:spPr>
          <a:xfrm rot="16200000">
            <a:off x="8056245" y="1803400"/>
            <a:ext cx="870585" cy="1930400"/>
          </a:xfrm>
          <a:prstGeom prst="curvedConnector2">
            <a:avLst/>
          </a:prstGeom>
          <a:ln w="38100">
            <a:solidFill>
              <a:srgbClr val="8B2C4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曲线连接符 164"/>
          <p:cNvCxnSpPr>
            <a:endCxn id="115" idx="2"/>
          </p:cNvCxnSpPr>
          <p:nvPr/>
        </p:nvCxnSpPr>
        <p:spPr>
          <a:xfrm flipV="1">
            <a:off x="6829425" y="2419350"/>
            <a:ext cx="2839085" cy="1715135"/>
          </a:xfrm>
          <a:prstGeom prst="curvedConnector2">
            <a:avLst/>
          </a:prstGeom>
          <a:ln w="38100">
            <a:solidFill>
              <a:srgbClr val="8B2C4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曲线连接符 165"/>
          <p:cNvCxnSpPr/>
          <p:nvPr/>
        </p:nvCxnSpPr>
        <p:spPr>
          <a:xfrm rot="10800000" flipV="1">
            <a:off x="7850505" y="2395855"/>
            <a:ext cx="2918460" cy="1939290"/>
          </a:xfrm>
          <a:prstGeom prst="curvedConnector3">
            <a:avLst>
              <a:gd name="adj1" fmla="val -435"/>
            </a:avLst>
          </a:prstGeom>
          <a:ln w="38100">
            <a:solidFill>
              <a:srgbClr val="8B2C4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本框 166"/>
          <p:cNvSpPr txBox="1"/>
          <p:nvPr/>
        </p:nvSpPr>
        <p:spPr>
          <a:xfrm>
            <a:off x="8797290" y="1165225"/>
            <a:ext cx="174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链表添加元素</a:t>
            </a:r>
            <a:endParaRPr lang="zh-CN" altLang="en-US" b="1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45" y="1611630"/>
            <a:ext cx="3302000" cy="958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695" y="1412240"/>
            <a:ext cx="5238750" cy="1320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45" y="2800350"/>
            <a:ext cx="4978400" cy="133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945" y="4572000"/>
            <a:ext cx="5327650" cy="2089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4695" y="2800350"/>
            <a:ext cx="5778500" cy="39751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11150" y="709930"/>
            <a:ext cx="11569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latin typeface="+mj-ea"/>
                <a:ea typeface="+mj-ea"/>
                <a:cs typeface="宋体" panose="02010600030101010101" pitchFamily="2" charset="-122"/>
                <a:sym typeface="+mn-ea"/>
              </a:rPr>
              <a:t>1.5 </a:t>
            </a:r>
            <a:r>
              <a:rPr lang="zh-CN" altLang="en-US" sz="3200">
                <a:latin typeface="+mj-ea"/>
                <a:ea typeface="+mj-ea"/>
                <a:cs typeface="宋体" panose="02010600030101010101" pitchFamily="2" charset="-122"/>
                <a:sym typeface="+mn-ea"/>
              </a:rPr>
              <a:t>倍扩容</a:t>
            </a:r>
            <a:endParaRPr lang="zh-CN" altLang="en-US" sz="3200">
              <a:latin typeface="+mj-ea"/>
              <a:ea typeface="+mj-ea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21310" y="819150"/>
            <a:ext cx="11569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latin typeface="+mj-ea"/>
                <a:ea typeface="+mj-ea"/>
                <a:cs typeface="宋体" panose="02010600030101010101" pitchFamily="2" charset="-122"/>
                <a:sym typeface="+mn-ea"/>
              </a:rPr>
              <a:t>数组的特点</a:t>
            </a:r>
            <a:endParaRPr lang="zh-CN" altLang="en-US" sz="3200"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7165" y="1383665"/>
            <a:ext cx="1177353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在内存中，数组是一块连续的区域。 拿上面的看电影来说，这几个人在电影院必须坐在一起。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数组需要预留空间，在使用前要先申请占内存的大小，可能会浪费内存空间。 比如看电影时，为了保证10个人能坐在一起，必须提前订好10个连续的位置。这样的好处就是能保证10个人可以在一起。但是这样的缺点是，如果来的人不够10个，那么剩下的位置就浪费了。如果临时有多来了个人，那么10个就不够用了，这时可能需要将第11个位置上的人挪走，或者是他们11个人重新去找一个11连坐的位置，效率都很低。如果没有找到符合要求的作为，那么就没法坐了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插入数据和删除数据效率低，插入数据时，这个位置后面的数据在内存中都要向后移。删除数据时，这个数据后面的数据都要往前移动。 比如原来去了5个人，然后后来又去了一个人要坐在第三个位置上，那么第三个到第五个都要往后移动一个位子，将第三个位置留给新来的人。 当这个人走了的时候，因为他们要连在一起的，所以他后面几个人要往前移动一个位置，把这个空位补上。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随机读取效率很高。因为数组是连续的，知道每一个数据的内存地址，可以直接找到给地址的数据。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并且不利于扩展，数组定义的空间不够时要重新定义数组。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21310" y="809625"/>
            <a:ext cx="11569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链表的特点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177165" y="1383665"/>
            <a:ext cx="1177353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在内存中可以存在任何地方，不要求连续。 在电影院几个人可以随便坐。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每一个数据都保存了下一个数据的内存地址，通过这个地址找到下一个数据。 第一个人知道第二个人的座位号，第二个人知道第三个人的座位号……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增加数据和删除数据很容易。 再来个人可以随便坐，比如来了个人要做到第三个位置，那他只需要把自己的位置告诉第二个人，然后问第二个人拿到原来第三个人的位置就行了。其他人都不用动。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查找数据时效率低，因为不具有随机访问性，所以访问某个位置的数据都要从第一个数据开始访问，然后根据第一个数据保存的下一个数据的地址找到第二个数据，以此类推。 要找到第三个人，必须从第一个人开始问起。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不指定大小，扩展方便。链表大小不用定义，数据随意增删。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70" y="106045"/>
            <a:ext cx="7307580" cy="59359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280" y="1306195"/>
            <a:ext cx="6118860" cy="3390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120" y="4697095"/>
            <a:ext cx="2628900" cy="16002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1765" y="1522095"/>
            <a:ext cx="11739245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|——SortedSet接口——TreeSet实现类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有序，默认自然顺序，可定制排序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Set接口——|——HashSet实现类           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	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无序，查找快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|——LinkedHashSet实现类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	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有序，插入顺序，插入快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HashSet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HashSet有以下特点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不能保证元素的排列顺序，顺序有可能发生变化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不是同步的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集合元素可以是null,但只能放入一个null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TreeSet是SortedSet接口的唯一实现类，TreeSet可以确保集合元素处于排序状态。TreeSet支持两种排序方式，自然排序 和定制排序，其中自然排序为默认的排序方式。向 TreeSet中加入的应该是同一个类的对象。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nkedHashSet集合同样是根据元素的hashCode值来决定元素的存储位置，但是它同时使用链表维护元素的次序。这样使得元素看起来像是以插入顺序保存的，也就是说，当遍历该集合时候，LinkedHashSet将会以元素的添加顺序访问集合的元素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1310" y="819150"/>
            <a:ext cx="11569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Set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238750" y="819150"/>
            <a:ext cx="2532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集合概念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207645" y="1383665"/>
            <a:ext cx="1178242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一、集合的由来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通常，我们的Java程序需要根据程序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运行时才知道创建了多少个对象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但若非程序运行，程序开发阶段，我们根本不知道到底需要多少个数量的对象，甚至不知道它的准确类型。为了满足这些常规的编程需要，我们要求能在任何时候，任何地点创建任意数量的对象，而这些对象用什么来容纳呢？我们首先想到了数组，但是！数组只能存放同一类型的数据，而且其长度是固定的，那怎么办了？集合便应运而生了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二、集合是什么？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Java集合类存放在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java.util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包中，是一个用来存放对象的容器。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注意：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1.集合只能存放对象。比如你存入一个int型数据66放入集合中，其实它是自动转换成Integer类后存入的，Java中每一种基本数据类型都有对应的引用类型。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  2.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集合存放的都是对象的引用，而非对象本身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。所以我们称集合中的对象就是集合中对象的引用。对象本身还是放在堆内存中。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3.集合可以存放不同类型，不限数量的数据类型。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26060" y="1043940"/>
            <a:ext cx="117392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Set的底层实现是HashMap， 当我们在HashSet中添加一个新元素时， 其实这个值是存储在底层Map的key中，而众所周知，HashMap的key值是不能重复的， 所以这里就可以达到去重的目的了</a:t>
            </a:r>
            <a:r>
              <a:rPr 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对于LinkedHashSet而言，它继承与HashSet、又基于LinkedHashMap来实现的。</a:t>
            </a:r>
            <a:endParaRPr 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01930" y="1488440"/>
            <a:ext cx="117900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Set 接口实例存储的是无序的，不重复的数据。List 接口实例存储的是有序的，可以重复的元素。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Set检索效率低下，删除和插入效率高，插入和删除不会引起元素位置改变 &lt;实现类有HashSet,TreeSet&gt;。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 List和数组类似，可以动态增长，根据实际存储的数据的长度自动增长List的长度。查找元素效率高，插入删除效率低，因为会引起其他元素位置改变 &lt;实现类有ArrayList,LinkedList,Vector&gt; 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1310" y="819150"/>
            <a:ext cx="11569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Set </a:t>
            </a:r>
            <a:r>
              <a:rPr lang="zh-CN" altLang="en-US" sz="3200"/>
              <a:t>和 </a:t>
            </a:r>
            <a:r>
              <a:rPr lang="en-US" altLang="zh-CN" sz="3200"/>
              <a:t>List </a:t>
            </a:r>
            <a:r>
              <a:rPr lang="zh-CN" altLang="en-US" sz="3200"/>
              <a:t>区别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6370" y="846455"/>
            <a:ext cx="1171194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java中为什么重写equals方法一定要重写hashcode方法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因为如果我们在重写equals方法的同时，不对hashcode方法进行重写的话，默认地还是会使用Object类自带的hashcode方法，这样就会出现在某些情况下，明明两个对象的equals方法判断相等了，但是它们的hashcode居然不一样，这是不符合规范的。对于hashcode，Java中有如下规定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两个对象相等，hashcode一定相等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两个对象不等，hashcode不一定不等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hashcode相等，两个对象不一定相等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hashcode不等，两个对象一定不等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shcode经常用于散列数据的快速存取，例如在使用hash类数据集合时，都是先根据存储的对象的hashcode值去判断对象是否相同，因此如果不重写hashcode方法的话，会导致判断对象相同的时候，明明equals方法判断相等了，hashcode却判断不相等，就会造成在不同的位置中可以存放两个相同的对象，这就不合理了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字符串对象的哈希码根据以下公式计算（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字符串类已经重写啦 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equals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 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hashCode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方法了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s[0]*31^(n-1) + s[1]*31^(n-2) + ... + s[n-1]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 int 算法，这里 s[i] 是字符串的第 i 个字符，n 是字符串的长度，^ 表示求幂。空字符串的哈希值为 0。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670" y="742950"/>
            <a:ext cx="9090660" cy="5372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03200" y="1450975"/>
            <a:ext cx="11785600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迭代器Iterators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在任何集合中，都必须有某种方式可以插入元素并再次获取它们。毕竟，保存事物是集合最基本的工作。对于 List ， add() 是插入元素的一种方式， get() 是获取元素的一种方式。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如果从更高层次的角度考虑，会发现这里有个缺点：要使用集合，必须对集合的确切类型编程。这一开始可能看起来不是很糟糕，但是考虑下面的情况：如果原本是对 List 编码的，但是后来发现如果能够将相同的代码应用于 Set 会更方便，此时应该怎么做？或者假设想从一开始就编写一段通用代码，它不知道或不关心它正在使用什么类型的集合，因此它可以用于不同类型的集合，那么如何才能不重写代码就可以应用于不同类型的集合？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迭代器（也是一种设计模式）的概念实现了这种抽象。迭代器是一个对象，它在一个序列中移动并选择该序列中的每个对象，而客户端程序员不知道或不关心该序列的底层结构。另外，迭代器通常被称为轻量级对象（lightweight object）：创建它的代价小。因此，经常可以看到一些对迭代器有些奇怪的约束。例如，Java 的 Iterator 只能单向移动。这个 Iterator 只能用来：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 iterator() 方法要求集合返回一个 Iterator。 Iterator 将准备好返回序列中的第一个元素。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 next() 方法获得序列中的下一个元素。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 hasNext() 方法检查序列中是否还有元素。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 remove() 方法将迭代器最近返回的那个元素删除。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1310" y="819150"/>
            <a:ext cx="11569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迭代器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84480" y="1402715"/>
            <a:ext cx="11712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map映射接口，用于存放键值对，&lt;key,value&gt;，通过key来查找value,顾名思义key不能为空，唯一且不重复！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" y="1757680"/>
            <a:ext cx="6679565" cy="50653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1310" y="819150"/>
            <a:ext cx="11569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Map</a:t>
            </a:r>
            <a:endParaRPr lang="en-US" altLang="zh-CN" sz="3200"/>
          </a:p>
        </p:txBody>
      </p:sp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6065" y="892175"/>
            <a:ext cx="1163955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java为数据结构中的映射定义了一个接口java.util.Map,他实现了四个类，分别是：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HashMap，HashTable，LinkedHashMap，TreeMap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Map不允许键重复，但允许值重复</a:t>
            </a:r>
            <a:b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1.HashMap：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最常用的Map，根据键的hashcode值来存储数据，根据键可以直接获得他的值（因为相同的键hashcode值相同，在地址为hashcode值的地方存储的就是值，所以根据键可以直接获得值），具有很快的访问速度，遍历时，取得数据的顺序完全是随机的，HashMap最多只允许一条记录的键为null，允许多条记录的值为null，HashMap不支持线程同步，即任意时刻可以有多个线程同时写HashMap，这样对导致数据不一致，如果需要同步，可以使用synchronziedMap的方法使得HashMap具有同步的能力或者使用concurrentHashMap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2.HashTable：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与HashMap类似，不同的是，它不允许记录的键或值为空，支持线程同步，即任意时刻只能有一个线程写HashTable，因此也导致HashTable在写入时比较慢!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3.LinkedHashMap：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HahsMap的一个子类，但它保持了记录的插入顺序，遍历时先得到的肯定是先插入的，也可以在构造时带参数，按照应用次数排序，在遍历时会比HahsMap慢，不过有个例外，当HashMap的容量很大，实际数据少时，遍历起来会比LinkedHashMap慢（因为它是链啊），因为HashMap的遍历速度和它容量有关，LinkedHashMap遍历速度只与数据多少有关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6065" y="855345"/>
            <a:ext cx="1153033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4.TreeMap：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实现了sortMap接口，能够把保存的记录按照键排序（默认升序），也可以指定排序比较器，遍历时得到的数据是排过序的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什么情况用什么类型的Map：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在Map中插入，删除，定位元素：HashMap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要按照自定义顺序或自然顺序遍历：TreeMap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要求输入顺序和输出顺序相同：LinkedHashMap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最基本的结构就是两种，一个是数组，另外一个是指针（引用），HashMap 就是通过这两个数据结构进行实现。HashMap实际上是一个“链表散列”的数据结构，即数组和链表的结合体。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9" name="矩形 78"/>
          <p:cNvSpPr/>
          <p:nvPr/>
        </p:nvSpPr>
        <p:spPr>
          <a:xfrm>
            <a:off x="1108075" y="1331595"/>
            <a:ext cx="881380" cy="96202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08075" y="2293620"/>
            <a:ext cx="881380" cy="96202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8075" y="3255645"/>
            <a:ext cx="881380" cy="96202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08075" y="4217670"/>
            <a:ext cx="881380" cy="96202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08075" y="5179695"/>
            <a:ext cx="881380" cy="96202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15080" y="1452880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key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75530" y="1452880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value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35980" y="1452880"/>
            <a:ext cx="1683385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 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54630" y="1452880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hash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19365" y="1452880"/>
            <a:ext cx="1677035" cy="623570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8B2C4C"/>
                </a:solidFill>
              </a:rPr>
              <a:t>Entry before</a:t>
            </a:r>
            <a:endParaRPr lang="en-US" altLang="zh-CN">
              <a:solidFill>
                <a:srgbClr val="8B2C4C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296400" y="1452880"/>
            <a:ext cx="1637665" cy="623570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8B2C4C"/>
                </a:solidFill>
              </a:rPr>
              <a:t>Entry after</a:t>
            </a:r>
            <a:endParaRPr lang="en-US" altLang="zh-CN">
              <a:solidFill>
                <a:srgbClr val="8B2C4C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3815080" y="2463165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key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4875530" y="2463165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value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5935980" y="2463165"/>
            <a:ext cx="1683385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 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2754630" y="2463165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hash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7619365" y="2463165"/>
            <a:ext cx="1677035" cy="623570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8B2C4C"/>
                </a:solidFill>
              </a:rPr>
              <a:t>Entry before</a:t>
            </a:r>
            <a:endParaRPr lang="en-US" altLang="zh-CN">
              <a:solidFill>
                <a:srgbClr val="8B2C4C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9296400" y="2463165"/>
            <a:ext cx="1637665" cy="623570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8B2C4C"/>
                </a:solidFill>
              </a:rPr>
              <a:t>Entry after</a:t>
            </a:r>
            <a:endParaRPr lang="en-US" altLang="zh-CN">
              <a:solidFill>
                <a:srgbClr val="8B2C4C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815080" y="3376930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key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4875530" y="3376930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value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5935980" y="3376930"/>
            <a:ext cx="1683385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 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2754630" y="3376930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hash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7619365" y="3376930"/>
            <a:ext cx="1677035" cy="623570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8B2C4C"/>
                </a:solidFill>
              </a:rPr>
              <a:t>Entry before</a:t>
            </a:r>
            <a:endParaRPr lang="en-US" altLang="zh-CN">
              <a:solidFill>
                <a:srgbClr val="8B2C4C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9296400" y="3376930"/>
            <a:ext cx="1637665" cy="623570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8B2C4C"/>
                </a:solidFill>
              </a:rPr>
              <a:t>Entry after</a:t>
            </a:r>
            <a:endParaRPr lang="en-US" altLang="zh-CN">
              <a:solidFill>
                <a:srgbClr val="8B2C4C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3815080" y="4387215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key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4875530" y="4387215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value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5935980" y="4387215"/>
            <a:ext cx="1683385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 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754630" y="4387215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hash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7619365" y="4387215"/>
            <a:ext cx="1677035" cy="623570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8B2C4C"/>
                </a:solidFill>
              </a:rPr>
              <a:t>Entry before</a:t>
            </a:r>
            <a:endParaRPr lang="en-US" altLang="zh-CN">
              <a:solidFill>
                <a:srgbClr val="8B2C4C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9296400" y="4387215"/>
            <a:ext cx="1637665" cy="623570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8B2C4C"/>
                </a:solidFill>
              </a:rPr>
              <a:t>Entry after</a:t>
            </a:r>
            <a:endParaRPr lang="en-US" altLang="zh-CN">
              <a:solidFill>
                <a:srgbClr val="8B2C4C"/>
              </a:solidFill>
            </a:endParaRPr>
          </a:p>
        </p:txBody>
      </p:sp>
      <p:sp>
        <p:nvSpPr>
          <p:cNvPr id="129" name="矩形标注 128"/>
          <p:cNvSpPr/>
          <p:nvPr/>
        </p:nvSpPr>
        <p:spPr>
          <a:xfrm>
            <a:off x="2487295" y="1303020"/>
            <a:ext cx="8731250" cy="892175"/>
          </a:xfrm>
          <a:prstGeom prst="wedgeRectCallout">
            <a:avLst>
              <a:gd name="adj1" fmla="val -58992"/>
              <a:gd name="adj2" fmla="val 4712"/>
            </a:avLst>
          </a:prstGeom>
          <a:noFill/>
          <a:ln w="38100">
            <a:solidFill>
              <a:srgbClr val="00FC4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文本框 129"/>
          <p:cNvSpPr txBox="1"/>
          <p:nvPr/>
        </p:nvSpPr>
        <p:spPr>
          <a:xfrm>
            <a:off x="380365" y="6295390"/>
            <a:ext cx="2345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变长数组存储</a:t>
            </a:r>
            <a:r>
              <a:rPr lang="en-US" altLang="zh-CN" b="1">
                <a:solidFill>
                  <a:schemeClr val="accent1"/>
                </a:solidFill>
              </a:rPr>
              <a:t>Entry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88595" y="3849370"/>
            <a:ext cx="1059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Entry[ ]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32" name="矩形标注 131"/>
          <p:cNvSpPr/>
          <p:nvPr/>
        </p:nvSpPr>
        <p:spPr>
          <a:xfrm>
            <a:off x="7522845" y="1152525"/>
            <a:ext cx="3546475" cy="4027170"/>
          </a:xfrm>
          <a:prstGeom prst="wedgeRectCallout">
            <a:avLst>
              <a:gd name="adj1" fmla="val 20671"/>
              <a:gd name="adj2" fmla="val 64506"/>
            </a:avLst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" name="文本框 132"/>
          <p:cNvSpPr txBox="1"/>
          <p:nvPr/>
        </p:nvSpPr>
        <p:spPr>
          <a:xfrm>
            <a:off x="8206740" y="5773420"/>
            <a:ext cx="3797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8B2C4C"/>
                </a:solidFill>
              </a:rPr>
              <a:t>LinkedHashMap </a:t>
            </a:r>
            <a:r>
              <a:rPr lang="zh-CN" altLang="en-US" b="1">
                <a:solidFill>
                  <a:srgbClr val="8B2C4C"/>
                </a:solidFill>
              </a:rPr>
              <a:t>独有，管理顺序</a:t>
            </a:r>
            <a:endParaRPr lang="en-US" altLang="zh-CN" b="1">
              <a:solidFill>
                <a:srgbClr val="8B2C4C"/>
              </a:solidFill>
            </a:endParaRPr>
          </a:p>
        </p:txBody>
      </p:sp>
      <p:sp>
        <p:nvSpPr>
          <p:cNvPr id="134" name="矩形标注 133"/>
          <p:cNvSpPr/>
          <p:nvPr/>
        </p:nvSpPr>
        <p:spPr>
          <a:xfrm>
            <a:off x="6193790" y="1152525"/>
            <a:ext cx="1167765" cy="4027170"/>
          </a:xfrm>
          <a:prstGeom prst="wedgeRectCallout">
            <a:avLst>
              <a:gd name="adj1" fmla="val 20690"/>
              <a:gd name="adj2" fmla="val 72169"/>
            </a:avLst>
          </a:prstGeom>
          <a:noFill/>
          <a:ln w="38100">
            <a:solidFill>
              <a:srgbClr val="CB24D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5" name="文本框 134"/>
          <p:cNvSpPr txBox="1"/>
          <p:nvPr/>
        </p:nvSpPr>
        <p:spPr>
          <a:xfrm>
            <a:off x="3173095" y="6141720"/>
            <a:ext cx="473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b="1">
                <a:solidFill>
                  <a:srgbClr val="CB24DA"/>
                </a:solidFill>
              </a:rPr>
              <a:t>每一个</a:t>
            </a:r>
            <a:r>
              <a:rPr lang="en-US" altLang="zh-CN" b="1">
                <a:solidFill>
                  <a:srgbClr val="CB24DA"/>
                </a:solidFill>
              </a:rPr>
              <a:t>Entry</a:t>
            </a:r>
            <a:r>
              <a:rPr lang="zh-CN" altLang="en-US" b="1">
                <a:solidFill>
                  <a:srgbClr val="CB24DA"/>
                </a:solidFill>
              </a:rPr>
              <a:t>实例通过 </a:t>
            </a:r>
            <a:r>
              <a:rPr lang="en-US" altLang="zh-CN" b="1">
                <a:solidFill>
                  <a:srgbClr val="CB24DA"/>
                </a:solidFill>
              </a:rPr>
              <a:t>next </a:t>
            </a:r>
            <a:r>
              <a:rPr lang="zh-CN" altLang="en-US" b="1">
                <a:solidFill>
                  <a:srgbClr val="CB24DA"/>
                </a:solidFill>
              </a:rPr>
              <a:t>形成了一个链表</a:t>
            </a:r>
            <a:endParaRPr lang="zh-CN" altLang="en-US" b="1">
              <a:solidFill>
                <a:srgbClr val="CB24DA"/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240665" y="634365"/>
            <a:ext cx="1158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FF0000"/>
                </a:solidFill>
                <a:effectLst/>
              </a:rPr>
              <a:t>HashMap </a:t>
            </a:r>
            <a:r>
              <a:rPr lang="zh-CN" altLang="en-US" b="1">
                <a:solidFill>
                  <a:srgbClr val="FF0000"/>
                </a:solidFill>
                <a:effectLst/>
              </a:rPr>
              <a:t>底层使用变长数组 </a:t>
            </a:r>
            <a:r>
              <a:rPr lang="en-US" altLang="zh-CN" b="1">
                <a:solidFill>
                  <a:srgbClr val="FF0000"/>
                </a:solidFill>
                <a:effectLst/>
              </a:rPr>
              <a:t>+ </a:t>
            </a:r>
            <a:r>
              <a:rPr lang="zh-CN" altLang="en-US" b="1">
                <a:solidFill>
                  <a:srgbClr val="FF0000"/>
                </a:solidFill>
                <a:effectLst/>
              </a:rPr>
              <a:t>链表</a:t>
            </a:r>
            <a:endParaRPr lang="zh-CN" altLang="en-US" b="1">
              <a:solidFill>
                <a:srgbClr val="FF0000"/>
              </a:solidFill>
              <a:effectLst/>
            </a:endParaRPr>
          </a:p>
        </p:txBody>
      </p:sp>
      <p:sp>
        <p:nvSpPr>
          <p:cNvPr id="137" name="椭圆形标注 136"/>
          <p:cNvSpPr/>
          <p:nvPr/>
        </p:nvSpPr>
        <p:spPr>
          <a:xfrm>
            <a:off x="2503170" y="4239895"/>
            <a:ext cx="1512570" cy="895985"/>
          </a:xfrm>
          <a:prstGeom prst="wedgeEllipseCallout">
            <a:avLst>
              <a:gd name="adj1" fmla="val -44500"/>
              <a:gd name="adj2" fmla="val 71332"/>
            </a:avLst>
          </a:prstGeom>
          <a:noFill/>
          <a:ln w="3810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8" name="文本框 137"/>
          <p:cNvSpPr txBox="1"/>
          <p:nvPr/>
        </p:nvSpPr>
        <p:spPr>
          <a:xfrm>
            <a:off x="2127885" y="5405120"/>
            <a:ext cx="4732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b="1">
                <a:solidFill>
                  <a:srgbClr val="0070C0"/>
                </a:solidFill>
              </a:rPr>
              <a:t>重写 </a:t>
            </a:r>
            <a:r>
              <a:rPr lang="en-US" altLang="zh-CN" b="1">
                <a:solidFill>
                  <a:srgbClr val="0070C0"/>
                </a:solidFill>
              </a:rPr>
              <a:t>equals</a:t>
            </a:r>
            <a:r>
              <a:rPr lang="zh-CN" altLang="en-US" b="1">
                <a:solidFill>
                  <a:srgbClr val="0070C0"/>
                </a:solidFill>
              </a:rPr>
              <a:t>方法必须重写 </a:t>
            </a:r>
            <a:r>
              <a:rPr lang="en-US" altLang="zh-CN" b="1">
                <a:solidFill>
                  <a:srgbClr val="0070C0"/>
                </a:solidFill>
              </a:rPr>
              <a:t>hashcode </a:t>
            </a:r>
            <a:r>
              <a:rPr lang="zh-CN" altLang="en-US" b="1">
                <a:solidFill>
                  <a:srgbClr val="0070C0"/>
                </a:solidFill>
              </a:rPr>
              <a:t>方法，防止不同对象有相同的 </a:t>
            </a:r>
            <a:r>
              <a:rPr lang="en-US" altLang="zh-CN" b="1">
                <a:solidFill>
                  <a:srgbClr val="0070C0"/>
                </a:solidFill>
              </a:rPr>
              <a:t>hashcode</a:t>
            </a:r>
            <a:endParaRPr lang="en-US" altLang="zh-CN" b="1">
              <a:solidFill>
                <a:srgbClr val="0070C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6680" y="1520190"/>
            <a:ext cx="1208532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Stack是栈。它的特性是：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先进后出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(FILO, First In Last Out)。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java工具包中的Stack是继承于Vector(矢量队列)的，由于Vector是通过数组实现的，这就意味着，Stack也是通过数组实现的，而非链表。当然，我们也可以将LinkedList当作栈来使用！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85" y="2882900"/>
            <a:ext cx="8077200" cy="33832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1310" y="819150"/>
            <a:ext cx="11569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Stack</a:t>
            </a:r>
            <a:endParaRPr lang="en-US" altLang="zh-CN" sz="320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3520" y="991870"/>
            <a:ext cx="1179512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集合框架主要包括两种类型的容器，一种是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集合（Collection）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，存储一个元素集合，另一种是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图（Map）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，存储键/值对映射。Collection 接口又有 3 种子类型，List、Set 和 Queue，再下面是一些抽象类，最后是具体实现类，常用的有 ArrayList、LinkedList、HashSet、LinkedHashSet、HashMap、LinkedHashMap 等等。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集合框架是一个用来代表和操纵集合的统一架构。所有的集合框架都包含如下内容：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接口：是代表集合的抽象数据类型。例如 Collection、List、Set、Map 等。之所以定义多个接口，是为了以不同的方式操作集合对象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实现（类）：是集合接口的具体实现。从本质上讲，它们是可重复使用的数据结构，例如：ArrayList、LinkedList、HashSet、HashMap。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算法：是实现集合接口的对象里的方法执行的一些有用的计算，例如：搜索和排序。这些算法被称为多态，那是因为相同的方法可以在相似的接口上有着不同的实现。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除了集合，该框架也定义了几个 Map 接口和类。Map 里存储的是键/值对。尽管 Map 不是集合，但是它们完全整合在集合中。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2885" y="1402715"/>
            <a:ext cx="1176718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Queue接口是Java Collections Framework的成员。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Queue 实现通常不允许插入 null 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队列通常（但并非一定）以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FIFO（先进先出）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的方式排序各个元素。不过优先级队列和 LIFO 队列（或堆栈）例外，前者根据提供的比较器或元素的自然顺序对元素进行排序，后者按 LIFO（后进先出）的方式对元素进行排序。无论使用哪种排序方式，队列的头 都是调用 remove() 或 poll() 所移除的元素。在 FIFO 队列中，所有的新元素都插入队列的末尾。其他种类的队列可能使用不同的元素放置规则。每个 Queue 实现必须指定其顺序属性。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在处理元素前用于保存元素的 collection。除了基本的 Collection 操作外，队列还提供其他的插入、提取和检查操作。每个方法都存在两种形式：一种抛出异常（操作失败时），另一种返回一个特殊值（null 或 false，具体取决于操作）。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Queue 接口并未定义阻塞队列的方法，而这在并发编程中是很常见的。BlockingQueue 接口定义了那些等待元素出现或等待队列中有可用空间的方法，这些方法扩展了此接口。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抛出异常 　　返回特殊值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插入：add(e) 　　  offer(e)  插入一个元素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移除：remove()      poll()      移除和返回队列的头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检查：element()     peek()    返回但不移除队列的头。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JDK中并发队列提供了两种实现，一种是高性能队列ConcurrentLinkedQueue，一种是阻塞队列BlockingQueue（7种阻塞队列），两种都继承自Queue。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JDK中队列有两大类，一类是双端队列，一类是单端队列。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Java Queue接口扩展了Collection接口。Collection接口 externs Iterable接口。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子接口：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BlockingQueue, Deque, BlobkingDequeue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1310" y="819150"/>
            <a:ext cx="11569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Queue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2895" y="864870"/>
            <a:ext cx="11438890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队列（Queue）是常用的数据结构，可以将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队列看成特殊的线性表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，队列限制了对线性表的访问方式：只能从线性表的一端添加（offer）元素，从另一端取出（poll）元素。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队列遵循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先进先出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（FIFO First Input First Output ）的原则。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JDK中提供了Queue接口，同时使得LinkedList实现了该接口（选择LinkedList实现Queue的原因在于Queue经常要进行插入和删除的操作，而LinkedList在这方面效率较高）。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Queue提供了操作队列的相关方法,其主要方法如下: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boolean 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offer(E e):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将元素追加到队列末尾,若添加成功则返回true。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 poll():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从队首删除并返回该元素。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 peek():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返回队首元素，但是不删除。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Queue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常用方法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1.获取并移除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poll() 　　获取并移除此队列的头，如果此队列为空，则返回 null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remove()　　获取并移除此队列的头，如果此队列为空，则抛出NoSuchElementException异常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2.获取但不移除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peek()　　获取队列的头但不移除此队列的头。如果此队列为空，则返回 null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element()　　获取队列的头但不移除此队列的头。如果此队列为空，则将抛出NoSuchElementException异常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添加元素的方法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offer()　　将指定的元素插入此队列（如果立即可行且不会违反容量限制），插入成功返回 true；否则返回 false。当使用有容量限制的队列时，offer方法通常要优于 add方法——add方法可能无法插入元素，而只是抛出一个  IllegalStateException异常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add()　　将指定的元素插入此队列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555" y="166370"/>
            <a:ext cx="7041515" cy="66916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53060" y="819150"/>
            <a:ext cx="115976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集合与数组的区别</a:t>
            </a:r>
            <a:endParaRPr lang="zh-CN" altLang="en-US"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440" y="1969770"/>
            <a:ext cx="8961120" cy="29184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530" y="1122045"/>
            <a:ext cx="9044940" cy="56159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3695" y="581025"/>
            <a:ext cx="114319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Collection </a:t>
            </a:r>
            <a:r>
              <a:rPr lang="zh-CN" altLang="en-US" sz="3200"/>
              <a:t>集合的</a:t>
            </a:r>
            <a:r>
              <a:rPr lang="zh-CN" altLang="en-US" sz="3200"/>
              <a:t>方法</a:t>
            </a:r>
            <a:endParaRPr lang="zh-CN" altLang="en-US" sz="3200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4150" y="1463675"/>
            <a:ext cx="11844020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1.LinkedList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LinkedList是非线程安全的，底层是基于双向链表实现的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LinkedList常用方法：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toArray()  以正确的顺序（从第一个到最后一个元素）返回一个包含此列表中所有元素的数组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size()  返回此列表中的元素数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set(int index,E element)  用指定的元素替换此列表中指定位置的元素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removeLast()  从此列表中删除并返回最后一个元素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removeFirst()  从此列表中删除并返回第一个元素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remove(int index)  删除该列表中指定位置的元素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getFirst()  返回此列表中的第一个元素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getLast()  返回此列表中的最后一个元素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get(int index)  返回此列表中指定位置的元素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add(E element)  将指定的元素追加到此列表的末尾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add(int index,E element)  在此列表中的指定位置插入指定的元素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addFirst(E element)  在该列表开头插入指定的元素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addLast(E element)   将指定的元素追加到此列表的末尾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clear()  从列表中删除所有元素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1310" y="819150"/>
            <a:ext cx="11569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List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47980" y="846455"/>
            <a:ext cx="1136650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2.ArrayList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ArrayList是非线程安全的，底层是基于数组实现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ArrayList常用方法：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toArray()  以正确的顺序（从第一个到最后一个元素）返回一个包含此列表中所有元素的数组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subList(int fromIndex,int toIndex)  返回此列表中指定的 fromIndex （包括）和 toIndex之间的独占视图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size()  返回此列表中的元素数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set(int index,E element)  用指定的元素替换此列表中指定位置的元素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removeRange(int fromIndex,int toIndex)  从这个列表中删除所有索引在 fromIndex （含）和 toIndex之间的元素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remove(int index)  删除该列表中指定位置的元素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isEmpty()  如果此列表不包含元素，则返回true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get(int index)  返回此列表中指定位置的元素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add(E element)  将指定的元素追加到此列表的末尾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add(int index,E element)  在此列表中的指定位置插入指定的元素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clear()  从列表中删除所有元素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6370" y="846455"/>
            <a:ext cx="1183957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3.ArrayList和LinkedList的区别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ArrayList是实现了基于动态数组的数据结构，LinkedList基于链表的数据结构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对于随机访问get和set，ArrayList觉得优于LinkedList，因为LinkedList要移动指针 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对于新增和删除操作add和remove，LinedList比较占优势，因为ArrayList要移动数据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ArrayList没有实现Queue队列接口，LinkedList实现了Queue接口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4.Vector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Vector是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线程安全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的，底层是基于动态数组实现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Vector常用方法：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add(E element)  将指定的元素追加到此Vector的末尾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add(int index,E element)  在此Vector中的指定位置插入指定的元素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elementAt(int index)  返回指定索引处的组件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get(int index)  返回此向量中指定位置的元素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removeElementAt(int index)  删除指定索引处的组件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removeRange(int fromIndex,int toIndex) 从此列表中删除所有索引为 fromIndex （含）和 toIndex之间的元素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对于List接口的实现类，都有以下特点: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允许重复的元素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允许null值。至少ArrayList和LinkedList都允许有null值，并且null也是可以重复的，添加多个null，list的长度也会增加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删除操作时，如果是根据对象删除的话，会删除第一个出现的元素。（这样如果数组内有多个重复元素的时候也不会混淆）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10287</Words>
  <Application>WPS 演示</Application>
  <PresentationFormat>宽屏</PresentationFormat>
  <Paragraphs>628</Paragraphs>
  <Slides>32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Java集合操作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38909</cp:lastModifiedBy>
  <cp:revision>722</cp:revision>
  <dcterms:created xsi:type="dcterms:W3CDTF">2019-06-19T02:08:00Z</dcterms:created>
  <dcterms:modified xsi:type="dcterms:W3CDTF">2020-09-11T09:57:11Z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