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660" r:id="rId3"/>
    <p:sldId id="661" r:id="rId4"/>
    <p:sldId id="740" r:id="rId5"/>
    <p:sldId id="769" r:id="rId6"/>
    <p:sldId id="780" r:id="rId7"/>
    <p:sldId id="770" r:id="rId8"/>
    <p:sldId id="781" r:id="rId9"/>
    <p:sldId id="782" r:id="rId10"/>
    <p:sldId id="783" r:id="rId11"/>
    <p:sldId id="771" r:id="rId12"/>
    <p:sldId id="772" r:id="rId13"/>
    <p:sldId id="773" r:id="rId14"/>
    <p:sldId id="774" r:id="rId15"/>
    <p:sldId id="776" r:id="rId16"/>
    <p:sldId id="777" r:id="rId17"/>
    <p:sldId id="775" r:id="rId18"/>
    <p:sldId id="778" r:id="rId19"/>
    <p:sldId id="779" r:id="rId20"/>
    <p:sldId id="784" r:id="rId21"/>
    <p:sldId id="863" r:id="rId22"/>
    <p:sldId id="785" r:id="rId23"/>
    <p:sldId id="786" r:id="rId24"/>
    <p:sldId id="864" r:id="rId25"/>
    <p:sldId id="789" r:id="rId26"/>
    <p:sldId id="802" r:id="rId27"/>
    <p:sldId id="809" r:id="rId28"/>
    <p:sldId id="803" r:id="rId29"/>
    <p:sldId id="804" r:id="rId30"/>
    <p:sldId id="822" r:id="rId31"/>
    <p:sldId id="805" r:id="rId32"/>
    <p:sldId id="823" r:id="rId33"/>
    <p:sldId id="817" r:id="rId34"/>
    <p:sldId id="832" r:id="rId35"/>
    <p:sldId id="839" r:id="rId36"/>
    <p:sldId id="841" r:id="rId37"/>
    <p:sldId id="842" r:id="rId38"/>
    <p:sldId id="840" r:id="rId39"/>
    <p:sldId id="855" r:id="rId40"/>
    <p:sldId id="825" r:id="rId41"/>
    <p:sldId id="818" r:id="rId42"/>
    <p:sldId id="887" r:id="rId43"/>
    <p:sldId id="850" r:id="rId44"/>
    <p:sldId id="892" r:id="rId45"/>
    <p:sldId id="893" r:id="rId46"/>
    <p:sldId id="819" r:id="rId47"/>
    <p:sldId id="891" r:id="rId48"/>
    <p:sldId id="66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8"/>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7.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4.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image" Target="../media/image20.png"/><Relationship Id="rId2" Type="http://schemas.openxmlformats.org/officeDocument/2006/relationships/tags" Target="../tags/tag115.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2.xml"/><Relationship Id="rId2" Type="http://schemas.openxmlformats.org/officeDocument/2006/relationships/image" Target="../media/image21.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403098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通用 </a:t>
            </a:r>
            <a:r>
              <a:rPr lang="en-US" altLang="zh-CN" sz="1600">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margin: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padding: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5015865"/>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91845"/>
            <a:ext cx="119487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在css中单位长度用的最多的是px、em、rem，这三个的区别是：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一、px是固定的像素，一旦设置了就无法因为适应页面大小而改变。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二、em和rem相对于px更具有灵活性，他们是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相对长度单位</a:t>
            </a:r>
            <a:r>
              <a:rPr lang="zh-CN" altLang="en-US" sz="1600">
                <a:latin typeface="宋体" panose="02010600030101010101" pitchFamily="2" charset="-122"/>
                <a:ea typeface="宋体" panose="02010600030101010101" pitchFamily="2" charset="-122"/>
                <a:cs typeface="宋体" panose="02010600030101010101" pitchFamily="2" charset="-122"/>
              </a:rPr>
              <a:t>，意思是长度不是定死了的，更适用于响应式布局。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em是相对于其父元素来设置字体大小的，一般都是以&lt;body&gt;的“font-size”为基准。这样就会存在一个问题，进行任何元素设置，都有可能需要知道他父元素的大小。而Rem是相对于根元素&lt;html&gt;，这样就意味着，我们只需要在根元素确定一个参考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总之：对于em和rem的区别一句话概括：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em相对于父元素，rem相对于根元素。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在做项目的时候用什么单位长度取决于你的需求，一般是这样的：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1、像素（px）：用于元素的边框或定位。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2、em/rem：用于做响应式页面，不过一般</a:t>
            </a:r>
            <a:r>
              <a:rPr lang="zh-CN" altLang="en-US" sz="1600">
                <a:latin typeface="宋体" panose="02010600030101010101" pitchFamily="2" charset="-122"/>
                <a:ea typeface="宋体" panose="02010600030101010101" pitchFamily="2" charset="-122"/>
                <a:cs typeface="宋体" panose="02010600030101010101" pitchFamily="2" charset="-122"/>
              </a:rPr>
              <a:t>更倾向于rem，因为em不同元素的参照物不一样（都是该元素父元素），所以在计算的时候不方便，相比之下rem就只有一个参照物（html元素），这样计算起来更清晰。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任意浏览器的默认字体高都是16px。所有未经调整的浏览器都符合: 1em=16px。那么12px=0.75em,10px=0.625em。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普通流、浮动（</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float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）和位置定位（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position</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浮动的框脱离普通流</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三、位置定位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a:t>
            </a:r>
            <a:r>
              <a:rPr lang="en-US" altLang="zh-CN" sz="1600">
                <a:latin typeface="宋体" panose="02010600030101010101" pitchFamily="2" charset="-122"/>
                <a:ea typeface="宋体" panose="02010600030101010101" pitchFamily="2" charset="-122"/>
                <a:cs typeface="宋体" panose="02010600030101010101" pitchFamily="2" charset="-122"/>
              </a:rPr>
              <a:t>z</a:t>
            </a:r>
            <a:r>
              <a:rPr lang="zh-CN" altLang="en-US" sz="1600">
                <a:latin typeface="宋体" panose="02010600030101010101" pitchFamily="2" charset="-122"/>
                <a:ea typeface="宋体" panose="02010600030101010101" pitchFamily="2" charset="-122"/>
                <a:cs typeface="宋体" panose="02010600030101010101" pitchFamily="2" charset="-122"/>
              </a:rPr>
              <a:t>-Iindex属性来控制这些框的堆放次序。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4645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absolute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relative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230695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属性的值为数值，数值越大表示堆叠顺序更高。拥有更高堆叠顺序的元素总是会处于堆叠顺序较低的元素的前面，即元素的显示会接近页面表面。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12141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84810" y="537210"/>
            <a:ext cx="11536680" cy="583565"/>
          </a:xfrm>
          <a:prstGeom prst="rect">
            <a:avLst/>
          </a:prstGeom>
          <a:noFill/>
        </p:spPr>
        <p:txBody>
          <a:bodyPr wrap="square" rtlCol="0">
            <a:spAutoFit/>
          </a:bodyPr>
          <a:p>
            <a:pPr algn="ctr"/>
            <a:r>
              <a:rPr lang="en-US" altLang="zh-CN" sz="3200">
                <a:latin typeface="+mj-ea"/>
                <a:ea typeface="+mj-ea"/>
                <a:cs typeface="+mj-ea"/>
              </a:rPr>
              <a:t>CSS</a:t>
            </a:r>
            <a:r>
              <a:rPr lang="zh-CN" altLang="en-US" sz="3200">
                <a:latin typeface="+mj-ea"/>
                <a:ea typeface="+mj-ea"/>
                <a:cs typeface="+mj-ea"/>
              </a:rPr>
              <a:t>（</a:t>
            </a:r>
            <a:r>
              <a:rPr lang="en-US" altLang="zh-CN" sz="3200">
                <a:latin typeface="+mj-ea"/>
                <a:ea typeface="+mj-ea"/>
                <a:cs typeface="+mj-ea"/>
                <a:sym typeface="+mn-ea"/>
              </a:rPr>
              <a:t>Cascading Style Sheets</a:t>
            </a:r>
            <a:r>
              <a:rPr lang="zh-CN" altLang="en-US" sz="3200">
                <a:latin typeface="+mj-ea"/>
                <a:ea typeface="+mj-ea"/>
                <a:cs typeface="+mj-ea"/>
              </a:rPr>
              <a:t>）</a:t>
            </a:r>
            <a:endParaRPr lang="zh-CN" altLang="en-US" sz="3200">
              <a:latin typeface="+mj-ea"/>
              <a:ea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107632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哪些元素可以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设置width、height属性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A.块级元素(如div,h1,h2,h3,h4,h5,h6,ul,ol,li,table,tr,td,th)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B.本身具有width、height属性的HTML元素(如img)</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C.表单控件(如单行文本框、密码框、多行文本框等)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转换</a:t>
            </a:r>
            <a:r>
              <a:rPr lang="zh-CN" altLang="en-US" sz="1600">
                <a:latin typeface="宋体" panose="02010600030101010101" pitchFamily="2" charset="-122"/>
                <a:ea typeface="宋体" panose="02010600030101010101" pitchFamily="2" charset="-122"/>
                <a:cs typeface="宋体" panose="02010600030101010101" pitchFamily="2" charset="-122"/>
              </a:rPr>
              <a:t>。该属性允许我们对元素进行</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旋转、缩放、移动或倾斜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的情况下，当元素从一种样式变换为另一种样式时为元素添加效果。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584450"/>
          </a:xfrm>
          <a:prstGeom prst="rect">
            <a:avLst/>
          </a:prstGeom>
          <a:noFill/>
        </p:spPr>
        <p:txBody>
          <a:bodyPr wrap="square" rtlCol="0">
            <a:spAutoFit/>
          </a:bodyPr>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为元素设定的宽度和高度决定了元素的边框盒。</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156845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2570480"/>
            <a:ext cx="2628900" cy="2842260"/>
          </a:xfrm>
          <a:prstGeom prst="rect">
            <a:avLst/>
          </a:prstGeom>
        </p:spPr>
      </p:pic>
      <p:pic>
        <p:nvPicPr>
          <p:cNvPr id="4" name="图片 3"/>
          <p:cNvPicPr>
            <a:picLocks noChangeAspect="1"/>
          </p:cNvPicPr>
          <p:nvPr/>
        </p:nvPicPr>
        <p:blipFill>
          <a:blip r:embed="rId3"/>
          <a:stretch>
            <a:fillRect/>
          </a:stretch>
        </p:blipFill>
        <p:spPr>
          <a:xfrm>
            <a:off x="135255" y="2698750"/>
            <a:ext cx="7734300" cy="480060"/>
          </a:xfrm>
          <a:prstGeom prst="rect">
            <a:avLst/>
          </a:prstGeom>
        </p:spPr>
      </p:pic>
      <p:pic>
        <p:nvPicPr>
          <p:cNvPr id="5" name="图片 4"/>
          <p:cNvPicPr>
            <a:picLocks noChangeAspect="1"/>
          </p:cNvPicPr>
          <p:nvPr/>
        </p:nvPicPr>
        <p:blipFill>
          <a:blip r:embed="rId4"/>
          <a:stretch>
            <a:fillRect/>
          </a:stretch>
        </p:blipFill>
        <p:spPr>
          <a:xfrm>
            <a:off x="4737735" y="3506470"/>
            <a:ext cx="3131820" cy="2415540"/>
          </a:xfrm>
          <a:prstGeom prst="rect">
            <a:avLst/>
          </a:prstGeom>
        </p:spPr>
      </p:pic>
    </p:spTree>
    <p:custDataLst>
      <p:tags r:id="rId5"/>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a:t>
            </a:r>
            <a:r>
              <a:rPr sz="1600">
                <a:latin typeface="宋体" panose="02010600030101010101" pitchFamily="2" charset="-122"/>
                <a:ea typeface="宋体" panose="02010600030101010101" pitchFamily="2" charset="-122"/>
                <a:cs typeface="宋体" panose="02010600030101010101" pitchFamily="2" charset="-122"/>
                <a:sym typeface="+mn-ea"/>
              </a:rPr>
              <a:t> 的东西；基线位于</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文字的最底部</a:t>
            </a:r>
            <a:r>
              <a:rPr sz="1600">
                <a:latin typeface="宋体" panose="02010600030101010101" pitchFamily="2" charset="-122"/>
                <a:ea typeface="宋体" panose="02010600030101010101" pitchFamily="2" charset="-122"/>
                <a:cs typeface="宋体" panose="02010600030101010101" pitchFamily="2" charset="-122"/>
                <a:sym typeface="+mn-ea"/>
              </a:rPr>
              <a:t>。如果块状行内元素（inline-block）中无文本内容的时候，其基线就会</a:t>
            </a:r>
            <a:r>
              <a:rPr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自动移至元素的最底部</a:t>
            </a:r>
            <a:r>
              <a:rPr sz="1600">
                <a:latin typeface="宋体" panose="02010600030101010101" pitchFamily="2" charset="-122"/>
                <a:ea typeface="宋体" panose="02010600030101010101" pitchFamily="2" charset="-122"/>
                <a:cs typeface="宋体" panose="02010600030101010101" pitchFamily="2" charset="-122"/>
                <a:sym typeface="+mn-ea"/>
              </a:rPr>
              <a:t>。另外，图片以及非替换元素的基线也是为元素最底部的。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vertical-align: top</a:t>
            </a:r>
            <a:r>
              <a:rPr sz="1600">
                <a:latin typeface="宋体" panose="02010600030101010101" pitchFamily="2" charset="-122"/>
                <a:ea typeface="宋体" panose="02010600030101010101" pitchFamily="2" charset="-122"/>
                <a:cs typeface="宋体" panose="02010600030101010101" pitchFamily="2" charset="-122"/>
                <a:sym typeface="+mn-ea"/>
              </a:rPr>
              <a:t>;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8590" y="819150"/>
            <a:ext cx="1189482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弹性盒子(Flex Box)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 Flexible Box 或 flexbox），是一种当页面需要适应不同的屏幕大小以及设备类型时确保元素拥有恰当的行为的布局方式。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引入弹性盒布局模型的目的是提供一种更加有效的方式来对一个容器中的子元素进行排列、对齐和分配空白空间。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弹性容器通过设置 display 属性的值为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flex 或 inline-flex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将其定义为弹性容器。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Flexbox布局的语法版本</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2009版本，我们称之为老版本，使用的是“display:box”或者“display:inline-box”；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2011版本，我们称之为混合版本，使用的是“display:flexbox”或者“display:inline-flexbox”；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2013版本，也就是最新语法版本，使用的是“display:flex”或者“display:inline-flex”。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 将对象作为弹性伸缩盒显示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inline-flex：将对象作为内联块级弹性伸缩盒显示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flex：父元素的尺寸不由子元素尺寸动态调整，不设置时默认是100%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 ：则会使父元素尺寸跟随子元素们的尺寸动态调整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514465" y="4234180"/>
            <a:ext cx="5527675" cy="125857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769485"/>
          </a:xfrm>
          <a:prstGeom prst="rect">
            <a:avLst/>
          </a:prstGeom>
          <a:noFill/>
        </p:spPr>
        <p:txBody>
          <a:bodyPr wrap="square" rtlCol="0">
            <a:spAutoFit/>
          </a:bodyPr>
          <a:p>
            <a:br>
              <a:rPr lang="zh-CN" altLang="en-US" sz="1600">
                <a:latin typeface="宋体" panose="02010600030101010101" pitchFamily="2" charset="-122"/>
                <a:ea typeface="宋体" panose="02010600030101010101" pitchFamily="2" charset="-122"/>
                <a:cs typeface="宋体" panose="02010600030101010101" pitchFamily="2" charset="-122"/>
                <a:sym typeface="+mn-ea"/>
              </a:rPr>
            </a:br>
            <a:r>
              <a:rPr lang="zh-CN" altLang="en-US" sz="1600">
                <a:latin typeface="宋体" panose="02010600030101010101" pitchFamily="2" charset="-122"/>
                <a:ea typeface="宋体" panose="02010600030101010101" pitchFamily="2" charset="-122"/>
                <a:cs typeface="宋体" panose="02010600030101010101" pitchFamily="2" charset="-122"/>
                <a:sym typeface="+mn-ea"/>
              </a:rPr>
              <a:t>Flex容器有6种属性可用分别是：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flex-direction	决定主轴的方向（即项目的排列方向）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flex-wrap	控制Flex容器是单行显示还是多行显示，而交叉轴的方向就决定着新线的排列方向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flex-flow	flex-flow属性是flex-direction属性和flex-wrap属性的简写</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justify-content	定义了Flex项目在主轴方向上的对齐方式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align-items	定义项目在交叉轴上的对齐方式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align-content	定义了多根轴线的对齐方式，如果只有一条轴线，那么此属性不起作用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容器子元素属性：</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flex-grow	一个数字，规定项目将相对于其他灵活的项目进行扩展的量。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flex-shrink	一个数字，规定项目将相对于其他灵活的项目进行收缩的量。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flex-basis	项目的长度。合法值："auto"、"inherit" 或一个后跟 "%"、"px"、"em" 或任何其他长度单位的数字。</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auto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1 1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0 0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initial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设置该属性为它的默认值，即为 0 1 auto。请参阅 initial。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从父元素继承该属性。请参阅 inherit。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156845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是代表Red（红色）Green（绿色）Blue（蓝色）和 Alpha 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230695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important </a:t>
            </a:r>
            <a:r>
              <a:rPr 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仅适用于样式冲突，不建议过多使用</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 !important作用是提高指定CSS样式规则的应用优先权。</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!important是CSS1就定义的语法，作用是提高指定样式规则的应用优先权。语法格式{ cssRule !important }，即写在定义的最后面，例如：box{color:red !important;}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在CSS中，通过对某一样式声明! important ，可以更改默认的CSS样式优先级规则，使该条样式属性声明具有最高优先级，也就是相当于写在最下面。</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3371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单位 绝对单位 相对单位</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5090" y="3070225"/>
            <a:ext cx="12021820" cy="353822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px 是 pixels（像素）的缩写，是一种绝对单位，用于屏幕显示器上，传统上一个像素对应于计算机屏幕上的一个点，而对于高清屏则对应更多。任何现代显示屏，不管是手机，平板，笔记本还是电视都是由成千上万的像素组成的，所以我们可以使用这些像素来定义长度。</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em 也是一种相对单位，既然是相对单位，那么肯定有一个参照值。不过其参照值并不是固定不变的，而是不同的属性有不同的参照值。对于字体大小属性（font-size）来说，em 的计算方式是相对于父元素的字体大小，1em 等于父元素设置的字体大小。如果父元素没有设置字体大小，则继续往父级元素查找，直到有设置大小的，如果都没有设置大小，则使用浏览器默认的字体大小。总之em的计算单位相对来说比较复杂，现在已经不建议使用，如果你要兼容的浏览器是现代浏览器的话，那么可以使用下面要介绍的 rem 单位。</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rem 和 em 一样，rem 也是一种相对单位，不过不一样的是 rem 是相对于根元素 html 的 font-size 来计算的，所以其参照物是固定的。（rem的r就是表示root，虽然rem相对em进步了很多，但是由于是新技术，不支持IE8以下（包括IE8）,不过幸喜的是移动端可以放心使用）由于 rem 是基于跟元素 html 的 font-size 来计算的，所以如果改变 html 的 font-size 值，那么所有使用的 rem 单位的大小都会随着改变，这对于移动端适应各种屏幕大小来说还是有点作用的。</a:t>
            </a:r>
            <a:endParaRPr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59385" y="1270000"/>
            <a:ext cx="3749040" cy="1257300"/>
          </a:xfrm>
          <a:prstGeom prst="rect">
            <a:avLst/>
          </a:prstGeom>
        </p:spPr>
      </p:pic>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85090" y="830580"/>
            <a:ext cx="12021820" cy="403098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vw, vh, vmin, vmax</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最后要介绍的这四个单位属于 v 系单位，它们也是相对单位，是基于视窗大小（浏览器用来显示内容的区域大小）来计算的。</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网页中我们很多时候都需要用到满屏，或者屏幕大小的一半等，尤其是移动端，屏幕大小各式各样，而这个时候我们现有的单位就显得有点捉襟见肘，于是就诞生了这四个单位。</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vw：基于视窗的宽度计算，1vw 等于视窗宽度的百分之一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vh：基于视窗的高度计算，1vh 等于视窗高度的百分之一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vmin：基于vw和vh中的最小值来计算，1vmin 等于最小值的百分之一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vmax：基于vw和vh中的最大值来计算，1vmax 等于最大值的百分之一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单位运算</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除了设置以上的单位之外，我们还可以使用 calc 来进行单位运算，单位运算时可以使用各种单位进行加减乘除运算。</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简单示例如下：</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width: calc(100% / 3);  /* 三分之一的父容器宽度 */</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75323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#id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.class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a:latin typeface="宋体" panose="02010600030101010101" pitchFamily="2" charset="-122"/>
                <a:ea typeface="宋体" panose="02010600030101010101" pitchFamily="2" charset="-122"/>
                <a:cs typeface="宋体" panose="02010600030101010101" pitchFamily="2" charset="-122"/>
              </a:rPr>
              <a:t>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2061210"/>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UNIT_PLACING_PICTURE_USER_VIEWPORT" val="{&quot;height&quot;:5568,&quot;width&quot;:6804}"/>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UNIT_PLACING_PICTURE_USER_VIEWPORT" val="{&quot;height&quot;:3420,&quot;width&quot;:15024}"/>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18952</Words>
  <Application>WPS 演示</Application>
  <PresentationFormat>宽屏</PresentationFormat>
  <Paragraphs>638</Paragraphs>
  <Slides>47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微软雅黑</vt:lpstr>
      <vt:lpstr>Consolas</vt:lpstr>
      <vt:lpstr>新宋体</vt:lpstr>
      <vt:lpstr>Arial Unicode MS</vt:lpstr>
      <vt:lpstr>Calibri</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LinkKnown</cp:lastModifiedBy>
  <cp:revision>1042</cp:revision>
  <dcterms:created xsi:type="dcterms:W3CDTF">2019-06-19T02:08:00Z</dcterms:created>
  <dcterms:modified xsi:type="dcterms:W3CDTF">2020-10-15T13:38:01Z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