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660" r:id="rId3"/>
    <p:sldId id="661" r:id="rId4"/>
    <p:sldId id="993" r:id="rId5"/>
    <p:sldId id="740" r:id="rId6"/>
    <p:sldId id="996" r:id="rId7"/>
    <p:sldId id="994" r:id="rId8"/>
    <p:sldId id="769" r:id="rId9"/>
    <p:sldId id="1055" r:id="rId11"/>
    <p:sldId id="780" r:id="rId12"/>
    <p:sldId id="781" r:id="rId13"/>
    <p:sldId id="782" r:id="rId14"/>
    <p:sldId id="935" r:id="rId15"/>
    <p:sldId id="936" r:id="rId16"/>
    <p:sldId id="937" r:id="rId17"/>
    <p:sldId id="995" r:id="rId18"/>
    <p:sldId id="771" r:id="rId19"/>
    <p:sldId id="772" r:id="rId20"/>
    <p:sldId id="1057" r:id="rId21"/>
    <p:sldId id="897" r:id="rId22"/>
    <p:sldId id="938" r:id="rId23"/>
    <p:sldId id="776" r:id="rId24"/>
    <p:sldId id="1059" r:id="rId25"/>
    <p:sldId id="775" r:id="rId26"/>
    <p:sldId id="1060" r:id="rId27"/>
    <p:sldId id="939" r:id="rId28"/>
    <p:sldId id="778" r:id="rId29"/>
    <p:sldId id="1061" r:id="rId30"/>
    <p:sldId id="941" r:id="rId31"/>
    <p:sldId id="942" r:id="rId32"/>
    <p:sldId id="784" r:id="rId33"/>
    <p:sldId id="785" r:id="rId34"/>
    <p:sldId id="943" r:id="rId35"/>
    <p:sldId id="786" r:id="rId36"/>
    <p:sldId id="864" r:id="rId37"/>
    <p:sldId id="789" r:id="rId38"/>
    <p:sldId id="945" r:id="rId39"/>
    <p:sldId id="1065" r:id="rId40"/>
    <p:sldId id="1066" r:id="rId41"/>
    <p:sldId id="802" r:id="rId42"/>
    <p:sldId id="946" r:id="rId43"/>
    <p:sldId id="1063" r:id="rId44"/>
    <p:sldId id="803" r:id="rId45"/>
    <p:sldId id="947" r:id="rId46"/>
    <p:sldId id="804" r:id="rId47"/>
    <p:sldId id="822" r:id="rId48"/>
    <p:sldId id="805" r:id="rId49"/>
    <p:sldId id="823" r:id="rId50"/>
    <p:sldId id="817" r:id="rId51"/>
    <p:sldId id="949" r:id="rId52"/>
    <p:sldId id="950" r:id="rId53"/>
    <p:sldId id="832" r:id="rId54"/>
    <p:sldId id="982" r:id="rId55"/>
    <p:sldId id="841" r:id="rId56"/>
    <p:sldId id="842" r:id="rId57"/>
    <p:sldId id="952" r:id="rId58"/>
    <p:sldId id="818" r:id="rId59"/>
    <p:sldId id="887" r:id="rId60"/>
    <p:sldId id="66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2"/>
        <p:guide pos="382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4.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0.xml"/><Relationship Id="rId2" Type="http://schemas.openxmlformats.org/officeDocument/2006/relationships/image" Target="../media/image5.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1.xml"/><Relationship Id="rId2" Type="http://schemas.openxmlformats.org/officeDocument/2006/relationships/image" Target="../media/image6.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5.xml"/><Relationship Id="rId4" Type="http://schemas.openxmlformats.org/officeDocument/2006/relationships/image" Target="../media/image10.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2.xml"/><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css </a:t>
            </a:r>
            <a:r>
              <a:rPr sz="6000" spc="600">
                <a:solidFill>
                  <a:schemeClr val="accent1"/>
                </a:solidFill>
              </a:rPr>
              <a:t>使用教程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89560" y="5941695"/>
            <a:ext cx="11562080" cy="5873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E:not(F)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匹配所有除元素F外的E元素</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289560" y="541401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olidFill>
                  <a:schemeClr val="bg1"/>
                </a:solidFill>
                <a:latin typeface="+mn-ea"/>
                <a:cs typeface="宋体" panose="02010600030101010101" pitchFamily="2" charset="-122"/>
                <a:sym typeface="+mn-ea"/>
              </a:rPr>
              <a:t>否定伪类选择器</a:t>
            </a:r>
            <a:endParaRPr lang="zh-CN" altLang="en-US">
              <a:solidFill>
                <a:schemeClr val="bg1"/>
              </a:solidFill>
              <a:latin typeface="+mn-ea"/>
              <a:cs typeface="宋体" panose="02010600030101010101" pitchFamily="2" charset="-122"/>
              <a:sym typeface="+mn-ea"/>
            </a:endParaRPr>
          </a:p>
        </p:txBody>
      </p:sp>
      <p:sp>
        <p:nvSpPr>
          <p:cNvPr id="2" name="矩形 1"/>
          <p:cNvSpPr/>
          <p:nvPr/>
        </p:nvSpPr>
        <p:spPr>
          <a:xfrm>
            <a:off x="289560" y="1350645"/>
            <a:ext cx="11562080" cy="392874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E:first-child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作为父元素的第一个子元素的元素E。与E:nth-child(1)等同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E:last-child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作为父元素的最后一个子元素的元素E。与E:nth-last-child(1)等同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E:root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选择匹配元素E所在文档的根元素。在HTML文档中，根元素始终是html，</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此时该选择器与html类型选择器匹配的内容相同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 F:nth-child(n)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选择父元素E的第n个子元素F。其中n可以是整数（1，2，3）、关键字（even，odd）、</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可以是公式（2n+1）,而且n值起始值为1，而不是0.</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 F:nth-last-child(n)	选择父元素E的倒数第n个子元素F。此选择器与E:nth-child(n)选择器计算顺序刚好相反，</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但使用方法都是一样的，其中：nth-last-child(1)始终匹配最后一个元素，与last-child等同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E:nth-of-type(n)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选择父元素内具有指定类型的第n个E元素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E:nth-last-of-type(n)	选择父元素内具有指定类型的倒数第n个E元素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E:first-of-type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选择父元素内具有指定类型的第一个E元素，与E:nth-of-type(1)等同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E:last-of-type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选择父元素内具有指定类型的最后一个E元素，与E:nth-last-of-type(1)等同</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E:only-child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选择父元素只包含一个子元素，且该子元素匹配E元素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E:only-of-type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选择父元素只包含一个同类型子元素，且该子元素匹配E元素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E:empty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选择没有子元素的元素，而且该元素也不包含任何文本节点</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nvSpPr>
        <p:spPr>
          <a:xfrm>
            <a:off x="289560" y="82296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olidFill>
                  <a:schemeClr val="bg1"/>
                </a:solidFill>
                <a:latin typeface="+mn-ea"/>
                <a:cs typeface="宋体" panose="02010600030101010101" pitchFamily="2" charset="-122"/>
                <a:sym typeface="+mn-ea"/>
              </a:rPr>
              <a:t>结构伪类选择器</a:t>
            </a:r>
            <a:endParaRPr lang="zh-CN" altLang="en-US">
              <a:solidFill>
                <a:schemeClr val="bg1"/>
              </a:solidFill>
              <a:latin typeface="+mn-ea"/>
              <a:cs typeface="宋体" panose="02010600030101010101" pitchFamily="2" charset="-122"/>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89560" y="1350645"/>
            <a:ext cx="11562080" cy="78740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::before</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标签::before{属性: 值;}。在标签之前添加子元素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::after</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标签::after{属性: 值;}。在标签之后添加子元素</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nvSpPr>
        <p:spPr>
          <a:xfrm>
            <a:off x="289560" y="82296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olidFill>
                  <a:schemeClr val="bg1"/>
                </a:solidFill>
                <a:latin typeface="+mn-ea"/>
                <a:cs typeface="宋体" panose="02010600030101010101" pitchFamily="2" charset="-122"/>
                <a:sym typeface="+mn-ea"/>
              </a:rPr>
              <a:t>伪元素选择器</a:t>
            </a:r>
            <a:endParaRPr lang="zh-CN" altLang="en-US">
              <a:solidFill>
                <a:schemeClr val="bg1"/>
              </a:solidFill>
              <a:latin typeface="+mn-ea"/>
              <a:cs typeface="宋体" panose="02010600030101010101" pitchFamily="2" charset="-122"/>
              <a:sym typeface="+mn-ea"/>
            </a:endParaRPr>
          </a:p>
        </p:txBody>
      </p:sp>
      <p:sp>
        <p:nvSpPr>
          <p:cNvPr id="5" name="矩形 4"/>
          <p:cNvSpPr/>
          <p:nvPr/>
        </p:nvSpPr>
        <p:spPr>
          <a:xfrm>
            <a:off x="289560" y="2799080"/>
            <a:ext cx="11562080" cy="18700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[attribute]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用于选取带有指定属性的元素。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[attribute=value]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用于选取带有指定属性和值的元素。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[attribute~=value]	用于选取属性值中包含指定词汇的元素。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[attribute|=value]	用于选取带有以指定值开头的属性值的元素，该值必须是整个单词。</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[attribute^=value]	匹配属性值以指定值开头的每个元素。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[attribute$=value]	匹配属性值以指定值结尾的每个元素。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[attribute*=value]	匹配属性值中包含指定值的每个元素。</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289560" y="227139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olidFill>
                  <a:schemeClr val="bg1"/>
                </a:solidFill>
                <a:latin typeface="+mn-ea"/>
                <a:cs typeface="宋体" panose="02010600030101010101" pitchFamily="2" charset="-122"/>
                <a:sym typeface="+mn-ea"/>
              </a:rPr>
              <a:t>属性选择器</a:t>
            </a:r>
            <a:endParaRPr lang="zh-CN" altLang="en-US">
              <a:solidFill>
                <a:schemeClr val="bg1"/>
              </a:solidFill>
              <a:latin typeface="+mn-ea"/>
              <a:cs typeface="宋体" panose="02010600030101010101" pitchFamily="2" charset="-122"/>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27965" y="454660"/>
            <a:ext cx="2886710" cy="11817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id 选择器 */</a:t>
            </a:r>
            <a:endParaRPr lang="zh-CN" altLang="en-US" sz="1200">
              <a:solidFill>
                <a:schemeClr val="tx1"/>
              </a:solidFill>
            </a:endParaRPr>
          </a:p>
          <a:p>
            <a:pPr algn="l"/>
            <a:r>
              <a:rPr lang="zh-CN" altLang="en-US" sz="1200">
                <a:solidFill>
                  <a:schemeClr val="tx1"/>
                </a:solidFill>
              </a:rPr>
              <a:t>#div01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2" name="矩形 1"/>
          <p:cNvSpPr/>
          <p:nvPr/>
        </p:nvSpPr>
        <p:spPr>
          <a:xfrm>
            <a:off x="227965" y="282003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id </a:t>
            </a:r>
            <a:r>
              <a:rPr lang="zh-CN" altLang="en-US"/>
              <a:t>选择器</a:t>
            </a:r>
            <a:endParaRPr lang="zh-CN" altLang="en-US"/>
          </a:p>
        </p:txBody>
      </p:sp>
      <p:sp>
        <p:nvSpPr>
          <p:cNvPr id="5" name="矩形 4"/>
          <p:cNvSpPr/>
          <p:nvPr/>
        </p:nvSpPr>
        <p:spPr>
          <a:xfrm>
            <a:off x="227965" y="1773555"/>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练习基本选择器 --&gt;</a:t>
            </a:r>
            <a:endParaRPr lang="zh-CN" altLang="en-US" sz="1200">
              <a:solidFill>
                <a:schemeClr val="tx1"/>
              </a:solidFill>
            </a:endParaRPr>
          </a:p>
          <a:p>
            <a:pPr algn="l"/>
            <a:r>
              <a:rPr lang="zh-CN" altLang="en-US" sz="1200">
                <a:solidFill>
                  <a:schemeClr val="tx1"/>
                </a:solidFill>
              </a:rPr>
              <a:t>    &lt;!-- 练习 id 选择器，id不能重复 --&gt;</a:t>
            </a:r>
            <a:endParaRPr lang="zh-CN" altLang="en-US" sz="1200">
              <a:solidFill>
                <a:schemeClr val="tx1"/>
              </a:solidFill>
            </a:endParaRPr>
          </a:p>
          <a:p>
            <a:pPr algn="l"/>
            <a:r>
              <a:rPr lang="zh-CN" altLang="en-US" sz="1200">
                <a:solidFill>
                  <a:schemeClr val="tx1"/>
                </a:solidFill>
              </a:rPr>
              <a:t>    &lt;div id="div01"&gt;&lt;/div&gt;</a:t>
            </a:r>
            <a:endParaRPr lang="zh-CN" altLang="en-US" sz="1200">
              <a:solidFill>
                <a:schemeClr val="tx1"/>
              </a:solidFill>
            </a:endParaRPr>
          </a:p>
          <a:p>
            <a:pPr algn="l"/>
            <a:r>
              <a:rPr lang="zh-CN" altLang="en-US" sz="1200">
                <a:solidFill>
                  <a:schemeClr val="tx1"/>
                </a:solidFill>
              </a:rPr>
              <a:t>&lt;!--    &lt;div id="div01"&gt;&lt;/div&gt;--&gt;</a:t>
            </a:r>
            <a:endParaRPr lang="zh-CN" altLang="en-US" sz="1200">
              <a:solidFill>
                <a:schemeClr val="tx1"/>
              </a:solidFill>
            </a:endParaRPr>
          </a:p>
        </p:txBody>
      </p:sp>
      <p:sp>
        <p:nvSpPr>
          <p:cNvPr id="6" name="矩形 5"/>
          <p:cNvSpPr/>
          <p:nvPr/>
        </p:nvSpPr>
        <p:spPr>
          <a:xfrm>
            <a:off x="3279140" y="454660"/>
            <a:ext cx="2886710" cy="12909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class 选择器 */</a:t>
            </a:r>
            <a:endParaRPr lang="zh-CN" altLang="en-US" sz="1200">
              <a:solidFill>
                <a:schemeClr val="tx1"/>
              </a:solidFill>
            </a:endParaRPr>
          </a:p>
          <a:p>
            <a:pPr algn="l"/>
            <a:r>
              <a:rPr lang="zh-CN" altLang="en-US" sz="1200">
                <a:solidFill>
                  <a:schemeClr val="tx1"/>
                </a:solidFill>
              </a:rPr>
              <a:t>.div02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3279140" y="2936875"/>
            <a:ext cx="16033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选择器</a:t>
            </a:r>
            <a:endParaRPr lang="zh-CN" altLang="en-US"/>
          </a:p>
        </p:txBody>
      </p:sp>
      <p:sp>
        <p:nvSpPr>
          <p:cNvPr id="8" name="矩形 7"/>
          <p:cNvSpPr/>
          <p:nvPr/>
        </p:nvSpPr>
        <p:spPr>
          <a:xfrm>
            <a:off x="3279140" y="1882775"/>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class 选择器，可以重复 --&gt;</a:t>
            </a:r>
            <a:endParaRPr lang="zh-CN" altLang="en-US" sz="1200">
              <a:solidFill>
                <a:schemeClr val="tx1"/>
              </a:solidFill>
            </a:endParaRPr>
          </a:p>
          <a:p>
            <a:pPr algn="l"/>
            <a:r>
              <a:rPr lang="zh-CN" altLang="en-US" sz="1200">
                <a:solidFill>
                  <a:schemeClr val="tx1"/>
                </a:solidFill>
              </a:rPr>
              <a:t>    &lt;div class="div02"&gt;&lt;/div&gt;</a:t>
            </a:r>
            <a:endParaRPr lang="zh-CN" altLang="en-US" sz="1200">
              <a:solidFill>
                <a:schemeClr val="tx1"/>
              </a:solidFill>
            </a:endParaRPr>
          </a:p>
          <a:p>
            <a:pPr algn="l"/>
            <a:r>
              <a:rPr lang="zh-CN" altLang="en-US" sz="1200">
                <a:solidFill>
                  <a:schemeClr val="tx1"/>
                </a:solidFill>
              </a:rPr>
              <a:t>    &lt;div class="div02"&gt;&lt;/div&gt;</a:t>
            </a:r>
            <a:endParaRPr lang="zh-CN" altLang="en-US" sz="1200">
              <a:solidFill>
                <a:schemeClr val="tx1"/>
              </a:solidFill>
            </a:endParaRPr>
          </a:p>
          <a:p>
            <a:pPr algn="l"/>
            <a:r>
              <a:rPr lang="zh-CN" altLang="en-US" sz="1200">
                <a:solidFill>
                  <a:schemeClr val="tx1"/>
                </a:solidFill>
              </a:rPr>
              <a:t>    &lt;div class="div02"&gt;&lt;/div&gt;</a:t>
            </a:r>
            <a:endParaRPr lang="zh-CN" altLang="en-US" sz="1200">
              <a:solidFill>
                <a:schemeClr val="tx1"/>
              </a:solidFill>
            </a:endParaRPr>
          </a:p>
        </p:txBody>
      </p:sp>
      <p:sp>
        <p:nvSpPr>
          <p:cNvPr id="9" name="矩形 8"/>
          <p:cNvSpPr/>
          <p:nvPr/>
        </p:nvSpPr>
        <p:spPr>
          <a:xfrm>
            <a:off x="6330315" y="454660"/>
            <a:ext cx="2886710" cy="10369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元素选择器 */</a:t>
            </a:r>
            <a:endParaRPr lang="zh-CN" altLang="en-US" sz="1200">
              <a:solidFill>
                <a:schemeClr val="tx1"/>
              </a:solidFill>
            </a:endParaRPr>
          </a:p>
          <a:p>
            <a:pPr algn="l"/>
            <a:r>
              <a:rPr lang="zh-CN" altLang="en-US" sz="1200">
                <a:solidFill>
                  <a:schemeClr val="tx1"/>
                </a:solidFill>
              </a:rPr>
              <a:t>p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0" name="矩形 9"/>
          <p:cNvSpPr/>
          <p:nvPr/>
        </p:nvSpPr>
        <p:spPr>
          <a:xfrm>
            <a:off x="6330315" y="265620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元素选择器</a:t>
            </a:r>
            <a:endParaRPr lang="zh-CN" altLang="en-US"/>
          </a:p>
        </p:txBody>
      </p:sp>
      <p:sp>
        <p:nvSpPr>
          <p:cNvPr id="11" name="矩形 10"/>
          <p:cNvSpPr/>
          <p:nvPr/>
        </p:nvSpPr>
        <p:spPr>
          <a:xfrm>
            <a:off x="6330315" y="1628775"/>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练习元素选择器 --&gt;</a:t>
            </a:r>
            <a:endParaRPr lang="zh-CN" altLang="en-US" sz="1200">
              <a:solidFill>
                <a:schemeClr val="tx1"/>
              </a:solidFill>
            </a:endParaRPr>
          </a:p>
          <a:p>
            <a:pPr algn="l"/>
            <a:r>
              <a:rPr lang="zh-CN" altLang="en-US" sz="1200">
                <a:solidFill>
                  <a:schemeClr val="tx1"/>
                </a:solidFill>
              </a:rPr>
              <a:t>    &lt;p&gt;我是段落一&lt;/p&gt;</a:t>
            </a:r>
            <a:endParaRPr lang="zh-CN" altLang="en-US" sz="1200">
              <a:solidFill>
                <a:schemeClr val="tx1"/>
              </a:solidFill>
            </a:endParaRPr>
          </a:p>
          <a:p>
            <a:pPr algn="l"/>
            <a:r>
              <a:rPr lang="zh-CN" altLang="en-US" sz="1200">
                <a:solidFill>
                  <a:schemeClr val="tx1"/>
                </a:solidFill>
              </a:rPr>
              <a:t>    &lt;p&gt;我是段落二&lt;/p&gt;</a:t>
            </a:r>
            <a:endParaRPr lang="zh-CN" altLang="en-US" sz="1200">
              <a:solidFill>
                <a:schemeClr val="tx1"/>
              </a:solidFill>
            </a:endParaRPr>
          </a:p>
          <a:p>
            <a:pPr algn="l"/>
            <a:r>
              <a:rPr lang="zh-CN" altLang="en-US" sz="1200">
                <a:solidFill>
                  <a:schemeClr val="tx1"/>
                </a:solidFill>
              </a:rPr>
              <a:t>    &lt;p&gt;我是段落三&lt;/p&gt;</a:t>
            </a:r>
            <a:endParaRPr lang="zh-CN" altLang="en-US" sz="1200">
              <a:solidFill>
                <a:schemeClr val="tx1"/>
              </a:solidFill>
            </a:endParaRPr>
          </a:p>
        </p:txBody>
      </p:sp>
      <p:sp>
        <p:nvSpPr>
          <p:cNvPr id="12" name="矩形 11"/>
          <p:cNvSpPr/>
          <p:nvPr/>
        </p:nvSpPr>
        <p:spPr>
          <a:xfrm>
            <a:off x="227965" y="3393440"/>
            <a:ext cx="2886710" cy="1629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群组选择器 */</a:t>
            </a:r>
            <a:endParaRPr lang="zh-CN" altLang="en-US" sz="1200">
              <a:solidFill>
                <a:schemeClr val="tx1"/>
              </a:solidFill>
            </a:endParaRPr>
          </a:p>
          <a:p>
            <a:pPr algn="l"/>
            <a:r>
              <a:rPr lang="zh-CN" altLang="en-US" sz="1200">
                <a:solidFill>
                  <a:schemeClr val="tx1"/>
                </a:solidFill>
              </a:rPr>
              <a:t>.div03,.div04,.div05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3" name="矩形 12"/>
          <p:cNvSpPr/>
          <p:nvPr/>
        </p:nvSpPr>
        <p:spPr>
          <a:xfrm>
            <a:off x="227965" y="620585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群组选择器</a:t>
            </a:r>
            <a:endParaRPr lang="zh-CN" altLang="en-US"/>
          </a:p>
        </p:txBody>
      </p:sp>
      <p:sp>
        <p:nvSpPr>
          <p:cNvPr id="14" name="矩形 13"/>
          <p:cNvSpPr/>
          <p:nvPr/>
        </p:nvSpPr>
        <p:spPr>
          <a:xfrm>
            <a:off x="227965" y="5160010"/>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练习群组选择器 --&gt;</a:t>
            </a:r>
            <a:endParaRPr lang="zh-CN" altLang="en-US" sz="1200">
              <a:solidFill>
                <a:schemeClr val="tx1"/>
              </a:solidFill>
            </a:endParaRPr>
          </a:p>
          <a:p>
            <a:pPr algn="l"/>
            <a:r>
              <a:rPr lang="zh-CN" altLang="en-US" sz="1200">
                <a:solidFill>
                  <a:schemeClr val="tx1"/>
                </a:solidFill>
              </a:rPr>
              <a:t>    &lt;div class="div03"&gt;&lt;/div&gt;</a:t>
            </a:r>
            <a:endParaRPr lang="zh-CN" altLang="en-US" sz="1200">
              <a:solidFill>
                <a:schemeClr val="tx1"/>
              </a:solidFill>
            </a:endParaRPr>
          </a:p>
          <a:p>
            <a:pPr algn="l"/>
            <a:r>
              <a:rPr lang="zh-CN" altLang="en-US" sz="1200">
                <a:solidFill>
                  <a:schemeClr val="tx1"/>
                </a:solidFill>
              </a:rPr>
              <a:t>    &lt;div class="div04"&gt;&lt;/div&gt;</a:t>
            </a:r>
            <a:endParaRPr lang="zh-CN" altLang="en-US" sz="1200">
              <a:solidFill>
                <a:schemeClr val="tx1"/>
              </a:solidFill>
            </a:endParaRPr>
          </a:p>
          <a:p>
            <a:pPr algn="l"/>
            <a:r>
              <a:rPr lang="zh-CN" altLang="en-US" sz="1200">
                <a:solidFill>
                  <a:schemeClr val="tx1"/>
                </a:solidFill>
              </a:rPr>
              <a:t>    &lt;div class="div05"&gt;&lt;/div&gt;</a:t>
            </a:r>
            <a:endParaRPr lang="zh-CN" altLang="en-US" sz="1200">
              <a:solidFill>
                <a:schemeClr val="tx1"/>
              </a:solidFill>
            </a:endParaRPr>
          </a:p>
        </p:txBody>
      </p:sp>
      <p:sp>
        <p:nvSpPr>
          <p:cNvPr id="15" name="矩形 14"/>
          <p:cNvSpPr/>
          <p:nvPr/>
        </p:nvSpPr>
        <p:spPr>
          <a:xfrm>
            <a:off x="4256405" y="3502025"/>
            <a:ext cx="3679190" cy="27038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层级选择器了解 后代选择器和父子选择器 即可 */</a:t>
            </a:r>
            <a:endParaRPr lang="zh-CN" altLang="en-US" sz="1200">
              <a:solidFill>
                <a:schemeClr val="tx1"/>
              </a:solidFill>
            </a:endParaRPr>
          </a:p>
          <a:p>
            <a:pPr algn="l"/>
            <a:r>
              <a:rPr lang="zh-CN" altLang="en-US" sz="1200">
                <a:solidFill>
                  <a:schemeClr val="tx1"/>
                </a:solidFill>
              </a:rPr>
              <a:t>/* 后代选择器（包含父子和隔代） */</a:t>
            </a:r>
            <a:endParaRPr lang="zh-CN" altLang="en-US" sz="1200">
              <a:solidFill>
                <a:schemeClr val="tx1"/>
              </a:solidFill>
            </a:endParaRPr>
          </a:p>
          <a:p>
            <a:pPr algn="l"/>
            <a:r>
              <a:rPr lang="zh-CN" altLang="en-US" sz="1200">
                <a:solidFill>
                  <a:schemeClr val="tx1"/>
                </a:solidFill>
              </a:rPr>
              <a:t>#table th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    padding: 10px 30px;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父子选择器 */</a:t>
            </a:r>
            <a:endParaRPr lang="zh-CN" altLang="en-US" sz="1200">
              <a:solidFill>
                <a:schemeClr val="tx1"/>
              </a:solidFill>
            </a:endParaRPr>
          </a:p>
          <a:p>
            <a:pPr algn="l"/>
            <a:r>
              <a:rPr lang="zh-CN" altLang="en-US" sz="1200">
                <a:solidFill>
                  <a:schemeClr val="tx1"/>
                </a:solidFill>
              </a:rPr>
              <a:t>tr &gt; td {</a:t>
            </a:r>
            <a:endParaRPr lang="zh-CN" altLang="en-US" sz="1200">
              <a:solidFill>
                <a:schemeClr val="tx1"/>
              </a:solidFill>
            </a:endParaRPr>
          </a:p>
          <a:p>
            <a:pPr algn="l"/>
            <a:r>
              <a:rPr lang="zh-CN" altLang="en-US" sz="1200">
                <a:solidFill>
                  <a:schemeClr val="tx1"/>
                </a:solidFill>
              </a:rPr>
              <a:t>    padding: 10px;</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    text-align: center;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6" name="矩形 15"/>
          <p:cNvSpPr/>
          <p:nvPr/>
        </p:nvSpPr>
        <p:spPr>
          <a:xfrm>
            <a:off x="4256405" y="6303010"/>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层级选择器</a:t>
            </a:r>
            <a:endParaRPr lang="zh-CN" altLang="en-US"/>
          </a:p>
        </p:txBody>
      </p:sp>
      <p:sp>
        <p:nvSpPr>
          <p:cNvPr id="17" name="矩形 16"/>
          <p:cNvSpPr/>
          <p:nvPr/>
        </p:nvSpPr>
        <p:spPr>
          <a:xfrm>
            <a:off x="8033385" y="2145030"/>
            <a:ext cx="4015740" cy="46145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练习层级选择器 --&gt;</a:t>
            </a:r>
            <a:endParaRPr lang="zh-CN" altLang="en-US" sz="1200">
              <a:solidFill>
                <a:schemeClr val="tx1"/>
              </a:solidFill>
            </a:endParaRPr>
          </a:p>
          <a:p>
            <a:pPr algn="l"/>
            <a:r>
              <a:rPr lang="zh-CN" altLang="en-US" sz="1200">
                <a:solidFill>
                  <a:schemeClr val="tx1"/>
                </a:solidFill>
              </a:rPr>
              <a:t>    &lt;table id="table" cellpadding="10px" cellspacing="0" border="1px"&gt;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&lt;/table&gt;</a:t>
            </a:r>
            <a:endParaRPr lang="zh-CN" altLang="en-US" sz="1200">
              <a:solidFill>
                <a:schemeClr val="tx1"/>
              </a:solidFill>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172720" y="781685"/>
            <a:ext cx="2548890" cy="5716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伪类选择器 */</a:t>
            </a:r>
            <a:endParaRPr lang="zh-CN" altLang="en-US" sz="1200">
              <a:solidFill>
                <a:schemeClr val="tx1"/>
              </a:solidFill>
            </a:endParaRPr>
          </a:p>
          <a:p>
            <a:pPr algn="l"/>
            <a:r>
              <a:rPr lang="zh-CN" altLang="en-US" sz="1200">
                <a:solidFill>
                  <a:schemeClr val="tx1"/>
                </a:solidFill>
              </a:rPr>
              <a:t>a {</a:t>
            </a:r>
            <a:endParaRPr lang="zh-CN" altLang="en-US" sz="1200">
              <a:solidFill>
                <a:schemeClr val="tx1"/>
              </a:solidFill>
            </a:endParaRPr>
          </a:p>
          <a:p>
            <a:pPr algn="l"/>
            <a:r>
              <a:rPr lang="zh-CN" altLang="en-US" sz="1200">
                <a:solidFill>
                  <a:schemeClr val="tx1"/>
                </a:solidFill>
              </a:rPr>
              <a:t>    color: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a:link {</a:t>
            </a:r>
            <a:endParaRPr lang="zh-CN" altLang="en-US" sz="1200">
              <a:solidFill>
                <a:schemeClr val="tx1"/>
              </a:solidFill>
            </a:endParaRPr>
          </a:p>
          <a:p>
            <a:pPr algn="l"/>
            <a:r>
              <a:rPr lang="zh-CN" altLang="en-US" sz="1200">
                <a:solidFill>
                  <a:schemeClr val="tx1"/>
                </a:solidFill>
              </a:rPr>
              <a:t>    color: yellow;</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a:visited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a:active {</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a:hover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.div06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.div06:hover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input:focus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2" name="矩形 1"/>
          <p:cNvSpPr/>
          <p:nvPr/>
        </p:nvSpPr>
        <p:spPr>
          <a:xfrm>
            <a:off x="2896235" y="2454275"/>
            <a:ext cx="14300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伪类选择器</a:t>
            </a:r>
            <a:endParaRPr lang="zh-CN" altLang="en-US"/>
          </a:p>
        </p:txBody>
      </p:sp>
      <p:sp>
        <p:nvSpPr>
          <p:cNvPr id="5" name="矩形 4"/>
          <p:cNvSpPr/>
          <p:nvPr/>
        </p:nvSpPr>
        <p:spPr>
          <a:xfrm>
            <a:off x="2896235" y="781685"/>
            <a:ext cx="4515485" cy="15157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练习伪类选择器 --&gt;</a:t>
            </a:r>
            <a:endParaRPr lang="zh-CN" altLang="en-US" sz="1200">
              <a:solidFill>
                <a:schemeClr val="tx1"/>
              </a:solidFill>
            </a:endParaRPr>
          </a:p>
          <a:p>
            <a:pPr algn="l"/>
            <a:r>
              <a:rPr lang="zh-CN" altLang="en-US" sz="1200">
                <a:solidFill>
                  <a:schemeClr val="tx1"/>
                </a:solidFill>
              </a:rPr>
              <a:t>    &lt;a href="https://www.baidu.com"&gt;我是超链接，点我&lt;/a&gt;</a:t>
            </a:r>
            <a:endParaRPr lang="zh-CN" altLang="en-US" sz="1200">
              <a:solidFill>
                <a:schemeClr val="tx1"/>
              </a:solidFill>
            </a:endParaRPr>
          </a:p>
          <a:p>
            <a:pPr algn="l"/>
            <a:r>
              <a:rPr lang="zh-CN" altLang="en-US" sz="1200">
                <a:solidFill>
                  <a:schemeClr val="tx1"/>
                </a:solidFill>
              </a:rPr>
              <a:t>    &lt;a href="https://www.baidu.com/1"&gt;我是超链接，点我&lt;/a&gt;</a:t>
            </a:r>
            <a:endParaRPr lang="zh-CN" altLang="en-US" sz="1200">
              <a:solidFill>
                <a:schemeClr val="tx1"/>
              </a:solidFill>
            </a:endParaRPr>
          </a:p>
          <a:p>
            <a:pPr algn="l"/>
            <a:r>
              <a:rPr lang="zh-CN" altLang="en-US" sz="1200">
                <a:solidFill>
                  <a:schemeClr val="tx1"/>
                </a:solidFill>
              </a:rPr>
              <a:t>    &lt;a href="https://www.baidu.com/2"&gt;我是超链接，点我&lt;/a&gt;</a:t>
            </a:r>
            <a:endParaRPr lang="zh-CN" altLang="en-US" sz="1200">
              <a:solidFill>
                <a:schemeClr val="tx1"/>
              </a:solidFill>
            </a:endParaRPr>
          </a:p>
          <a:p>
            <a:pPr algn="l"/>
            <a:r>
              <a:rPr lang="zh-CN" altLang="en-US" sz="1200">
                <a:solidFill>
                  <a:schemeClr val="tx1"/>
                </a:solidFill>
              </a:rPr>
              <a:t>    &lt;a href="https://www.baidu.com/3"&gt;我是超链接，点我&lt;/a&gt;</a:t>
            </a:r>
            <a:endParaRPr lang="zh-CN" altLang="en-US" sz="1200">
              <a:solidFill>
                <a:schemeClr val="tx1"/>
              </a:solidFill>
            </a:endParaRPr>
          </a:p>
          <a:p>
            <a:pPr algn="l"/>
            <a:r>
              <a:rPr lang="zh-CN" altLang="en-US" sz="1200">
                <a:solidFill>
                  <a:schemeClr val="tx1"/>
                </a:solidFill>
              </a:rPr>
              <a:t>    &lt;a href="https://www.baidu.com/4"&gt;我是超链接，点我&lt;/a&gt;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class="div06"&gt;&lt;/div&gt;</a:t>
            </a:r>
            <a:endParaRPr lang="zh-CN" altLang="en-US" sz="1200">
              <a:solidFill>
                <a:schemeClr val="tx1"/>
              </a:solidFill>
            </a:endParaRPr>
          </a:p>
        </p:txBody>
      </p:sp>
      <p:sp>
        <p:nvSpPr>
          <p:cNvPr id="4" name="矩形 3"/>
          <p:cNvSpPr/>
          <p:nvPr/>
        </p:nvSpPr>
        <p:spPr>
          <a:xfrm>
            <a:off x="2896235" y="3197225"/>
            <a:ext cx="3013710" cy="8851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input:focus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8" name="矩形 17"/>
          <p:cNvSpPr/>
          <p:nvPr/>
        </p:nvSpPr>
        <p:spPr>
          <a:xfrm>
            <a:off x="2896235" y="4944110"/>
            <a:ext cx="14300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伪类选择器</a:t>
            </a:r>
            <a:endParaRPr lang="zh-CN" altLang="en-US"/>
          </a:p>
        </p:txBody>
      </p:sp>
      <p:sp>
        <p:nvSpPr>
          <p:cNvPr id="19" name="矩形 18"/>
          <p:cNvSpPr/>
          <p:nvPr/>
        </p:nvSpPr>
        <p:spPr>
          <a:xfrm>
            <a:off x="2350770" y="4261485"/>
            <a:ext cx="5060950" cy="5689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用户名：&lt;input type="text" name="userName" value="我是用户名"/&gt;</a:t>
            </a:r>
            <a:endParaRPr lang="zh-CN" altLang="en-US" sz="1200">
              <a:solidFill>
                <a:schemeClr val="tx1"/>
              </a:solidFill>
            </a:endParaRPr>
          </a:p>
        </p:txBody>
      </p:sp>
      <p:sp>
        <p:nvSpPr>
          <p:cNvPr id="20" name="矩形 19"/>
          <p:cNvSpPr/>
          <p:nvPr/>
        </p:nvSpPr>
        <p:spPr>
          <a:xfrm>
            <a:off x="7605395" y="3197225"/>
            <a:ext cx="4515485" cy="19710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表单状态选择器 */</a:t>
            </a:r>
            <a:endParaRPr lang="zh-CN" altLang="en-US" sz="1200">
              <a:solidFill>
                <a:schemeClr val="tx1"/>
              </a:solidFill>
            </a:endParaRPr>
          </a:p>
          <a:p>
            <a:pPr algn="l"/>
            <a:r>
              <a:rPr lang="zh-CN" altLang="en-US" sz="1200">
                <a:solidFill>
                  <a:schemeClr val="tx1"/>
                </a:solidFill>
              </a:rPr>
              <a:t>.input01:checked {</a:t>
            </a:r>
            <a:endParaRPr lang="zh-CN" altLang="en-US" sz="1200">
              <a:solidFill>
                <a:schemeClr val="tx1"/>
              </a:solidFill>
            </a:endParaRPr>
          </a:p>
          <a:p>
            <a:pPr algn="l"/>
            <a:r>
              <a:rPr lang="zh-CN" altLang="en-US" sz="1200">
                <a:solidFill>
                  <a:schemeClr val="tx1"/>
                </a:solidFill>
              </a:rPr>
              <a:t>    margin-right: 50px;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.input02:enabled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.input02:disabled {</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21" name="矩形 20"/>
          <p:cNvSpPr/>
          <p:nvPr/>
        </p:nvSpPr>
        <p:spPr>
          <a:xfrm>
            <a:off x="5838190" y="5346065"/>
            <a:ext cx="6282690" cy="1310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&lt;input class="input01" type="radio" name="fruit"/&gt;苹果</a:t>
            </a:r>
            <a:endParaRPr lang="zh-CN" altLang="en-US" sz="1200">
              <a:solidFill>
                <a:schemeClr val="tx1"/>
              </a:solidFill>
            </a:endParaRPr>
          </a:p>
          <a:p>
            <a:pPr algn="l"/>
            <a:r>
              <a:rPr lang="zh-CN" altLang="en-US" sz="1200">
                <a:solidFill>
                  <a:schemeClr val="tx1"/>
                </a:solidFill>
              </a:rPr>
              <a:t>    &lt;input class="input01" type="radio" name="fruit"/&gt;香蕉</a:t>
            </a:r>
            <a:endParaRPr lang="zh-CN" altLang="en-US" sz="1200">
              <a:solidFill>
                <a:schemeClr val="tx1"/>
              </a:solidFill>
            </a:endParaRPr>
          </a:p>
          <a:p>
            <a:pPr algn="l"/>
            <a:r>
              <a:rPr lang="zh-CN" altLang="en-US" sz="1200">
                <a:solidFill>
                  <a:schemeClr val="tx1"/>
                </a:solidFill>
              </a:rPr>
              <a:t>    &lt;input class="input01" type="radio" name="fruit"/&gt;西瓜</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昵称：&lt;input class="input02" type="text" name="nickName" value="昵称"/&gt;</a:t>
            </a:r>
            <a:endParaRPr lang="zh-CN" altLang="en-US" sz="1200">
              <a:solidFill>
                <a:schemeClr val="tx1"/>
              </a:solidFill>
            </a:endParaRPr>
          </a:p>
          <a:p>
            <a:pPr algn="l"/>
            <a:r>
              <a:rPr lang="zh-CN" altLang="en-US" sz="1200">
                <a:solidFill>
                  <a:schemeClr val="tx1"/>
                </a:solidFill>
              </a:rPr>
              <a:t>    昵称：&lt;input class="input02" type="text" name="nickName" value="昵称" disabled/&gt;</a:t>
            </a:r>
            <a:endParaRPr lang="zh-CN" altLang="en-US" sz="1200">
              <a:solidFill>
                <a:schemeClr val="tx1"/>
              </a:solidFill>
            </a:endParaRPr>
          </a:p>
        </p:txBody>
      </p:sp>
      <p:sp>
        <p:nvSpPr>
          <p:cNvPr id="22" name="矩形 21"/>
          <p:cNvSpPr/>
          <p:nvPr/>
        </p:nvSpPr>
        <p:spPr>
          <a:xfrm>
            <a:off x="10317480" y="2530475"/>
            <a:ext cx="180340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表单状态选择器</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688715" y="781685"/>
            <a:ext cx="3222625" cy="41503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&lt;ul class="ul01"&gt;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 name="liNode1"&gt;我是列表元素&lt;/li&gt;</a:t>
            </a:r>
            <a:endParaRPr lang="zh-CN" altLang="en-US" sz="1200">
              <a:solidFill>
                <a:schemeClr val="tx1"/>
              </a:solidFill>
            </a:endParaRPr>
          </a:p>
          <a:p>
            <a:pPr algn="l"/>
            <a:r>
              <a:rPr lang="zh-CN" altLang="en-US" sz="1200">
                <a:solidFill>
                  <a:schemeClr val="tx1"/>
                </a:solidFill>
              </a:rPr>
              <a:t>        &lt;li name="liNode2"&gt;我是列表元素&lt;/li&gt;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p:txBody>
      </p:sp>
      <p:sp>
        <p:nvSpPr>
          <p:cNvPr id="2" name="矩形 1"/>
          <p:cNvSpPr/>
          <p:nvPr/>
        </p:nvSpPr>
        <p:spPr>
          <a:xfrm>
            <a:off x="3688715" y="5094605"/>
            <a:ext cx="283273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子元素位置选择器选择器</a:t>
            </a:r>
            <a:endParaRPr lang="zh-CN" altLang="en-US"/>
          </a:p>
        </p:txBody>
      </p:sp>
      <p:sp>
        <p:nvSpPr>
          <p:cNvPr id="5" name="矩形 4"/>
          <p:cNvSpPr/>
          <p:nvPr/>
        </p:nvSpPr>
        <p:spPr>
          <a:xfrm>
            <a:off x="282575" y="781685"/>
            <a:ext cx="3168650" cy="56495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子元素位置选择器 */</a:t>
            </a:r>
            <a:endParaRPr lang="zh-CN" altLang="en-US" sz="1200">
              <a:solidFill>
                <a:schemeClr val="tx1"/>
              </a:solidFill>
            </a:endParaRPr>
          </a:p>
          <a:p>
            <a:pPr algn="l"/>
            <a:r>
              <a:rPr lang="zh-CN" altLang="en-US" sz="1200">
                <a:solidFill>
                  <a:schemeClr val="tx1"/>
                </a:solidFill>
              </a:rPr>
              <a:t>.ul01 &gt; li:first-child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.ul01 &gt; li:last-child {</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.ul01 &gt; li:nth-child(2)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.ul01 &gt; li:nth-last-child(2)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没有子元素的选择器 */</a:t>
            </a:r>
            <a:endParaRPr lang="zh-CN" altLang="en-US" sz="1200">
              <a:solidFill>
                <a:schemeClr val="tx1"/>
              </a:solidFill>
            </a:endParaRPr>
          </a:p>
          <a:p>
            <a:pPr algn="l"/>
            <a:r>
              <a:rPr lang="zh-CN" altLang="en-US" sz="1200">
                <a:solidFill>
                  <a:schemeClr val="tx1"/>
                </a:solidFill>
              </a:rPr>
              <a:t>.ul01 &gt; li:empty {</a:t>
            </a:r>
            <a:endParaRPr lang="zh-CN" altLang="en-US" sz="1200">
              <a:solidFill>
                <a:schemeClr val="tx1"/>
              </a:solidFill>
            </a:endParaRPr>
          </a:p>
          <a:p>
            <a:pPr algn="l"/>
            <a:r>
              <a:rPr lang="zh-CN" altLang="en-US" sz="1200">
                <a:solidFill>
                  <a:schemeClr val="tx1"/>
                </a:solidFill>
              </a:rPr>
              <a:t>    margin-top: 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否定选择器 */</a:t>
            </a:r>
            <a:endParaRPr lang="zh-CN" altLang="en-US" sz="1200">
              <a:solidFill>
                <a:schemeClr val="tx1"/>
              </a:solidFill>
            </a:endParaRPr>
          </a:p>
          <a:p>
            <a:pPr algn="l"/>
            <a:r>
              <a:rPr lang="zh-CN" altLang="en-US" sz="1200">
                <a:solidFill>
                  <a:schemeClr val="tx1"/>
                </a:solidFill>
              </a:rPr>
              <a:t>.ul01 &gt; li:not(:empty) {</a:t>
            </a:r>
            <a:endParaRPr lang="zh-CN" altLang="en-US" sz="1200">
              <a:solidFill>
                <a:schemeClr val="tx1"/>
              </a:solidFill>
            </a:endParaRPr>
          </a:p>
          <a:p>
            <a:pPr algn="l"/>
            <a:r>
              <a:rPr lang="zh-CN" altLang="en-US" sz="1200">
                <a:solidFill>
                  <a:schemeClr val="tx1"/>
                </a:solidFill>
              </a:rPr>
              <a:t>    font-size: 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包含 name 属性的 li 节点 */</a:t>
            </a:r>
            <a:endParaRPr lang="zh-CN" altLang="en-US" sz="1200">
              <a:solidFill>
                <a:schemeClr val="tx1"/>
              </a:solidFill>
            </a:endParaRPr>
          </a:p>
          <a:p>
            <a:pPr algn="l"/>
            <a:r>
              <a:rPr lang="zh-CN" altLang="en-US" sz="1200">
                <a:solidFill>
                  <a:schemeClr val="tx1"/>
                </a:solidFill>
              </a:rPr>
              <a:t>.ul01 &gt; li[name] {</a:t>
            </a:r>
            <a:endParaRPr lang="zh-CN" altLang="en-US" sz="1200">
              <a:solidFill>
                <a:schemeClr val="tx1"/>
              </a:solidFill>
            </a:endParaRPr>
          </a:p>
          <a:p>
            <a:pPr algn="l"/>
            <a:r>
              <a:rPr lang="zh-CN" altLang="en-US" sz="1200">
                <a:solidFill>
                  <a:schemeClr val="tx1"/>
                </a:solidFill>
              </a:rPr>
              <a:t>    color: pink;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包含 name 属性值为 liNode2 的 li 节点*/</a:t>
            </a:r>
            <a:endParaRPr lang="zh-CN" altLang="en-US" sz="1200">
              <a:solidFill>
                <a:schemeClr val="tx1"/>
              </a:solidFill>
            </a:endParaRPr>
          </a:p>
          <a:p>
            <a:pPr algn="l"/>
            <a:r>
              <a:rPr lang="zh-CN" altLang="en-US" sz="1200">
                <a:solidFill>
                  <a:schemeClr val="tx1"/>
                </a:solidFill>
              </a:rPr>
              <a:t>.ul01 &gt; li[name='liNode2'] {</a:t>
            </a:r>
            <a:endParaRPr lang="zh-CN" altLang="en-US" sz="1200">
              <a:solidFill>
                <a:schemeClr val="tx1"/>
              </a:solidFill>
            </a:endParaRPr>
          </a:p>
          <a:p>
            <a:pPr algn="l"/>
            <a:r>
              <a:rPr lang="zh-CN" altLang="en-US" sz="1200">
                <a:solidFill>
                  <a:schemeClr val="tx1"/>
                </a:solidFill>
              </a:rPr>
              <a:t>    color: gold;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n-ea"/>
                <a:cs typeface="+mn-ea"/>
              </a:rPr>
              <a:t>CSS </a:t>
            </a:r>
            <a:r>
              <a:rPr lang="zh-CN" altLang="en-US" sz="3200">
                <a:latin typeface="+mn-ea"/>
                <a:cs typeface="+mn-ea"/>
              </a:rPr>
              <a:t>样式详解</a:t>
            </a:r>
            <a:endParaRPr lang="zh-CN" altLang="en-US" sz="3200">
              <a:latin typeface="+mn-ea"/>
              <a:cs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2410" y="1876425"/>
            <a:ext cx="4076700" cy="4754880"/>
          </a:xfrm>
          <a:prstGeom prst="rect">
            <a:avLst/>
          </a:prstGeom>
        </p:spPr>
      </p:pic>
      <p:sp>
        <p:nvSpPr>
          <p:cNvPr id="4" name="矩形 3"/>
          <p:cNvSpPr/>
          <p:nvPr/>
        </p:nvSpPr>
        <p:spPr>
          <a:xfrm>
            <a:off x="4535805" y="1876425"/>
            <a:ext cx="2402840" cy="13188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基本选择器 */</a:t>
            </a:r>
            <a:endParaRPr lang="zh-CN" altLang="en-US" sz="1200">
              <a:solidFill>
                <a:schemeClr val="tx1"/>
              </a:solidFill>
            </a:endParaRPr>
          </a:p>
          <a:p>
            <a:pPr algn="l"/>
            <a:r>
              <a:rPr lang="zh-CN" altLang="en-US" sz="1200">
                <a:solidFill>
                  <a:schemeClr val="tx1"/>
                </a:solidFill>
              </a:rPr>
              <a:t>/* 通配符选择器,进行 css reset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padding: 0;</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样式重置</a:t>
            </a:r>
            <a:endParaRPr lang="zh-CN" altLang="en-US">
              <a:latin typeface="+mn-ea"/>
              <a:cs typeface="宋体" panose="02010600030101010101" pitchFamily="2" charset="-122"/>
              <a:sym typeface="+mn-ea"/>
            </a:endParaRPr>
          </a:p>
        </p:txBody>
      </p:sp>
      <p:sp>
        <p:nvSpPr>
          <p:cNvPr id="9" name="矩形 8"/>
          <p:cNvSpPr/>
          <p:nvPr/>
        </p:nvSpPr>
        <p:spPr>
          <a:xfrm>
            <a:off x="2218055" y="730885"/>
            <a:ext cx="9500235" cy="8159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Reset，意为重置默认样式。HTML中绝大部分标签元素在网页显示中都有一个默认属性值，通常为了避免重复定义元素样式，需要进行重置默认样式（CSS Reset）。</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优化文本样式</a:t>
            </a:r>
            <a:endParaRPr lang="zh-CN" altLang="en-US">
              <a:latin typeface="+mn-ea"/>
              <a:cs typeface="宋体" panose="02010600030101010101" pitchFamily="2" charset="-122"/>
              <a:sym typeface="+mn-ea"/>
            </a:endParaRPr>
          </a:p>
        </p:txBody>
      </p:sp>
      <p:sp>
        <p:nvSpPr>
          <p:cNvPr id="9" name="矩形 8"/>
          <p:cNvSpPr/>
          <p:nvPr/>
        </p:nvSpPr>
        <p:spPr>
          <a:xfrm>
            <a:off x="2218055" y="730885"/>
            <a:ext cx="9500235" cy="30105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1.控制字体</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指定字体（font-family）：如果浏览器不支持第一个字体，则会尝试下一个</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字体大小（font-size ）</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字体加粗（font-weight）</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 控制文本格式</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文本颜色（color）</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文本排列（text-align）</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文字修饰（text-decoration）</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行高（line-height）</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首行文本缩进（text-indent）</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232410" y="387413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字体设置</a:t>
            </a:r>
            <a:endParaRPr lang="zh-CN" altLang="en-US">
              <a:latin typeface="+mn-ea"/>
              <a:cs typeface="宋体" panose="02010600030101010101" pitchFamily="2" charset="-122"/>
              <a:sym typeface="+mn-ea"/>
            </a:endParaRPr>
          </a:p>
        </p:txBody>
      </p:sp>
      <p:sp>
        <p:nvSpPr>
          <p:cNvPr id="7" name="矩形 6"/>
          <p:cNvSpPr/>
          <p:nvPr/>
        </p:nvSpPr>
        <p:spPr>
          <a:xfrm>
            <a:off x="2218055" y="3874135"/>
            <a:ext cx="9500235" cy="269176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font-family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示例：font-family:微软雅黑,Arial,"Times New Roman",Georgia,Serif;</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windows常见内置中文字体</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宋体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SimSun（浏览器默认）</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黑体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SimHei</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微软雅黑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Microsoft Yahei</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微软正黑体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Microsoft JhengHei</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楷体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KaiTi</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新宋体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NSimSun</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仿宋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FangSong</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文字修饰</a:t>
            </a:r>
            <a:endParaRPr lang="zh-CN" altLang="en-US">
              <a:latin typeface="+mn-ea"/>
              <a:cs typeface="宋体" panose="02010600030101010101" pitchFamily="2" charset="-122"/>
              <a:sym typeface="+mn-ea"/>
            </a:endParaRPr>
          </a:p>
        </p:txBody>
      </p:sp>
      <p:sp>
        <p:nvSpPr>
          <p:cNvPr id="9" name="矩形 8"/>
          <p:cNvSpPr/>
          <p:nvPr/>
        </p:nvSpPr>
        <p:spPr>
          <a:xfrm>
            <a:off x="2218055" y="730885"/>
            <a:ext cx="9500235" cy="19183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text-decoration 属性值有：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默认。定义标准的文本。</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underline	定义文本下的一条线。</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overline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定义文本上的一条线。</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line-through	定义穿过文本下的一条线。</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blink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定义闪烁的文本。</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规定应该从父元素继承 text-decoration 属性的值。</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2218055" y="2813685"/>
            <a:ext cx="4460240" cy="23012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css 文本优化 */</a:t>
            </a:r>
            <a:endParaRPr lang="zh-CN" altLang="en-US" sz="1200">
              <a:solidFill>
                <a:schemeClr val="tx1"/>
              </a:solidFill>
            </a:endParaRPr>
          </a:p>
          <a:p>
            <a:pPr algn="l"/>
            <a:r>
              <a:rPr lang="zh-CN" altLang="en-US" sz="1200">
                <a:solidFill>
                  <a:schemeClr val="tx1"/>
                </a:solidFill>
              </a:rPr>
              <a:t>.p1 {</a:t>
            </a:r>
            <a:endParaRPr lang="zh-CN" altLang="en-US" sz="1200">
              <a:solidFill>
                <a:schemeClr val="tx1"/>
              </a:solidFill>
            </a:endParaRPr>
          </a:p>
          <a:p>
            <a:pPr algn="l"/>
            <a:r>
              <a:rPr lang="zh-CN" altLang="en-US" sz="1200">
                <a:solidFill>
                  <a:schemeClr val="tx1"/>
                </a:solidFill>
              </a:rPr>
              <a:t>    font-family:"Times New Roman",Georgia,Serif;</a:t>
            </a:r>
            <a:endParaRPr lang="zh-CN" altLang="en-US" sz="1200">
              <a:solidFill>
                <a:schemeClr val="tx1"/>
              </a:solidFill>
            </a:endParaRPr>
          </a:p>
          <a:p>
            <a:pPr algn="l"/>
            <a:r>
              <a:rPr lang="zh-CN" altLang="en-US" sz="1200">
                <a:solidFill>
                  <a:schemeClr val="tx1"/>
                </a:solidFill>
              </a:rPr>
              <a:t>    font-size: 20px;</a:t>
            </a:r>
            <a:endParaRPr lang="zh-CN" altLang="en-US" sz="1200">
              <a:solidFill>
                <a:schemeClr val="tx1"/>
              </a:solidFill>
            </a:endParaRPr>
          </a:p>
          <a:p>
            <a:pPr algn="l"/>
            <a:r>
              <a:rPr lang="zh-CN" altLang="en-US" sz="1200">
                <a:solidFill>
                  <a:schemeClr val="tx1"/>
                </a:solidFill>
              </a:rPr>
              <a:t>    font-weight: bold;</a:t>
            </a:r>
            <a:endParaRPr lang="zh-CN" altLang="en-US" sz="1200">
              <a:solidFill>
                <a:schemeClr val="tx1"/>
              </a:solidFill>
            </a:endParaRPr>
          </a:p>
          <a:p>
            <a:pPr algn="l"/>
            <a:r>
              <a:rPr lang="zh-CN" altLang="en-US" sz="1200">
                <a:solidFill>
                  <a:schemeClr val="tx1"/>
                </a:solidFill>
              </a:rPr>
              <a:t>    color: pink;</a:t>
            </a:r>
            <a:endParaRPr lang="zh-CN" altLang="en-US" sz="1200">
              <a:solidFill>
                <a:schemeClr val="tx1"/>
              </a:solidFill>
            </a:endParaRPr>
          </a:p>
          <a:p>
            <a:pPr algn="l"/>
            <a:r>
              <a:rPr lang="zh-CN" altLang="en-US" sz="1200">
                <a:solidFill>
                  <a:schemeClr val="tx1"/>
                </a:solidFill>
              </a:rPr>
              <a:t>    text-align: right;</a:t>
            </a:r>
            <a:endParaRPr lang="zh-CN" altLang="en-US" sz="1200">
              <a:solidFill>
                <a:schemeClr val="tx1"/>
              </a:solidFill>
            </a:endParaRPr>
          </a:p>
          <a:p>
            <a:pPr algn="l"/>
            <a:r>
              <a:rPr lang="zh-CN" altLang="en-US" sz="1200">
                <a:solidFill>
                  <a:schemeClr val="tx1"/>
                </a:solidFill>
              </a:rPr>
              <a:t>    text-indent: 50px;</a:t>
            </a:r>
            <a:endParaRPr lang="zh-CN" altLang="en-US" sz="1200">
              <a:solidFill>
                <a:schemeClr val="tx1"/>
              </a:solidFill>
            </a:endParaRPr>
          </a:p>
          <a:p>
            <a:pPr algn="l"/>
            <a:r>
              <a:rPr lang="zh-CN" altLang="en-US" sz="1200">
                <a:solidFill>
                  <a:schemeClr val="tx1"/>
                </a:solidFill>
              </a:rPr>
              <a:t>    line-height: 50px;</a:t>
            </a:r>
            <a:endParaRPr lang="zh-CN" altLang="en-US" sz="1200">
              <a:solidFill>
                <a:schemeClr val="tx1"/>
              </a:solidFill>
            </a:endParaRPr>
          </a:p>
          <a:p>
            <a:pPr algn="l"/>
            <a:r>
              <a:rPr lang="zh-CN" altLang="en-US" sz="1200">
                <a:solidFill>
                  <a:schemeClr val="tx1"/>
                </a:solidFill>
              </a:rPr>
              <a:t>    text-decoration: line-through;</a:t>
            </a:r>
            <a:endParaRPr lang="zh-CN" altLang="en-US" sz="1200">
              <a:solidFill>
                <a:schemeClr val="tx1"/>
              </a:solidFill>
            </a:endParaRPr>
          </a:p>
          <a:p>
            <a:pPr algn="l"/>
            <a:r>
              <a:rPr lang="zh-CN" altLang="en-US" sz="1200">
                <a:solidFill>
                  <a:schemeClr val="tx1"/>
                </a:solidFill>
              </a:rPr>
              <a:t>    font-style: italic;</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3" name="矩形 2"/>
          <p:cNvSpPr/>
          <p:nvPr/>
        </p:nvSpPr>
        <p:spPr>
          <a:xfrm>
            <a:off x="6794500" y="2813685"/>
            <a:ext cx="4923790" cy="3012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文本优化 --&gt;</a:t>
            </a:r>
            <a:endParaRPr lang="zh-CN" altLang="en-US" sz="1200">
              <a:solidFill>
                <a:schemeClr val="tx1"/>
              </a:solidFill>
            </a:endParaRPr>
          </a:p>
          <a:p>
            <a:pPr algn="l"/>
            <a:r>
              <a:rPr lang="zh-CN" altLang="en-US" sz="1200">
                <a:solidFill>
                  <a:schemeClr val="tx1"/>
                </a:solidFill>
              </a:rPr>
              <a:t>    &lt;p class="p1"&gt;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lt;/p&gt;</a:t>
            </a:r>
            <a:endParaRPr lang="zh-CN" altLang="en-US" sz="1200">
              <a:solidFill>
                <a:schemeClr val="tx1"/>
              </a:solidFill>
            </a:endParaRPr>
          </a:p>
          <a:p>
            <a:pPr algn="l"/>
            <a:r>
              <a:rPr lang="zh-CN" altLang="en-US" sz="1200">
                <a:solidFill>
                  <a:schemeClr val="tx1"/>
                </a:solidFill>
              </a:rPr>
              <a:t>    &lt;p class="p2"&gt;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lt;/p&gt;</a:t>
            </a:r>
            <a:endParaRPr lang="zh-CN" altLang="en-US" sz="1200">
              <a:solidFill>
                <a:schemeClr val="tx1"/>
              </a:solidFill>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优化列表样式</a:t>
            </a:r>
            <a:endParaRPr lang="zh-CN" altLang="en-US">
              <a:latin typeface="+mn-ea"/>
              <a:cs typeface="宋体" panose="02010600030101010101" pitchFamily="2" charset="-122"/>
              <a:sym typeface="+mn-ea"/>
            </a:endParaRPr>
          </a:p>
        </p:txBody>
      </p:sp>
      <p:sp>
        <p:nvSpPr>
          <p:cNvPr id="9" name="矩形 8"/>
          <p:cNvSpPr/>
          <p:nvPr/>
        </p:nvSpPr>
        <p:spPr>
          <a:xfrm>
            <a:off x="232410" y="1322705"/>
            <a:ext cx="11485880" cy="387731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列表属性有：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list-style-type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设置列表项标记的类型。</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list-style-position	设置在何处放置列表项标记。</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list-style-image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使用图像来替换列表项的标记。</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规定应该从父元素继承 list-style 属性的值。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 简写属性在一个声明中设置所有的列表属性。该属性是一个简写属性，涵盖了所有其他列表样式属性。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 : list-style-image || list-style-position || list-style-type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可以按顺序设置如下属性：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list-style-type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list-style-position</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list-style-image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可以不设置其中的某个值，比如 "list-style:circle inside;" 也是允许的。未设置的属性会使用其默认值。</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n-ea"/>
                <a:cs typeface="+mn-ea"/>
              </a:rPr>
              <a:t>CSS </a:t>
            </a:r>
            <a:r>
              <a:rPr lang="zh-CN" altLang="en-US" sz="3200">
                <a:latin typeface="+mn-ea"/>
                <a:cs typeface="+mn-ea"/>
              </a:rPr>
              <a:t>简介</a:t>
            </a:r>
            <a:endParaRPr lang="zh-CN" altLang="en-US" sz="3200">
              <a:latin typeface="+mn-ea"/>
              <a:cs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806825" y="827405"/>
            <a:ext cx="2822575" cy="54375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调整列表样式 --&gt;</a:t>
            </a:r>
            <a:endParaRPr lang="zh-CN" altLang="en-US" sz="1200">
              <a:solidFill>
                <a:schemeClr val="tx1"/>
              </a:solidFill>
            </a:endParaRPr>
          </a:p>
          <a:p>
            <a:pPr algn="l"/>
            <a:r>
              <a:rPr lang="zh-CN" altLang="en-US" sz="1200">
                <a:solidFill>
                  <a:schemeClr val="tx1"/>
                </a:solidFill>
              </a:rPr>
              <a:t>    &lt;div id="ul01"&gt;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id="ul02"&gt;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id="ul03"&gt;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5" name="矩形 4"/>
          <p:cNvSpPr/>
          <p:nvPr/>
        </p:nvSpPr>
        <p:spPr>
          <a:xfrm>
            <a:off x="1992630" y="5250180"/>
            <a:ext cx="159448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列表样式</a:t>
            </a:r>
            <a:endParaRPr lang="zh-CN"/>
          </a:p>
        </p:txBody>
      </p:sp>
      <p:sp>
        <p:nvSpPr>
          <p:cNvPr id="3" name="矩形 2"/>
          <p:cNvSpPr/>
          <p:nvPr/>
        </p:nvSpPr>
        <p:spPr>
          <a:xfrm>
            <a:off x="437515" y="827405"/>
            <a:ext cx="3149600" cy="43059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列表优化 */</a:t>
            </a:r>
            <a:endParaRPr lang="zh-CN" altLang="en-US" sz="1200">
              <a:solidFill>
                <a:schemeClr val="tx1"/>
              </a:solidFill>
            </a:endParaRPr>
          </a:p>
          <a:p>
            <a:pPr algn="l"/>
            <a:r>
              <a:rPr lang="zh-CN" altLang="en-US" sz="1200">
                <a:solidFill>
                  <a:schemeClr val="tx1"/>
                </a:solidFill>
              </a:rPr>
              <a:t>#ul01 &gt; ul li {</a:t>
            </a:r>
            <a:endParaRPr lang="zh-CN" altLang="en-US" sz="1200">
              <a:solidFill>
                <a:schemeClr val="tx1"/>
              </a:solidFill>
            </a:endParaRPr>
          </a:p>
          <a:p>
            <a:pPr algn="l"/>
            <a:r>
              <a:rPr lang="zh-CN" altLang="en-US" sz="1200">
                <a:solidFill>
                  <a:schemeClr val="tx1"/>
                </a:solidFill>
              </a:rPr>
              <a:t>    list-style: none;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#ul02 &gt; ul li {</a:t>
            </a:r>
            <a:endParaRPr lang="zh-CN" altLang="en-US" sz="1200">
              <a:solidFill>
                <a:schemeClr val="tx1"/>
              </a:solidFill>
            </a:endParaRPr>
          </a:p>
          <a:p>
            <a:pPr algn="l"/>
            <a:r>
              <a:rPr lang="zh-CN" altLang="en-US" sz="1200">
                <a:solidFill>
                  <a:schemeClr val="tx1"/>
                </a:solidFill>
              </a:rPr>
              <a:t>    list-style: circle;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#ul03 &gt; ul li {</a:t>
            </a:r>
            <a:endParaRPr lang="zh-CN" altLang="en-US" sz="1200">
              <a:solidFill>
                <a:schemeClr val="tx1"/>
              </a:solidFill>
            </a:endParaRPr>
          </a:p>
          <a:p>
            <a:pPr algn="l"/>
            <a:r>
              <a:rPr lang="zh-CN" altLang="en-US" sz="1200">
                <a:solidFill>
                  <a:schemeClr val="tx1"/>
                </a:solidFill>
              </a:rPr>
              <a:t>    list-style: square;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#ul04 &gt; ul li {</a:t>
            </a:r>
            <a:endParaRPr lang="zh-CN" altLang="en-US" sz="1200">
              <a:solidFill>
                <a:schemeClr val="tx1"/>
              </a:solidFill>
            </a:endParaRPr>
          </a:p>
          <a:p>
            <a:pPr algn="l"/>
            <a:r>
              <a:rPr lang="zh-CN" altLang="en-US" sz="1200">
                <a:solidFill>
                  <a:schemeClr val="tx1"/>
                </a:solidFill>
              </a:rPr>
              <a:t>    margin: 0 20px;</a:t>
            </a:r>
            <a:endParaRPr lang="zh-CN" altLang="en-US" sz="1200">
              <a:solidFill>
                <a:schemeClr val="tx1"/>
              </a:solidFill>
            </a:endParaRPr>
          </a:p>
          <a:p>
            <a:pPr algn="l"/>
            <a:r>
              <a:rPr lang="zh-CN" altLang="en-US" sz="1200">
                <a:solidFill>
                  <a:schemeClr val="tx1"/>
                </a:solidFill>
              </a:rPr>
              <a:t>    list-style-image: url("../img/list.png");</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#ul05 &gt; ul li {</a:t>
            </a:r>
            <a:endParaRPr lang="zh-CN" altLang="en-US" sz="1200">
              <a:solidFill>
                <a:schemeClr val="tx1"/>
              </a:solidFill>
            </a:endParaRPr>
          </a:p>
          <a:p>
            <a:pPr algn="l"/>
            <a:r>
              <a:rPr lang="zh-CN" altLang="en-US" sz="1200">
                <a:solidFill>
                  <a:schemeClr val="tx1"/>
                </a:solidFill>
              </a:rPr>
              <a:t>    list-style:none;</a:t>
            </a:r>
            <a:endParaRPr lang="zh-CN" altLang="en-US" sz="1200">
              <a:solidFill>
                <a:schemeClr val="tx1"/>
              </a:solidFill>
            </a:endParaRPr>
          </a:p>
          <a:p>
            <a:pPr algn="l"/>
            <a:r>
              <a:rPr lang="zh-CN" altLang="en-US" sz="1200">
                <a:solidFill>
                  <a:schemeClr val="tx1"/>
                </a:solidFill>
              </a:rPr>
              <a:t>    background-image: url("../img/list.png");</a:t>
            </a:r>
            <a:endParaRPr lang="zh-CN" altLang="en-US" sz="1200">
              <a:solidFill>
                <a:schemeClr val="tx1"/>
              </a:solidFill>
            </a:endParaRPr>
          </a:p>
          <a:p>
            <a:pPr algn="l"/>
            <a:r>
              <a:rPr lang="zh-CN" altLang="en-US" sz="1200">
                <a:solidFill>
                  <a:schemeClr val="tx1"/>
                </a:solidFill>
              </a:rPr>
              <a:t>    background-size: 20px 20px;</a:t>
            </a:r>
            <a:endParaRPr lang="zh-CN" altLang="en-US" sz="1200">
              <a:solidFill>
                <a:schemeClr val="tx1"/>
              </a:solidFill>
            </a:endParaRPr>
          </a:p>
          <a:p>
            <a:pPr algn="l"/>
            <a:r>
              <a:rPr lang="zh-CN" altLang="en-US" sz="1200">
                <a:solidFill>
                  <a:schemeClr val="tx1"/>
                </a:solidFill>
              </a:rPr>
              <a:t>    background-repeat: no-repeat;</a:t>
            </a:r>
            <a:endParaRPr lang="zh-CN" altLang="en-US" sz="1200">
              <a:solidFill>
                <a:schemeClr val="tx1"/>
              </a:solidFill>
            </a:endParaRPr>
          </a:p>
          <a:p>
            <a:pPr algn="l"/>
            <a:r>
              <a:rPr lang="zh-CN" altLang="en-US" sz="1200">
                <a:solidFill>
                  <a:schemeClr val="tx1"/>
                </a:solidFill>
              </a:rPr>
              <a:t>    text-indent: 2em;</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6" name="矩形 5"/>
          <p:cNvSpPr/>
          <p:nvPr/>
        </p:nvSpPr>
        <p:spPr>
          <a:xfrm>
            <a:off x="6866890" y="827405"/>
            <a:ext cx="2493010" cy="35331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&lt;div id="ul04"&gt;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&lt;/div&gt;</a:t>
            </a:r>
            <a:endParaRPr lang="zh-CN" altLang="en-US" sz="1200">
              <a:solidFill>
                <a:schemeClr val="tx1"/>
              </a:solidFill>
            </a:endParaRPr>
          </a:p>
          <a:p>
            <a:pPr algn="l"/>
            <a:r>
              <a:rPr lang="zh-CN" altLang="en-US" sz="1200">
                <a:solidFill>
                  <a:schemeClr val="tx1"/>
                </a:solidFill>
                <a:sym typeface="+mn-ea"/>
              </a:rPr>
              <a:t>    &lt;div id="ul05"&gt;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&lt;/div&gt;</a:t>
            </a:r>
            <a:endParaRPr lang="zh-CN" altLang="en-US" sz="1200">
              <a:solidFill>
                <a:schemeClr val="tx1"/>
              </a:solidFill>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n-ea"/>
                <a:cs typeface="宋体" panose="02010600030101010101" pitchFamily="2" charset="-122"/>
                <a:sym typeface="+mn-ea"/>
              </a:rPr>
              <a:t>CSS</a:t>
            </a:r>
            <a:r>
              <a:rPr lang="zh-CN" altLang="en-US">
                <a:latin typeface="+mn-ea"/>
                <a:cs typeface="宋体" panose="02010600030101010101" pitchFamily="2" charset="-122"/>
                <a:sym typeface="+mn-ea"/>
              </a:rPr>
              <a:t>定位方式</a:t>
            </a:r>
            <a:endParaRPr lang="zh-CN" altLang="en-US">
              <a:latin typeface="+mn-ea"/>
              <a:cs typeface="宋体" panose="02010600030101010101" pitchFamily="2" charset="-122"/>
              <a:sym typeface="+mn-ea"/>
            </a:endParaRPr>
          </a:p>
        </p:txBody>
      </p:sp>
      <p:sp>
        <p:nvSpPr>
          <p:cNvPr id="9" name="矩形 8"/>
          <p:cNvSpPr/>
          <p:nvPr/>
        </p:nvSpPr>
        <p:spPr>
          <a:xfrm>
            <a:off x="2218055" y="730885"/>
            <a:ext cx="9500235" cy="19183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定位方式分为以下三种：</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普通流定位（文档流）</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浮动定位（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float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③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位置定位（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nvSpPr>
        <p:spPr>
          <a:xfrm>
            <a:off x="232410" y="299847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脱离文档流</a:t>
            </a:r>
            <a:endParaRPr lang="zh-CN">
              <a:latin typeface="+mn-ea"/>
              <a:cs typeface="宋体" panose="02010600030101010101" pitchFamily="2" charset="-122"/>
              <a:sym typeface="+mn-ea"/>
            </a:endParaRPr>
          </a:p>
        </p:txBody>
      </p:sp>
      <p:sp>
        <p:nvSpPr>
          <p:cNvPr id="4" name="矩形 3"/>
          <p:cNvSpPr/>
          <p:nvPr/>
        </p:nvSpPr>
        <p:spPr>
          <a:xfrm>
            <a:off x="2218055" y="2998470"/>
            <a:ext cx="9500235" cy="19183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文档流：将窗体自上而下分成一行一行，并在每行中按从左至右依次排放元素，称为文档流，也称为普通流。</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脱离文档流：文档一旦脱离文档流，在算其父元素的高度时，就不包括其自身了。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脱离文档流的方法：</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float:left; 2. position: absolute; 3. position:fixed</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a:latin typeface="+mn-ea"/>
                <a:cs typeface="宋体" panose="02010600030101010101" pitchFamily="2" charset="-122"/>
                <a:sym typeface="+mn-ea"/>
              </a:rPr>
              <a:t>普通流定位</a:t>
            </a:r>
            <a:endParaRPr lang="zh-CN" sz="1400">
              <a:latin typeface="+mn-ea"/>
              <a:cs typeface="宋体" panose="02010600030101010101" pitchFamily="2" charset="-122"/>
              <a:sym typeface="+mn-ea"/>
            </a:endParaRPr>
          </a:p>
        </p:txBody>
      </p:sp>
      <p:sp>
        <p:nvSpPr>
          <p:cNvPr id="9" name="矩形 8"/>
          <p:cNvSpPr/>
          <p:nvPr/>
        </p:nvSpPr>
        <p:spPr>
          <a:xfrm>
            <a:off x="2218055" y="730885"/>
            <a:ext cx="9500235" cy="83566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文档流中：内联元素默认从左到右流，遇到阻碍或者宽度不够自动换行，继续按照从左到右的方式布局。块级元素单独占据一行，并按照从上到下的方式布局。</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nvSpPr>
        <p:spPr>
          <a:xfrm>
            <a:off x="232410" y="176466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mn-ea"/>
                <a:cs typeface="宋体" panose="02010600030101010101" pitchFamily="2" charset="-122"/>
                <a:sym typeface="+mn-ea"/>
              </a:rPr>
              <a:t>float </a:t>
            </a:r>
            <a:r>
              <a:rPr lang="zh-CN" sz="1400">
                <a:latin typeface="+mn-ea"/>
                <a:cs typeface="宋体" panose="02010600030101010101" pitchFamily="2" charset="-122"/>
                <a:sym typeface="+mn-ea"/>
              </a:rPr>
              <a:t>浮动定位</a:t>
            </a:r>
            <a:endParaRPr lang="zh-CN" sz="1400">
              <a:latin typeface="+mn-ea"/>
              <a:cs typeface="宋体" panose="02010600030101010101" pitchFamily="2" charset="-122"/>
              <a:sym typeface="+mn-ea"/>
            </a:endParaRPr>
          </a:p>
        </p:txBody>
      </p:sp>
      <p:sp>
        <p:nvSpPr>
          <p:cNvPr id="5" name="矩形 4"/>
          <p:cNvSpPr/>
          <p:nvPr/>
        </p:nvSpPr>
        <p:spPr>
          <a:xfrm>
            <a:off x="2218055" y="1764665"/>
            <a:ext cx="9500235" cy="145478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浮动的框可以在左右移动，直到它的外边框边缘碰到包含框或另一个浮动框的边缘。</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浮动的框脱离普通流</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如果包含块太窄，无法容纳水平排列的浮动元素，那么其他浮动块向下移动，直到有足够多的空间。如果浮动元素的高度不同，那么当它们向下移动时可能会被其他浮动元素卡住。行内元素会围绕着浮动框排列。</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232410" y="341376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mn-ea"/>
                <a:cs typeface="宋体" panose="02010600030101010101" pitchFamily="2" charset="-122"/>
                <a:sym typeface="+mn-ea"/>
              </a:rPr>
              <a:t>position </a:t>
            </a:r>
            <a:r>
              <a:rPr lang="zh-CN" sz="1400">
                <a:latin typeface="+mn-ea"/>
                <a:cs typeface="宋体" panose="02010600030101010101" pitchFamily="2" charset="-122"/>
                <a:sym typeface="+mn-ea"/>
              </a:rPr>
              <a:t>位置定位</a:t>
            </a:r>
            <a:endParaRPr lang="zh-CN" sz="1400">
              <a:latin typeface="+mn-ea"/>
              <a:cs typeface="宋体" panose="02010600030101010101" pitchFamily="2" charset="-122"/>
              <a:sym typeface="+mn-ea"/>
            </a:endParaRPr>
          </a:p>
        </p:txBody>
      </p:sp>
      <p:sp>
        <p:nvSpPr>
          <p:cNvPr id="7" name="矩形 6"/>
          <p:cNvSpPr/>
          <p:nvPr/>
        </p:nvSpPr>
        <p:spPr>
          <a:xfrm>
            <a:off x="2218055" y="3413760"/>
            <a:ext cx="9500235" cy="297434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通过定位可以将元素摆放到页面的任意位置。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１、相对定位</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被看作普通流定位模型的一部分，定位元素的位置相对于它在普通流中的位置进行移动。使用相对定位的元素不管它是否进行移动，元素仍要占据它原来的位置。移动元素会导致它覆盖其他的框。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２、绝对定位</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相对于已定位的最近的祖先元素，如果没有已定位的最近的祖先元素，那么它的位置就相对于最初的包含块（如body）。绝对定位的框可以从它的包含块向上、右、下、左移动。</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绝对定位的框脱离普通流，所以它可以覆盖页面上的其他元素，可以通过设置</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z</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-Iindex属性来控制这些框的堆放次序。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３、固定定位</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相对于浏览器窗口，其余的特点类似于绝对定位。</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4035" name="图片 44034"/>
          <p:cNvPicPr>
            <a:picLocks noChangeAspect="1"/>
          </p:cNvPicPr>
          <p:nvPr/>
        </p:nvPicPr>
        <p:blipFill>
          <a:blip r:embed="rId2"/>
          <a:stretch>
            <a:fillRect/>
          </a:stretch>
        </p:blipFill>
        <p:spPr>
          <a:xfrm>
            <a:off x="6149340" y="4212590"/>
            <a:ext cx="5487035" cy="2428875"/>
          </a:xfrm>
          <a:prstGeom prst="rect">
            <a:avLst/>
          </a:prstGeom>
          <a:noFill/>
          <a:ln w="9525">
            <a:noFill/>
          </a:ln>
        </p:spPr>
      </p:pic>
      <p:sp>
        <p:nvSpPr>
          <p:cNvPr id="3" name="矩形 2"/>
          <p:cNvSpPr/>
          <p:nvPr/>
        </p:nvSpPr>
        <p:spPr>
          <a:xfrm>
            <a:off x="150495" y="72644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mn-ea"/>
                <a:cs typeface="宋体" panose="02010600030101010101" pitchFamily="2" charset="-122"/>
                <a:sym typeface="+mn-ea"/>
              </a:rPr>
              <a:t>float </a:t>
            </a:r>
            <a:r>
              <a:rPr lang="zh-CN" altLang="en-US">
                <a:latin typeface="+mn-ea"/>
                <a:cs typeface="宋体" panose="02010600030101010101" pitchFamily="2" charset="-122"/>
                <a:sym typeface="+mn-ea"/>
              </a:rPr>
              <a:t>属性</a:t>
            </a:r>
            <a:endParaRPr lang="zh-CN" altLang="en-US">
              <a:latin typeface="+mn-ea"/>
              <a:cs typeface="宋体" panose="02010600030101010101" pitchFamily="2" charset="-122"/>
              <a:sym typeface="+mn-ea"/>
            </a:endParaRPr>
          </a:p>
        </p:txBody>
      </p:sp>
      <p:sp>
        <p:nvSpPr>
          <p:cNvPr id="5" name="矩形 4"/>
          <p:cNvSpPr/>
          <p:nvPr/>
        </p:nvSpPr>
        <p:spPr>
          <a:xfrm>
            <a:off x="2136140" y="726440"/>
            <a:ext cx="9500235" cy="327469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float 属性定义元素在哪个方向浮动。以往这个属性总应用于图像，使文本围绕在图像周围，不过在 CSS 中，任何元素都可以浮动。浮动元素会生成一个块级框，而不论它本身是何种元素。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如果浮动非替换元素，则要指定一个明确的宽度；否则，它们会尽可能地窄。</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注释：假如在一行之上只有极少的空间可供浮动元素，那么这个元素会跳至下一行，这个过程会持续到某一行拥有足够的空间为止。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float 属性值有：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left	元素向左浮动</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right	元素向右浮动</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none	默认值。元素不浮动，并会显示在其在文本中出现的位置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inherit	规定应该从父元素继承 float 属性的值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float还可以用来实现横向两列布局，三列布局，水平菜单等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150495" y="72644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latin typeface="+mn-ea"/>
                <a:cs typeface="宋体" panose="02010600030101010101" pitchFamily="2" charset="-122"/>
                <a:sym typeface="+mn-ea"/>
              </a:rPr>
              <a:t>浮动特点</a:t>
            </a:r>
            <a:endParaRPr>
              <a:latin typeface="+mn-ea"/>
              <a:cs typeface="宋体" panose="02010600030101010101" pitchFamily="2" charset="-122"/>
              <a:sym typeface="+mn-ea"/>
            </a:endParaRPr>
          </a:p>
        </p:txBody>
      </p:sp>
      <p:sp>
        <p:nvSpPr>
          <p:cNvPr id="5" name="矩形 4"/>
          <p:cNvSpPr/>
          <p:nvPr/>
        </p:nvSpPr>
        <p:spPr>
          <a:xfrm>
            <a:off x="2136140" y="726440"/>
            <a:ext cx="9500235" cy="414972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1.元素设置浮动以后，会完全脱离文档流，并向页面的左上或右上浮动。直到遇到父元素的边框或其他的父元素时则停止浮动。</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2.如果浮动元素上边是一个没有浮动的块元素，元素不会超过该块元素。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3.浮动元素的浮动位置不能超过他上边浮动的兄弟元素，最多一边齐</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4.浮动元素不会覆盖文字，文字会围绕在浮动元素的周围，所以可以通过浮动来实现文字环绕图片的效果。</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浮动以后元素会完全脱离文档流，脱离文档流以后元素会具有如下特点：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1.块元素不独占一行</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2.块元素的宽度和高度都被内容撑开</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3.元素不在文档流占用位置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4.内联元素会变成块元素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高度塌陷</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文档流中元素的高度默认被子元素撑开，当子元素浮动时，子元素会脱离文档流，此时将不能撑起父元素的高度，会导致父元素的高度塌陷。父元素高度塌陷会导致其他元素的位置上移，导致页面的布局混乱。</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nvSpPr>
        <p:spPr>
          <a:xfrm>
            <a:off x="150495" y="504253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atin typeface="+mn-ea"/>
                <a:cs typeface="宋体" panose="02010600030101010101" pitchFamily="2" charset="-122"/>
                <a:sym typeface="+mn-ea"/>
              </a:rPr>
              <a:t>清除浮动</a:t>
            </a:r>
            <a:endParaRPr lang="zh-CN">
              <a:latin typeface="+mn-ea"/>
              <a:cs typeface="宋体" panose="02010600030101010101" pitchFamily="2" charset="-122"/>
              <a:sym typeface="+mn-ea"/>
            </a:endParaRPr>
          </a:p>
        </p:txBody>
      </p:sp>
      <p:sp>
        <p:nvSpPr>
          <p:cNvPr id="7" name="矩形 6"/>
          <p:cNvSpPr/>
          <p:nvPr/>
        </p:nvSpPr>
        <p:spPr>
          <a:xfrm>
            <a:off x="2136140" y="5042535"/>
            <a:ext cx="9500870" cy="58801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&lt;div style="clear: both;"&gt;&lt;/div&gt;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603500" y="2724150"/>
            <a:ext cx="159448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浮动定位</a:t>
            </a:r>
            <a:endParaRPr lang="zh-CN"/>
          </a:p>
        </p:txBody>
      </p:sp>
      <p:sp>
        <p:nvSpPr>
          <p:cNvPr id="3" name="矩形 2"/>
          <p:cNvSpPr/>
          <p:nvPr/>
        </p:nvSpPr>
        <p:spPr>
          <a:xfrm>
            <a:off x="300990" y="648970"/>
            <a:ext cx="2147570" cy="26606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浮动练习 */</a:t>
            </a:r>
            <a:endParaRPr lang="zh-CN" altLang="en-US" sz="1200">
              <a:solidFill>
                <a:schemeClr val="tx1"/>
              </a:solidFill>
            </a:endParaRPr>
          </a:p>
          <a:p>
            <a:pPr algn="l"/>
            <a:r>
              <a:rPr lang="zh-CN" altLang="en-US" sz="1200">
                <a:solidFill>
                  <a:schemeClr val="tx1"/>
                </a:solidFill>
              </a:rPr>
              <a:t>.floatDiv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.floatLeft {</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.floatRight {</a:t>
            </a:r>
            <a:endParaRPr lang="zh-CN" altLang="en-US" sz="1200">
              <a:solidFill>
                <a:schemeClr val="tx1"/>
              </a:solidFill>
            </a:endParaRPr>
          </a:p>
          <a:p>
            <a:pPr algn="l"/>
            <a:r>
              <a:rPr lang="zh-CN" altLang="en-US" sz="1200">
                <a:solidFill>
                  <a:schemeClr val="tx1"/>
                </a:solidFill>
              </a:rPr>
              <a:t>    float: right;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300990" y="3488055"/>
            <a:ext cx="5016500" cy="3142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float 浮动 --&gt;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练习浮动:</a:t>
            </a:r>
            <a:endParaRPr lang="zh-CN" altLang="en-US" sz="1200">
              <a:solidFill>
                <a:schemeClr val="tx1"/>
              </a:solidFill>
            </a:endParaRPr>
          </a:p>
          <a:p>
            <a:pPr algn="l"/>
            <a:r>
              <a:rPr lang="zh-CN" altLang="en-US" sz="1200">
                <a:solidFill>
                  <a:schemeClr val="tx1"/>
                </a:solidFill>
              </a:rPr>
              <a:t>        1、浮动元素不占据父级元素空间：脱离文档流</a:t>
            </a:r>
            <a:endParaRPr lang="zh-CN" altLang="en-US" sz="1200">
              <a:solidFill>
                <a:schemeClr val="tx1"/>
              </a:solidFill>
            </a:endParaRPr>
          </a:p>
          <a:p>
            <a:pPr algn="l"/>
            <a:r>
              <a:rPr lang="zh-CN" altLang="en-US" sz="1200">
                <a:solidFill>
                  <a:schemeClr val="tx1"/>
                </a:solidFill>
              </a:rPr>
              <a:t>        2、浮动元素会与后面非浮动兄弟元素重叠（需要清除浮动）</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class="floatDiv floatLeft"&gt;&lt;/div&gt;</a:t>
            </a:r>
            <a:endParaRPr lang="zh-CN" altLang="en-US" sz="1200">
              <a:solidFill>
                <a:schemeClr val="tx1"/>
              </a:solidFill>
            </a:endParaRPr>
          </a:p>
          <a:p>
            <a:pPr algn="l"/>
            <a:r>
              <a:rPr lang="zh-CN" altLang="en-US" sz="1200">
                <a:solidFill>
                  <a:schemeClr val="tx1"/>
                </a:solidFill>
              </a:rPr>
              <a:t>        &lt;div class="floatDiv floatLeft"&gt;&lt;/div&gt;</a:t>
            </a:r>
            <a:endParaRPr lang="zh-CN" altLang="en-US" sz="1200">
              <a:solidFill>
                <a:schemeClr val="tx1"/>
              </a:solidFill>
            </a:endParaRPr>
          </a:p>
          <a:p>
            <a:pPr algn="l"/>
            <a:r>
              <a:rPr lang="zh-CN" altLang="en-US" sz="1200">
                <a:solidFill>
                  <a:schemeClr val="tx1"/>
                </a:solidFill>
              </a:rPr>
              <a:t>        &lt;div class="floatDiv floatRight"&gt;&lt;/div&gt;</a:t>
            </a:r>
            <a:endParaRPr lang="zh-CN" altLang="en-US" sz="1200">
              <a:solidFill>
                <a:schemeClr val="tx1"/>
              </a:solidFill>
            </a:endParaRPr>
          </a:p>
          <a:p>
            <a:pPr algn="l"/>
            <a:r>
              <a:rPr lang="zh-CN" altLang="en-US" sz="1200">
                <a:solidFill>
                  <a:schemeClr val="tx1"/>
                </a:solidFill>
              </a:rPr>
              <a:t>        &lt;div class="floatDiv floatRight"&gt;&lt;/div&gt;</a:t>
            </a:r>
            <a:endParaRPr lang="zh-CN" altLang="en-US" sz="1200">
              <a:solidFill>
                <a:schemeClr val="tx1"/>
              </a:solidFill>
            </a:endParaRPr>
          </a:p>
          <a:p>
            <a:pPr algn="l"/>
            <a:r>
              <a:rPr lang="zh-CN" altLang="en-US" sz="1200">
                <a:solidFill>
                  <a:schemeClr val="tx1"/>
                </a:solidFill>
              </a:rPr>
              <a:t>        &lt;div style="height: 20px;background-color: greenyellow;"&gt;&lt;/div&gt;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both;"&gt;&lt;/div&gt;</a:t>
            </a:r>
            <a:endParaRPr lang="zh-CN" altLang="en-US" sz="1200">
              <a:solidFill>
                <a:schemeClr val="tx1"/>
              </a:solidFill>
            </a:endParaRPr>
          </a:p>
          <a:p>
            <a:pPr algn="l"/>
            <a:r>
              <a:rPr lang="zh-CN" altLang="en-US" sz="1200">
                <a:solidFill>
                  <a:schemeClr val="tx1"/>
                </a:solidFill>
              </a:rPr>
              <a:t>        &lt;div style="height: 20px;background-color: greenyellow;"&gt;&lt;/div&gt;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6" name="矩形 5"/>
          <p:cNvSpPr/>
          <p:nvPr/>
        </p:nvSpPr>
        <p:spPr>
          <a:xfrm>
            <a:off x="8225155" y="648970"/>
            <a:ext cx="2120265" cy="17233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.floatUl ul li{</a:t>
            </a:r>
            <a:endParaRPr lang="zh-CN" altLang="en-US" sz="1200">
              <a:solidFill>
                <a:schemeClr val="tx1"/>
              </a:solidFill>
            </a:endParaRPr>
          </a:p>
          <a:p>
            <a:pPr algn="l"/>
            <a:r>
              <a:rPr lang="zh-CN" altLang="en-US" sz="1200">
                <a:solidFill>
                  <a:schemeClr val="tx1"/>
                </a:solidFill>
              </a:rPr>
              <a:t>    list-style: none;</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8225155" y="2522220"/>
            <a:ext cx="2539365" cy="35147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 class="floatUl"&gt;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style="clear: both;"&gt;&lt;/div&gt;</a:t>
            </a:r>
            <a:endParaRPr lang="zh-CN" altLang="en-US" sz="1200">
              <a:solidFill>
                <a:schemeClr val="tx1"/>
              </a:solidFill>
            </a:endParaRPr>
          </a:p>
        </p:txBody>
      </p:sp>
      <p:sp>
        <p:nvSpPr>
          <p:cNvPr id="8" name="矩形 7"/>
          <p:cNvSpPr/>
          <p:nvPr/>
        </p:nvSpPr>
        <p:spPr>
          <a:xfrm>
            <a:off x="8225155" y="6144260"/>
            <a:ext cx="186690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浮动定位</a:t>
            </a:r>
            <a:r>
              <a:rPr lang="en-US" altLang="zh-CN"/>
              <a:t>-</a:t>
            </a:r>
            <a:r>
              <a:rPr lang="zh-CN" altLang="en-US"/>
              <a:t>列表</a:t>
            </a:r>
            <a:endParaRPr lang="zh-CN" altLang="en-US"/>
          </a:p>
        </p:txBody>
      </p:sp>
      <p:sp>
        <p:nvSpPr>
          <p:cNvPr id="9" name="矩形 8"/>
          <p:cNvSpPr/>
          <p:nvPr/>
        </p:nvSpPr>
        <p:spPr>
          <a:xfrm>
            <a:off x="6474460" y="5558790"/>
            <a:ext cx="159448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浮动定位</a:t>
            </a:r>
            <a:endParaRPr lang="zh-CN"/>
          </a:p>
        </p:txBody>
      </p:sp>
      <p:sp>
        <p:nvSpPr>
          <p:cNvPr id="10" name="矩形 9"/>
          <p:cNvSpPr/>
          <p:nvPr/>
        </p:nvSpPr>
        <p:spPr>
          <a:xfrm>
            <a:off x="5455920" y="648970"/>
            <a:ext cx="2613660" cy="33807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.floatDiv2 .left {</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width: 10%;</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.floatDiv2 .center {</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width: 80%;</a:t>
            </a:r>
            <a:endParaRPr lang="zh-CN" altLang="en-US" sz="1200">
              <a:solidFill>
                <a:schemeClr val="tx1"/>
              </a:solidFill>
            </a:endParaRPr>
          </a:p>
          <a:p>
            <a:pPr algn="l"/>
            <a:r>
              <a:rPr lang="zh-CN" altLang="en-US" sz="1200">
                <a:solidFill>
                  <a:schemeClr val="tx1"/>
                </a:solidFill>
              </a:rPr>
              <a:t>    background-color: gray;</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.floatDiv2 .right {</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width: 10%;</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float: right;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1" name="矩形 10"/>
          <p:cNvSpPr/>
          <p:nvPr/>
        </p:nvSpPr>
        <p:spPr>
          <a:xfrm>
            <a:off x="5455920" y="4140200"/>
            <a:ext cx="2613025" cy="13188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 class="floatDiv2"&gt;</a:t>
            </a:r>
            <a:endParaRPr lang="zh-CN" altLang="en-US" sz="1200">
              <a:solidFill>
                <a:schemeClr val="tx1"/>
              </a:solidFill>
            </a:endParaRPr>
          </a:p>
          <a:p>
            <a:pPr algn="l"/>
            <a:r>
              <a:rPr lang="zh-CN" altLang="en-US" sz="1200">
                <a:solidFill>
                  <a:schemeClr val="tx1"/>
                </a:solidFill>
              </a:rPr>
              <a:t>        &lt;div class="left"&gt;&lt;/div&gt;</a:t>
            </a:r>
            <a:endParaRPr lang="zh-CN" altLang="en-US" sz="1200">
              <a:solidFill>
                <a:schemeClr val="tx1"/>
              </a:solidFill>
            </a:endParaRPr>
          </a:p>
          <a:p>
            <a:pPr algn="l"/>
            <a:r>
              <a:rPr lang="zh-CN" altLang="en-US" sz="1200">
                <a:solidFill>
                  <a:schemeClr val="tx1"/>
                </a:solidFill>
              </a:rPr>
              <a:t>        &lt;div class="center"&gt;&lt;/div&gt;</a:t>
            </a:r>
            <a:endParaRPr lang="zh-CN" altLang="en-US" sz="1200">
              <a:solidFill>
                <a:schemeClr val="tx1"/>
              </a:solidFill>
            </a:endParaRPr>
          </a:p>
          <a:p>
            <a:pPr algn="l"/>
            <a:r>
              <a:rPr lang="zh-CN" altLang="en-US" sz="1200">
                <a:solidFill>
                  <a:schemeClr val="tx1"/>
                </a:solidFill>
              </a:rPr>
              <a:t>        &lt;div class="right"&gt;&lt;/div&gt;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style="clear: both;"&gt;&lt;/div&gt;</a:t>
            </a:r>
            <a:endParaRPr lang="zh-CN" altLang="en-US" sz="1200">
              <a:solidFill>
                <a:schemeClr val="tx1"/>
              </a:solidFill>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position 属性</a:t>
            </a:r>
            <a:endParaRPr lang="zh-CN" altLang="en-US">
              <a:latin typeface="+mn-ea"/>
              <a:cs typeface="+mn-ea"/>
              <a:sym typeface="+mn-ea"/>
            </a:endParaRPr>
          </a:p>
        </p:txBody>
      </p:sp>
      <p:sp>
        <p:nvSpPr>
          <p:cNvPr id="9" name="矩形 8"/>
          <p:cNvSpPr/>
          <p:nvPr/>
        </p:nvSpPr>
        <p:spPr>
          <a:xfrm>
            <a:off x="2218055" y="730885"/>
            <a:ext cx="9500235" cy="568960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position 属性</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需要结合偏移量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position 属性规定元素的定位类型。position 属性的五个值：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static</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默认值。没有定位，元素出现在正常的流中（忽略 top, bottom, left, right 或者 z-index 声明）。</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relative</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生成相对定位的元素，相对于其正常位置进行定位。</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因此，"left:20" 会向元素的 LEFT 位置添加 20 像素。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absolute</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生成绝对定位的元素，相对于 static 定位以外的第一个父元素进行定位。</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元素的位置通过 "left", "top", "right" 以及 "bottom" 属性进行规定。</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fixed</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生成绝对定位的元素，相对于浏览器窗口进行定位。</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元素的位置通过 "left", "top", "right" 以及 "bottom" 属性进行规定。</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inherit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规定应该从父元素继承 position 属性的值。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这个属性定义建立元素布局所用的定位机制。任何元素都可以定位，不过绝对或固定元素会生成一个块级框，而不论该元素本身是什么类型。相对定位元素会相对于它在正常流中的默认位置偏移。</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相对定位特点</a:t>
            </a:r>
            <a:endParaRPr lang="zh-CN" altLang="en-US">
              <a:latin typeface="+mn-ea"/>
              <a:cs typeface="+mn-ea"/>
              <a:sym typeface="+mn-ea"/>
            </a:endParaRPr>
          </a:p>
        </p:txBody>
      </p:sp>
      <p:sp>
        <p:nvSpPr>
          <p:cNvPr id="9" name="矩形 8"/>
          <p:cNvSpPr/>
          <p:nvPr/>
        </p:nvSpPr>
        <p:spPr>
          <a:xfrm>
            <a:off x="2218055" y="730885"/>
            <a:ext cx="9500235" cy="117284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1.相对于元素自身在文档流中的位置进行定位</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2.相对定位的元素不会脱离文档流，定位元素的性质不会改变，块还是块，内联还是内联</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3.如果不设置偏移量，元素不会发生任何的变化</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4.会提升元素的层级</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nvSpPr>
        <p:spPr>
          <a:xfrm>
            <a:off x="232410" y="208788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绝对定位特点</a:t>
            </a:r>
            <a:endParaRPr lang="zh-CN" altLang="en-US">
              <a:latin typeface="+mn-ea"/>
              <a:cs typeface="+mn-ea"/>
              <a:sym typeface="+mn-ea"/>
            </a:endParaRPr>
          </a:p>
        </p:txBody>
      </p:sp>
      <p:sp>
        <p:nvSpPr>
          <p:cNvPr id="4" name="矩形 3"/>
          <p:cNvSpPr/>
          <p:nvPr/>
        </p:nvSpPr>
        <p:spPr>
          <a:xfrm>
            <a:off x="2218055" y="2087880"/>
            <a:ext cx="9500235" cy="134683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1.相对于离它最近的开启了定位的祖先元素进行定位，如果祖先元素都没有开启定位则相对于浏览器窗口进行定位。</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2.绝对定位会使元素完全脱离文档流，会改变元素的性质，内联变成块元素，块元素的宽度被内容撑开</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3.绝对定位的元素如果不设置偏移量，元素的位置不会发生变化</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4.会提升元素的层级</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232410" y="361823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固定定位特点</a:t>
            </a:r>
            <a:endParaRPr lang="zh-CN" altLang="en-US">
              <a:latin typeface="+mn-ea"/>
              <a:cs typeface="+mn-ea"/>
              <a:sym typeface="+mn-ea"/>
            </a:endParaRPr>
          </a:p>
        </p:txBody>
      </p:sp>
      <p:sp>
        <p:nvSpPr>
          <p:cNvPr id="6" name="矩形 5"/>
          <p:cNvSpPr/>
          <p:nvPr/>
        </p:nvSpPr>
        <p:spPr>
          <a:xfrm>
            <a:off x="2218055" y="3618230"/>
            <a:ext cx="9500235" cy="129032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固定定位也是一种绝对定位，它的大部分特点都和绝对定位是相同的。</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不同的是：</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固定定位永远相对于浏览器窗口进行定位</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固定定位会固定在浏览器的指定的位置，不会随页面一起滚动</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232410" y="509333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偏移量</a:t>
            </a:r>
            <a:endParaRPr lang="zh-CN" altLang="en-US">
              <a:latin typeface="+mn-ea"/>
              <a:cs typeface="+mn-ea"/>
              <a:sym typeface="+mn-ea"/>
            </a:endParaRPr>
          </a:p>
        </p:txBody>
      </p:sp>
      <p:sp>
        <p:nvSpPr>
          <p:cNvPr id="8" name="矩形 7"/>
          <p:cNvSpPr/>
          <p:nvPr/>
        </p:nvSpPr>
        <p:spPr>
          <a:xfrm>
            <a:off x="2218055" y="5093335"/>
            <a:ext cx="9500235" cy="159004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当元素开启了定位以后，可以通过四个偏移量来设置元素的位置</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top：相对于定位位置的顶部的偏移量</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bottom：相对于定位位置的底部的偏移量</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left：相对于定位位置的左侧的偏移量</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right：相对于定位位置的右侧的偏移量</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偏移量也可以指定一个负值，如果是负值则元素会向相反的方向移动</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859405" y="3046730"/>
            <a:ext cx="21856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位置定位</a:t>
            </a:r>
            <a:r>
              <a:rPr lang="en-US" altLang="zh-CN"/>
              <a:t>-</a:t>
            </a:r>
            <a:r>
              <a:rPr lang="zh-CN" altLang="en-US"/>
              <a:t>相对定位</a:t>
            </a:r>
            <a:endParaRPr lang="zh-CN" altLang="en-US"/>
          </a:p>
        </p:txBody>
      </p:sp>
      <p:sp>
        <p:nvSpPr>
          <p:cNvPr id="3" name="矩形 2"/>
          <p:cNvSpPr/>
          <p:nvPr/>
        </p:nvSpPr>
        <p:spPr>
          <a:xfrm>
            <a:off x="2759710" y="777240"/>
            <a:ext cx="6610350" cy="19323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第三种定位方式：position 定位，练习 position 定位 --&gt;</a:t>
            </a:r>
            <a:endParaRPr lang="zh-CN" altLang="en-US" sz="1200">
              <a:solidFill>
                <a:schemeClr val="tx1"/>
              </a:solidFill>
            </a:endParaRPr>
          </a:p>
          <a:p>
            <a:pPr algn="l"/>
            <a:r>
              <a:rPr lang="zh-CN" altLang="en-US" sz="1200">
                <a:solidFill>
                  <a:schemeClr val="tx1"/>
                </a:solidFill>
              </a:rPr>
              <a:t>    &lt;!-- relative 定位：相对于自己定位，进行适当地偏移 --&gt;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使用 position 定位需要结合偏移量：left: 左偏移  right: 右偏移  top: 上偏移  bottom: 下偏移</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class="relativeDiv"&gt;&lt;/div&gt;</a:t>
            </a:r>
            <a:endParaRPr lang="zh-CN" altLang="en-US" sz="1200">
              <a:solidFill>
                <a:schemeClr val="tx1"/>
              </a:solidFill>
            </a:endParaRPr>
          </a:p>
          <a:p>
            <a:pPr algn="l"/>
            <a:r>
              <a:rPr lang="zh-CN" altLang="en-US" sz="1200">
                <a:solidFill>
                  <a:schemeClr val="tx1"/>
                </a:solidFill>
              </a:rPr>
              <a:t>        &lt;div class="relativeDiv"&gt;&lt;/div&gt;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4" name="矩形 3"/>
          <p:cNvSpPr/>
          <p:nvPr/>
        </p:nvSpPr>
        <p:spPr>
          <a:xfrm>
            <a:off x="281940" y="777240"/>
            <a:ext cx="2284730" cy="28555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position 定位 */</a:t>
            </a:r>
            <a:endParaRPr lang="zh-CN" altLang="en-US" sz="1200">
              <a:solidFill>
                <a:schemeClr val="tx1"/>
              </a:solidFill>
            </a:endParaRPr>
          </a:p>
          <a:p>
            <a:pPr algn="l"/>
            <a:r>
              <a:rPr lang="zh-CN" altLang="en-US" sz="1200">
                <a:solidFill>
                  <a:schemeClr val="tx1"/>
                </a:solidFill>
              </a:rPr>
              <a:t>/* 练习相对定位 */</a:t>
            </a:r>
            <a:endParaRPr lang="zh-CN" altLang="en-US" sz="1200">
              <a:solidFill>
                <a:schemeClr val="tx1"/>
              </a:solidFill>
            </a:endParaRPr>
          </a:p>
          <a:p>
            <a:pPr algn="l"/>
            <a:r>
              <a:rPr lang="zh-CN" altLang="en-US" sz="1200">
                <a:solidFill>
                  <a:schemeClr val="tx1"/>
                </a:solidFill>
              </a:rPr>
              <a:t>.relativeDiv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.relativeDiv:last-child {</a:t>
            </a:r>
            <a:endParaRPr lang="zh-CN" altLang="en-US" sz="1200">
              <a:solidFill>
                <a:schemeClr val="tx1"/>
              </a:solidFill>
            </a:endParaRPr>
          </a:p>
          <a:p>
            <a:pPr algn="l"/>
            <a:r>
              <a:rPr lang="zh-CN" altLang="en-US" sz="1200">
                <a:solidFill>
                  <a:schemeClr val="tx1"/>
                </a:solidFill>
              </a:rPr>
              <a:t>    position: relative;</a:t>
            </a:r>
            <a:endParaRPr lang="zh-CN" altLang="en-US" sz="1200">
              <a:solidFill>
                <a:schemeClr val="tx1"/>
              </a:solidFill>
            </a:endParaRPr>
          </a:p>
          <a:p>
            <a:pPr algn="l"/>
            <a:r>
              <a:rPr lang="zh-CN" altLang="en-US" sz="1200">
                <a:solidFill>
                  <a:schemeClr val="tx1"/>
                </a:solidFill>
              </a:rPr>
              <a:t>    top: 20px;</a:t>
            </a:r>
            <a:endParaRPr lang="zh-CN" altLang="en-US" sz="1200">
              <a:solidFill>
                <a:schemeClr val="tx1"/>
              </a:solidFill>
            </a:endParaRPr>
          </a:p>
          <a:p>
            <a:pPr algn="l"/>
            <a:r>
              <a:rPr lang="zh-CN" altLang="en-US" sz="1200">
                <a:solidFill>
                  <a:schemeClr val="tx1"/>
                </a:solidFill>
              </a:rPr>
              <a:t>    left: 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7101205" y="4013200"/>
            <a:ext cx="21856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位置定位</a:t>
            </a:r>
            <a:r>
              <a:rPr lang="en-US" altLang="zh-CN"/>
              <a:t>-</a:t>
            </a:r>
            <a:r>
              <a:rPr lang="zh-CN" altLang="en-US"/>
              <a:t>绝对定位</a:t>
            </a:r>
            <a:endParaRPr lang="zh-CN" altLang="en-US"/>
          </a:p>
        </p:txBody>
      </p:sp>
      <p:sp>
        <p:nvSpPr>
          <p:cNvPr id="8" name="矩形 7"/>
          <p:cNvSpPr/>
          <p:nvPr/>
        </p:nvSpPr>
        <p:spPr>
          <a:xfrm>
            <a:off x="9571355" y="247650"/>
            <a:ext cx="2284730" cy="6527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练习绝对定位 */</a:t>
            </a:r>
            <a:endParaRPr lang="zh-CN" altLang="en-US" sz="1200">
              <a:solidFill>
                <a:schemeClr val="tx1"/>
              </a:solidFill>
            </a:endParaRPr>
          </a:p>
          <a:p>
            <a:pPr algn="l"/>
            <a:r>
              <a:rPr lang="zh-CN" altLang="en-US" sz="1200">
                <a:solidFill>
                  <a:schemeClr val="tx1"/>
                </a:solidFill>
              </a:rPr>
              <a:t>.absoluteDiv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.absoluteDiv1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top: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.absoluteDiv2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top: 0;</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.absoluteDiv3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left: 0;</a:t>
            </a:r>
            <a:endParaRPr lang="zh-CN" altLang="en-US" sz="1200">
              <a:solidFill>
                <a:schemeClr val="tx1"/>
              </a:solidFill>
            </a:endParaRPr>
          </a:p>
          <a:p>
            <a:pPr algn="l"/>
            <a:r>
              <a:rPr lang="zh-CN" altLang="en-US" sz="1200">
                <a:solidFill>
                  <a:schemeClr val="tx1"/>
                </a:solidFill>
              </a:rPr>
              <a:t>    bottom: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.absoluteDiv4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right: 10px;</a:t>
            </a:r>
            <a:endParaRPr lang="zh-CN" altLang="en-US" sz="1200">
              <a:solidFill>
                <a:schemeClr val="tx1"/>
              </a:solidFill>
            </a:endParaRPr>
          </a:p>
          <a:p>
            <a:pPr algn="l"/>
            <a:r>
              <a:rPr lang="zh-CN" altLang="en-US" sz="1200">
                <a:solidFill>
                  <a:schemeClr val="tx1"/>
                </a:solidFill>
              </a:rPr>
              <a:t>    bottom: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9" name="矩形 8"/>
          <p:cNvSpPr/>
          <p:nvPr/>
        </p:nvSpPr>
        <p:spPr>
          <a:xfrm>
            <a:off x="1776730" y="4719320"/>
            <a:ext cx="7593330" cy="20554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absolute 练习绝对定位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 absolute 定位：相对于最近的已定位（非 static 值的 position 定位）祖先（父级）元素进行偏移 --&gt;</a:t>
            </a:r>
            <a:endParaRPr lang="zh-CN" altLang="en-US" sz="1200">
              <a:solidFill>
                <a:schemeClr val="tx1"/>
              </a:solidFill>
            </a:endParaRPr>
          </a:p>
          <a:p>
            <a:pPr algn="l"/>
            <a:r>
              <a:rPr lang="zh-CN" altLang="en-US" sz="1200">
                <a:solidFill>
                  <a:schemeClr val="tx1"/>
                </a:solidFill>
              </a:rPr>
              <a:t>        &lt;div style="position: relative;background-color:#d0d0d0;width: 100%;height: 300px;"&gt;</a:t>
            </a:r>
            <a:endParaRPr lang="zh-CN" altLang="en-US" sz="1200">
              <a:solidFill>
                <a:schemeClr val="tx1"/>
              </a:solidFill>
            </a:endParaRPr>
          </a:p>
          <a:p>
            <a:pPr algn="l"/>
            <a:r>
              <a:rPr lang="zh-CN" altLang="en-US" sz="1200">
                <a:solidFill>
                  <a:schemeClr val="tx1"/>
                </a:solidFill>
              </a:rPr>
              <a:t>            &lt;div class="absoluteDiv absoluteDiv1"&gt;&lt;/div&gt;</a:t>
            </a:r>
            <a:endParaRPr lang="zh-CN" altLang="en-US" sz="1200">
              <a:solidFill>
                <a:schemeClr val="tx1"/>
              </a:solidFill>
            </a:endParaRPr>
          </a:p>
          <a:p>
            <a:pPr algn="l"/>
            <a:r>
              <a:rPr lang="zh-CN" altLang="en-US" sz="1200">
                <a:solidFill>
                  <a:schemeClr val="tx1"/>
                </a:solidFill>
              </a:rPr>
              <a:t>            &lt;div class="absoluteDiv absoluteDiv2"&gt;&lt;/div&gt;</a:t>
            </a:r>
            <a:endParaRPr lang="zh-CN" altLang="en-US" sz="1200">
              <a:solidFill>
                <a:schemeClr val="tx1"/>
              </a:solidFill>
            </a:endParaRPr>
          </a:p>
          <a:p>
            <a:pPr algn="l"/>
            <a:r>
              <a:rPr lang="zh-CN" altLang="en-US" sz="1200">
                <a:solidFill>
                  <a:schemeClr val="tx1"/>
                </a:solidFill>
              </a:rPr>
              <a:t>            &lt;div class="absoluteDiv absoluteDiv3"&gt;&lt;/div&gt;</a:t>
            </a:r>
            <a:endParaRPr lang="zh-CN" altLang="en-US" sz="1200">
              <a:solidFill>
                <a:schemeClr val="tx1"/>
              </a:solidFill>
            </a:endParaRPr>
          </a:p>
          <a:p>
            <a:pPr algn="l"/>
            <a:r>
              <a:rPr lang="zh-CN" altLang="en-US" sz="1200">
                <a:solidFill>
                  <a:schemeClr val="tx1"/>
                </a:solidFill>
              </a:rPr>
              <a:t>            &lt;div class="absoluteDiv absoluteDiv4"&gt;&lt;/div&gt;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759075" y="4304030"/>
            <a:ext cx="21856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位置定位</a:t>
            </a:r>
            <a:r>
              <a:rPr lang="en-US" altLang="zh-CN"/>
              <a:t>-</a:t>
            </a:r>
            <a:r>
              <a:rPr lang="zh-CN" altLang="en-US"/>
              <a:t>固定</a:t>
            </a:r>
            <a:r>
              <a:rPr lang="zh-CN" altLang="en-US"/>
              <a:t>定位</a:t>
            </a:r>
            <a:endParaRPr lang="zh-CN" altLang="en-US"/>
          </a:p>
        </p:txBody>
      </p:sp>
      <p:sp>
        <p:nvSpPr>
          <p:cNvPr id="9" name="矩形 8"/>
          <p:cNvSpPr/>
          <p:nvPr/>
        </p:nvSpPr>
        <p:spPr>
          <a:xfrm>
            <a:off x="281940" y="777240"/>
            <a:ext cx="2284730" cy="41122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endParaRPr>
          </a:p>
          <a:p>
            <a:pPr algn="l"/>
            <a:r>
              <a:rPr lang="zh-CN" altLang="en-US" sz="1200">
                <a:solidFill>
                  <a:schemeClr val="tx1"/>
                </a:solidFill>
              </a:rPr>
              <a:t>/* 练习固定定位 */</a:t>
            </a:r>
            <a:endParaRPr lang="zh-CN" altLang="en-US" sz="1200">
              <a:solidFill>
                <a:schemeClr val="tx1"/>
              </a:solidFill>
            </a:endParaRPr>
          </a:p>
          <a:p>
            <a:pPr algn="l"/>
            <a:r>
              <a:rPr lang="zh-CN" altLang="en-US" sz="1200">
                <a:solidFill>
                  <a:schemeClr val="tx1"/>
                </a:solidFill>
              </a:rPr>
              <a:t>.fixedDiv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gold;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.fixedDiv1 {</a:t>
            </a:r>
            <a:endParaRPr lang="zh-CN" altLang="en-US" sz="1200">
              <a:solidFill>
                <a:schemeClr val="tx1"/>
              </a:solidFill>
            </a:endParaRPr>
          </a:p>
          <a:p>
            <a:pPr algn="l"/>
            <a:r>
              <a:rPr lang="zh-CN" altLang="en-US" sz="1200">
                <a:solidFill>
                  <a:schemeClr val="tx1"/>
                </a:solidFill>
              </a:rPr>
              <a:t>    position: fixed;</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    top:0;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.fixedDiv2 {</a:t>
            </a:r>
            <a:endParaRPr lang="zh-CN" altLang="en-US" sz="1200">
              <a:solidFill>
                <a:schemeClr val="tx1"/>
              </a:solidFill>
            </a:endParaRPr>
          </a:p>
          <a:p>
            <a:pPr algn="l"/>
            <a:r>
              <a:rPr lang="zh-CN" altLang="en-US" sz="1200">
                <a:solidFill>
                  <a:schemeClr val="tx1"/>
                </a:solidFill>
              </a:rPr>
              <a:t>    position: fixed;</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    bottom: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.fixedDiv3 {</a:t>
            </a:r>
            <a:endParaRPr lang="zh-CN" altLang="en-US" sz="1200">
              <a:solidFill>
                <a:schemeClr val="tx1"/>
              </a:solidFill>
            </a:endParaRPr>
          </a:p>
          <a:p>
            <a:pPr algn="l"/>
            <a:r>
              <a:rPr lang="zh-CN" altLang="en-US" sz="1200">
                <a:solidFill>
                  <a:schemeClr val="tx1"/>
                </a:solidFill>
              </a:rPr>
              <a:t>    position: fixed;</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    top:350px;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0" name="矩形 9"/>
          <p:cNvSpPr/>
          <p:nvPr/>
        </p:nvSpPr>
        <p:spPr>
          <a:xfrm>
            <a:off x="281940" y="5094605"/>
            <a:ext cx="3777615" cy="1400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练习固定定位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class="fixedDiv fixedDiv1"&gt;&lt;/div&gt;</a:t>
            </a:r>
            <a:endParaRPr lang="zh-CN" altLang="en-US" sz="1200">
              <a:solidFill>
                <a:schemeClr val="tx1"/>
              </a:solidFill>
            </a:endParaRPr>
          </a:p>
          <a:p>
            <a:pPr algn="l"/>
            <a:r>
              <a:rPr lang="zh-CN" altLang="en-US" sz="1200">
                <a:solidFill>
                  <a:schemeClr val="tx1"/>
                </a:solidFill>
              </a:rPr>
              <a:t>        &lt;div class="fixedDiv fixedDiv2"&gt;&lt;/div&gt;</a:t>
            </a:r>
            <a:endParaRPr lang="zh-CN" altLang="en-US" sz="1200">
              <a:solidFill>
                <a:schemeClr val="tx1"/>
              </a:solidFill>
            </a:endParaRPr>
          </a:p>
          <a:p>
            <a:pPr algn="l"/>
            <a:r>
              <a:rPr lang="zh-CN" altLang="en-US" sz="1200">
                <a:solidFill>
                  <a:schemeClr val="tx1"/>
                </a:solidFill>
              </a:rPr>
              <a:t>        &lt;div class="fixedDiv fixedDiv3"&gt;&lt;/div&gt;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0" name="矩形 19"/>
          <p:cNvSpPr/>
          <p:nvPr/>
        </p:nvSpPr>
        <p:spPr>
          <a:xfrm>
            <a:off x="2482850" y="3565525"/>
            <a:ext cx="9369425" cy="167576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选择器{</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属性:值;</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289560" y="356552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mn-ea"/>
                <a:cs typeface="宋体" panose="02010600030101010101" pitchFamily="2" charset="-122"/>
                <a:sym typeface="+mn-ea"/>
              </a:rPr>
              <a:t>CSS </a:t>
            </a:r>
            <a:r>
              <a:rPr lang="zh-CN" altLang="en-US">
                <a:latin typeface="+mn-ea"/>
                <a:cs typeface="宋体" panose="02010600030101010101" pitchFamily="2" charset="-122"/>
                <a:sym typeface="+mn-ea"/>
              </a:rPr>
              <a:t>语法结构</a:t>
            </a:r>
            <a:endParaRPr lang="zh-CN" altLang="en-US">
              <a:latin typeface="+mn-ea"/>
              <a:cs typeface="宋体" panose="02010600030101010101" pitchFamily="2" charset="-122"/>
              <a:sym typeface="+mn-ea"/>
            </a:endParaRPr>
          </a:p>
        </p:txBody>
      </p:sp>
      <p:sp>
        <p:nvSpPr>
          <p:cNvPr id="4" name="矩形 3"/>
          <p:cNvSpPr/>
          <p:nvPr/>
        </p:nvSpPr>
        <p:spPr>
          <a:xfrm>
            <a:off x="2482850" y="5378450"/>
            <a:ext cx="9369425" cy="6108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这里是</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注释内容</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289560" y="537845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mn-ea"/>
                <a:cs typeface="宋体" panose="02010600030101010101" pitchFamily="2" charset="-122"/>
                <a:sym typeface="+mn-ea"/>
              </a:rPr>
              <a:t>CSS </a:t>
            </a:r>
            <a:r>
              <a:rPr lang="zh-CN" altLang="en-US">
                <a:latin typeface="+mn-ea"/>
                <a:cs typeface="宋体" panose="02010600030101010101" pitchFamily="2" charset="-122"/>
                <a:sym typeface="+mn-ea"/>
              </a:rPr>
              <a:t>注释</a:t>
            </a:r>
            <a:endParaRPr lang="zh-CN" altLang="en-US">
              <a:latin typeface="+mn-ea"/>
              <a:cs typeface="宋体" panose="02010600030101010101" pitchFamily="2" charset="-122"/>
              <a:sym typeface="+mn-ea"/>
            </a:endParaRPr>
          </a:p>
        </p:txBody>
      </p:sp>
      <p:sp>
        <p:nvSpPr>
          <p:cNvPr id="7" name="矩形 6"/>
          <p:cNvSpPr/>
          <p:nvPr/>
        </p:nvSpPr>
        <p:spPr>
          <a:xfrm>
            <a:off x="2482850" y="948055"/>
            <a:ext cx="9369425" cy="239839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层叠样式表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能够对网页中元素位置的排版进行像素级精确控制，支持几乎所有的字体字号样式，拥有对网页对象和模型样式编辑的能力。</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用于定义如何显示 HTML 元素，实现了将</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内容与表现分离</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，从而可以极大提高工作效率。</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289560" y="9480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mn-ea"/>
                <a:cs typeface="宋体" panose="02010600030101010101" pitchFamily="2" charset="-122"/>
                <a:sym typeface="+mn-ea"/>
              </a:rPr>
              <a:t>CSS </a:t>
            </a:r>
            <a:r>
              <a:rPr lang="zh-CN" altLang="en-US">
                <a:latin typeface="+mn-ea"/>
                <a:cs typeface="宋体" panose="02010600030101010101" pitchFamily="2" charset="-122"/>
                <a:sym typeface="+mn-ea"/>
              </a:rPr>
              <a:t>是什么？</a:t>
            </a:r>
            <a:endParaRPr lang="zh-CN" altLang="en-US">
              <a:latin typeface="+mn-ea"/>
              <a:cs typeface="宋体" panose="02010600030101010101" pitchFamily="2" charset="-122"/>
              <a:sym typeface="+mn-ea"/>
            </a:endParaRPr>
          </a:p>
        </p:txBody>
      </p:sp>
      <p:sp>
        <p:nvSpPr>
          <p:cNvPr id="49" name="矩形 48"/>
          <p:cNvSpPr/>
          <p:nvPr/>
        </p:nvSpPr>
        <p:spPr>
          <a:xfrm>
            <a:off x="8958580" y="718185"/>
            <a:ext cx="290258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mn-ea"/>
                <a:sym typeface="+mn-ea"/>
              </a:rPr>
              <a:t>HTML相当于盖房子，CSS相当于装修</a:t>
            </a:r>
            <a:endParaRPr lang="en-US" altLang="zh-CN" sz="1200">
              <a:solidFill>
                <a:schemeClr val="bg1"/>
              </a:solidFill>
              <a:latin typeface="+mn-ea"/>
              <a:cs typeface="+mn-ea"/>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7647940" y="439610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堆叠顺序</a:t>
            </a:r>
            <a:endParaRPr lang="zh-CN"/>
          </a:p>
        </p:txBody>
      </p:sp>
      <p:sp>
        <p:nvSpPr>
          <p:cNvPr id="9" name="矩形 8"/>
          <p:cNvSpPr/>
          <p:nvPr/>
        </p:nvSpPr>
        <p:spPr>
          <a:xfrm>
            <a:off x="9552940" y="782955"/>
            <a:ext cx="2284730" cy="58407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z-index */</a:t>
            </a:r>
            <a:endParaRPr lang="zh-CN" altLang="en-US" sz="1200">
              <a:solidFill>
                <a:schemeClr val="tx1"/>
              </a:solidFill>
            </a:endParaRPr>
          </a:p>
          <a:p>
            <a:pPr algn="l"/>
            <a:r>
              <a:rPr lang="zh-CN" altLang="en-US" sz="1200">
                <a:solidFill>
                  <a:schemeClr val="tx1"/>
                </a:solidFill>
              </a:rPr>
              <a:t>.zIndexDiv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.zIndexDiv01 {</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0;</a:t>
            </a:r>
            <a:endParaRPr lang="zh-CN" altLang="en-US" sz="1200">
              <a:solidFill>
                <a:schemeClr val="tx1"/>
              </a:solidFill>
            </a:endParaRPr>
          </a:p>
          <a:p>
            <a:pPr algn="l"/>
            <a:r>
              <a:rPr lang="zh-CN" altLang="en-US" sz="1200">
                <a:solidFill>
                  <a:schemeClr val="tx1"/>
                </a:solidFill>
              </a:rPr>
              <a:t>    top: 0;</a:t>
            </a:r>
            <a:endParaRPr lang="zh-CN" altLang="en-US" sz="1200">
              <a:solidFill>
                <a:schemeClr val="tx1"/>
              </a:solidFill>
            </a:endParaRPr>
          </a:p>
          <a:p>
            <a:pPr algn="l"/>
            <a:r>
              <a:rPr lang="zh-CN" altLang="en-US" sz="1200">
                <a:solidFill>
                  <a:schemeClr val="tx1"/>
                </a:solidFill>
              </a:rPr>
              <a:t>    z-index: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.zIndexDiv02 {</a:t>
            </a:r>
            <a:endParaRPr lang="zh-CN" altLang="en-US" sz="1200">
              <a:solidFill>
                <a:schemeClr val="tx1"/>
              </a:solidFill>
            </a:endParaRPr>
          </a:p>
          <a:p>
            <a:pPr algn="l"/>
            <a:r>
              <a:rPr lang="zh-CN" altLang="en-US" sz="1200">
                <a:solidFill>
                  <a:schemeClr val="tx1"/>
                </a:solidFill>
              </a:rPr>
              <a:t>    background-color: orange;</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40px;</a:t>
            </a:r>
            <a:endParaRPr lang="zh-CN" altLang="en-US" sz="1200">
              <a:solidFill>
                <a:schemeClr val="tx1"/>
              </a:solidFill>
            </a:endParaRPr>
          </a:p>
          <a:p>
            <a:pPr algn="l"/>
            <a:r>
              <a:rPr lang="zh-CN" altLang="en-US" sz="1200">
                <a:solidFill>
                  <a:schemeClr val="tx1"/>
                </a:solidFill>
              </a:rPr>
              <a:t>    top: 40px;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.zIndexDiv03 {</a:t>
            </a:r>
            <a:endParaRPr lang="zh-CN" altLang="en-US" sz="1200">
              <a:solidFill>
                <a:schemeClr val="tx1"/>
              </a:solidFill>
            </a:endParaRPr>
          </a:p>
          <a:p>
            <a:pPr algn="l"/>
            <a:r>
              <a:rPr lang="zh-CN" altLang="en-US" sz="1200">
                <a:solidFill>
                  <a:schemeClr val="tx1"/>
                </a:solidFill>
              </a:rPr>
              <a:t>    background-color: yellow;</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80px;</a:t>
            </a:r>
            <a:endParaRPr lang="zh-CN" altLang="en-US" sz="1200">
              <a:solidFill>
                <a:schemeClr val="tx1"/>
              </a:solidFill>
            </a:endParaRPr>
          </a:p>
          <a:p>
            <a:pPr algn="l"/>
            <a:r>
              <a:rPr lang="zh-CN" altLang="en-US" sz="1200">
                <a:solidFill>
                  <a:schemeClr val="tx1"/>
                </a:solidFill>
              </a:rPr>
              <a:t>    top: 80px;</a:t>
            </a:r>
            <a:endParaRPr lang="zh-CN" altLang="en-US" sz="1200">
              <a:solidFill>
                <a:schemeClr val="tx1"/>
              </a:solidFill>
            </a:endParaRPr>
          </a:p>
          <a:p>
            <a:pPr algn="l"/>
            <a:r>
              <a:rPr lang="zh-CN" altLang="en-US" sz="1200">
                <a:solidFill>
                  <a:schemeClr val="tx1"/>
                </a:solidFill>
              </a:rPr>
              <a:t>    z-index: 110;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.zIndexDiv04 {</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120px;</a:t>
            </a:r>
            <a:endParaRPr lang="zh-CN" altLang="en-US" sz="1200">
              <a:solidFill>
                <a:schemeClr val="tx1"/>
              </a:solidFill>
            </a:endParaRPr>
          </a:p>
          <a:p>
            <a:pPr algn="l"/>
            <a:r>
              <a:rPr lang="zh-CN" altLang="en-US" sz="1200">
                <a:solidFill>
                  <a:schemeClr val="tx1"/>
                </a:solidFill>
              </a:rPr>
              <a:t>    top: 120px;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3" name="矩形 2"/>
          <p:cNvSpPr/>
          <p:nvPr/>
        </p:nvSpPr>
        <p:spPr>
          <a:xfrm>
            <a:off x="5819140" y="5115560"/>
            <a:ext cx="3531870" cy="15081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z-index --&gt;</a:t>
            </a:r>
            <a:endParaRPr lang="zh-CN" altLang="en-US" sz="1200">
              <a:solidFill>
                <a:schemeClr val="tx1"/>
              </a:solidFill>
            </a:endParaRPr>
          </a:p>
          <a:p>
            <a:pPr algn="l"/>
            <a:r>
              <a:rPr lang="zh-CN" altLang="en-US" sz="1200">
                <a:solidFill>
                  <a:schemeClr val="tx1"/>
                </a:solidFill>
              </a:rPr>
              <a:t>    &lt;div style="position: relative;"&gt;</a:t>
            </a:r>
            <a:endParaRPr lang="zh-CN" altLang="en-US" sz="1200">
              <a:solidFill>
                <a:schemeClr val="tx1"/>
              </a:solidFill>
            </a:endParaRPr>
          </a:p>
          <a:p>
            <a:pPr algn="l"/>
            <a:r>
              <a:rPr lang="zh-CN" altLang="en-US" sz="1200">
                <a:solidFill>
                  <a:schemeClr val="tx1"/>
                </a:solidFill>
              </a:rPr>
              <a:t>        &lt;div class="zIndexDiv zIndexDiv01"&gt;&lt;/div&gt;</a:t>
            </a:r>
            <a:endParaRPr lang="zh-CN" altLang="en-US" sz="1200">
              <a:solidFill>
                <a:schemeClr val="tx1"/>
              </a:solidFill>
            </a:endParaRPr>
          </a:p>
          <a:p>
            <a:pPr algn="l"/>
            <a:r>
              <a:rPr lang="zh-CN" altLang="en-US" sz="1200">
                <a:solidFill>
                  <a:schemeClr val="tx1"/>
                </a:solidFill>
              </a:rPr>
              <a:t>        &lt;div class="zIndexDiv zIndexDiv02"&gt;&lt;/div&gt;</a:t>
            </a:r>
            <a:endParaRPr lang="zh-CN" altLang="en-US" sz="1200">
              <a:solidFill>
                <a:schemeClr val="tx1"/>
              </a:solidFill>
            </a:endParaRPr>
          </a:p>
          <a:p>
            <a:pPr algn="l"/>
            <a:r>
              <a:rPr lang="zh-CN" altLang="en-US" sz="1200">
                <a:solidFill>
                  <a:schemeClr val="tx1"/>
                </a:solidFill>
              </a:rPr>
              <a:t>        &lt;div class="zIndexDiv zIndexDiv03"&gt;&lt;/div&gt;</a:t>
            </a:r>
            <a:endParaRPr lang="zh-CN" altLang="en-US" sz="1200">
              <a:solidFill>
                <a:schemeClr val="tx1"/>
              </a:solidFill>
            </a:endParaRPr>
          </a:p>
          <a:p>
            <a:pPr algn="l"/>
            <a:r>
              <a:rPr lang="zh-CN" altLang="en-US" sz="1200">
                <a:solidFill>
                  <a:schemeClr val="tx1"/>
                </a:solidFill>
              </a:rPr>
              <a:t>        &lt;div class="zIndexDiv zIndexDiv04"&gt;&lt;/div&gt;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7" name="矩形 6"/>
          <p:cNvSpPr/>
          <p:nvPr/>
        </p:nvSpPr>
        <p:spPr>
          <a:xfrm>
            <a:off x="141605" y="782955"/>
            <a:ext cx="19221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堆叠顺序（层级）</a:t>
            </a:r>
            <a:endParaRPr lang="zh-CN" altLang="en-US">
              <a:latin typeface="+mn-ea"/>
              <a:cs typeface="+mn-ea"/>
              <a:sym typeface="+mn-ea"/>
            </a:endParaRPr>
          </a:p>
        </p:txBody>
      </p:sp>
      <p:sp>
        <p:nvSpPr>
          <p:cNvPr id="4" name="矩形 3"/>
          <p:cNvSpPr/>
          <p:nvPr/>
        </p:nvSpPr>
        <p:spPr>
          <a:xfrm>
            <a:off x="2127250" y="782955"/>
            <a:ext cx="7223760" cy="228282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z-index 属性设置元素的堆叠顺序。拥有更高堆叠顺序的元素总是会处于堆叠顺序较低的元素的前面</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即元素的显示会接近页面表面。</a:t>
            </a: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如果设置</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属性的值为数值，</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数值越大表示堆叠顺序更高</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需要注意的是，</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属性仅能在定位元素上奏效，且可以设置为负值。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属性设置一个定位元素沿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轴的位置，</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轴定义为垂直延伸到显示区的轴。如果为正数，则离用户更近，为负数则表示离用户更远。</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mn-ea"/>
                <a:cs typeface="+mn-ea"/>
                <a:sym typeface="+mn-ea"/>
              </a:rPr>
              <a:t>background </a:t>
            </a:r>
            <a:r>
              <a:rPr lang="zh-CN" altLang="en-US" sz="1400">
                <a:latin typeface="+mn-ea"/>
                <a:cs typeface="+mn-ea"/>
                <a:sym typeface="+mn-ea"/>
              </a:rPr>
              <a:t>属性</a:t>
            </a:r>
            <a:endParaRPr lang="zh-CN" altLang="en-US" sz="1400">
              <a:latin typeface="+mn-ea"/>
              <a:cs typeface="+mn-ea"/>
              <a:sym typeface="+mn-ea"/>
            </a:endParaRPr>
          </a:p>
        </p:txBody>
      </p:sp>
      <p:sp>
        <p:nvSpPr>
          <p:cNvPr id="9" name="矩形 8"/>
          <p:cNvSpPr/>
          <p:nvPr/>
        </p:nvSpPr>
        <p:spPr>
          <a:xfrm>
            <a:off x="2218055" y="730885"/>
            <a:ext cx="9500235" cy="393065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 简写属性在一个声明中设置所有的背景属性。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可以设置如下属性：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background-color	规定要使用的背景颜色。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background-position	规定背景图像的位置。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background-size	规定背景图片的尺寸。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background-repeat	规定如何重复背景图像（repeat-x|repeat-y|no-repeat）。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background-origin	规定背景图片的定位区域。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background-clip	规定背景的绘制区域。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background-attachment	规定背景图像是否固定或者随着页面的其余部分滚动（scroll|fixed）。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background-image	规定要使用的背景图像。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inherit		规定应该从父元素继承 background 属性的设置。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语法:background:color url(图像URL) repeat attachment position;</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7550150" y="254825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背景图片设置</a:t>
            </a:r>
            <a:endParaRPr lang="zh-CN"/>
          </a:p>
        </p:txBody>
      </p:sp>
      <p:sp>
        <p:nvSpPr>
          <p:cNvPr id="3" name="矩形 2"/>
          <p:cNvSpPr/>
          <p:nvPr/>
        </p:nvSpPr>
        <p:spPr>
          <a:xfrm>
            <a:off x="7550150" y="869315"/>
            <a:ext cx="3531870" cy="15081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background 属性 --&gt;</a:t>
            </a:r>
            <a:endParaRPr lang="zh-CN" altLang="en-US" sz="1200">
              <a:solidFill>
                <a:schemeClr val="tx1"/>
              </a:solidFill>
            </a:endParaRPr>
          </a:p>
          <a:p>
            <a:pPr algn="l"/>
            <a:r>
              <a:rPr lang="zh-CN" altLang="en-US" sz="1200">
                <a:solidFill>
                  <a:schemeClr val="tx1"/>
                </a:solidFill>
              </a:rPr>
              <a:t>    &lt;div class="backgroundDiv1"&gt;&lt;/div&gt;</a:t>
            </a:r>
            <a:endParaRPr lang="zh-CN" altLang="en-US" sz="1200">
              <a:solidFill>
                <a:schemeClr val="tx1"/>
              </a:solidFill>
            </a:endParaRPr>
          </a:p>
          <a:p>
            <a:pPr algn="l"/>
            <a:r>
              <a:rPr lang="zh-CN" altLang="en-US" sz="1200">
                <a:solidFill>
                  <a:schemeClr val="tx1"/>
                </a:solidFill>
              </a:rPr>
              <a:t>    &lt;div class="backgroundDiv2"&gt;&lt;/div&gt;</a:t>
            </a:r>
            <a:endParaRPr lang="zh-CN" altLang="en-US" sz="1200">
              <a:solidFill>
                <a:schemeClr val="tx1"/>
              </a:solidFill>
            </a:endParaRPr>
          </a:p>
          <a:p>
            <a:pPr algn="l"/>
            <a:r>
              <a:rPr lang="zh-CN" altLang="en-US" sz="1200">
                <a:solidFill>
                  <a:schemeClr val="tx1"/>
                </a:solidFill>
              </a:rPr>
              <a:t>    &lt;div class="backgroundDiv3"&gt;&lt;/div&gt;</a:t>
            </a:r>
            <a:endParaRPr lang="zh-CN" altLang="en-US" sz="1200">
              <a:solidFill>
                <a:schemeClr val="tx1"/>
              </a:solidFill>
            </a:endParaRPr>
          </a:p>
          <a:p>
            <a:pPr algn="l"/>
            <a:r>
              <a:rPr lang="zh-CN" altLang="en-US" sz="1200">
                <a:solidFill>
                  <a:schemeClr val="tx1"/>
                </a:solidFill>
              </a:rPr>
              <a:t>    &lt;div class="backgroundDiv4"&gt;&lt;/div&gt;</a:t>
            </a:r>
            <a:endParaRPr lang="zh-CN" altLang="en-US" sz="1200">
              <a:solidFill>
                <a:schemeClr val="tx1"/>
              </a:solidFill>
            </a:endParaRPr>
          </a:p>
          <a:p>
            <a:pPr algn="l"/>
            <a:r>
              <a:rPr lang="zh-CN" altLang="en-US" sz="1200">
                <a:solidFill>
                  <a:schemeClr val="tx1"/>
                </a:solidFill>
              </a:rPr>
              <a:t>    &lt;div class="backgroundDiv5"&gt;&lt;/div&gt;</a:t>
            </a:r>
            <a:endParaRPr lang="zh-CN" altLang="en-US" sz="1200">
              <a:solidFill>
                <a:schemeClr val="tx1"/>
              </a:solidFill>
            </a:endParaRPr>
          </a:p>
          <a:p>
            <a:pPr algn="l"/>
            <a:r>
              <a:rPr lang="zh-CN" altLang="en-US" sz="1200">
                <a:solidFill>
                  <a:schemeClr val="tx1"/>
                </a:solidFill>
              </a:rPr>
              <a:t>    &lt;div class="backgroundDiv6"&gt;&lt;/div&gt;</a:t>
            </a:r>
            <a:endParaRPr lang="zh-CN" altLang="en-US" sz="1200">
              <a:solidFill>
                <a:schemeClr val="tx1"/>
              </a:solidFill>
            </a:endParaRPr>
          </a:p>
        </p:txBody>
      </p:sp>
      <p:sp>
        <p:nvSpPr>
          <p:cNvPr id="4" name="矩形 3"/>
          <p:cNvSpPr/>
          <p:nvPr/>
        </p:nvSpPr>
        <p:spPr>
          <a:xfrm>
            <a:off x="273050" y="869315"/>
            <a:ext cx="3531870" cy="39427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background 属性 */</a:t>
            </a:r>
            <a:endParaRPr lang="zh-CN" altLang="en-US" sz="1200">
              <a:solidFill>
                <a:schemeClr val="tx1"/>
              </a:solidFill>
            </a:endParaRPr>
          </a:p>
          <a:p>
            <a:pPr algn="l"/>
            <a:r>
              <a:rPr lang="zh-CN" altLang="en-US" sz="1200">
                <a:solidFill>
                  <a:schemeClr val="tx1"/>
                </a:solidFill>
              </a:rPr>
              <a:t>.backgroundDiv1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.backgroundDiv2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background-image: url("../img/bird.jpg");</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.backgroundDiv3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background-image: url("../img/bird.jpg");</a:t>
            </a:r>
            <a:endParaRPr lang="zh-CN" altLang="en-US" sz="1200">
              <a:solidFill>
                <a:schemeClr val="tx1"/>
              </a:solidFill>
            </a:endParaRPr>
          </a:p>
          <a:p>
            <a:pPr algn="l"/>
            <a:r>
              <a:rPr lang="zh-CN" altLang="en-US" sz="1200">
                <a:solidFill>
                  <a:schemeClr val="tx1"/>
                </a:solidFill>
              </a:rPr>
              <a:t>    background-size: 100%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3987165" y="869315"/>
            <a:ext cx="3340735" cy="39211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.backgroundDiv4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height: 500px;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 url("../img/run.gif");</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.backgroundDiv5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height: 500px;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 url("../img/run.gif") no-repeat;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.backgroundDiv6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height: 500px;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 url("../img/run.gif") no-repeat;</a:t>
            </a:r>
            <a:endParaRPr lang="zh-CN" altLang="en-US" sz="1200">
              <a:solidFill>
                <a:schemeClr val="tx1"/>
              </a:solidFill>
            </a:endParaRPr>
          </a:p>
          <a:p>
            <a:pPr algn="l"/>
            <a:r>
              <a:rPr lang="zh-CN" altLang="en-US" sz="1200">
                <a:solidFill>
                  <a:schemeClr val="tx1"/>
                </a:solidFill>
              </a:rPr>
              <a:t>    background-size: 100%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4431030" y="2790825"/>
            <a:ext cx="3531870" cy="35566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opacity 透明度 */</a:t>
            </a:r>
            <a:endParaRPr lang="zh-CN" altLang="en-US" sz="1200">
              <a:solidFill>
                <a:schemeClr val="tx1"/>
              </a:solidFill>
            </a:endParaRPr>
          </a:p>
          <a:p>
            <a:pPr algn="l"/>
            <a:r>
              <a:rPr lang="zh-CN" altLang="en-US" sz="1200">
                <a:solidFill>
                  <a:schemeClr val="tx1"/>
                </a:solidFill>
              </a:rPr>
              <a:t>.opacityDiv{</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.opacityDiv1 {</a:t>
            </a:r>
            <a:endParaRPr lang="zh-CN" altLang="en-US" sz="1200">
              <a:solidFill>
                <a:schemeClr val="tx1"/>
              </a:solidFill>
            </a:endParaRPr>
          </a:p>
          <a:p>
            <a:pPr algn="l"/>
            <a:r>
              <a:rPr lang="zh-CN" altLang="en-US" sz="1200">
                <a:solidFill>
                  <a:schemeClr val="tx1"/>
                </a:solidFill>
              </a:rPr>
              <a:t>    opacity: 1;</a:t>
            </a:r>
            <a:endParaRPr lang="zh-CN" altLang="en-US" sz="1200">
              <a:solidFill>
                <a:schemeClr val="tx1"/>
              </a:solidFill>
            </a:endParaRPr>
          </a:p>
          <a:p>
            <a:pPr algn="l"/>
            <a:r>
              <a:rPr lang="zh-CN" altLang="en-US" sz="1200">
                <a:solidFill>
                  <a:schemeClr val="tx1"/>
                </a:solidFill>
              </a:rPr>
              <a:t>    filter: alpha(opacity=100);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.opacityDiv2 {</a:t>
            </a:r>
            <a:endParaRPr lang="zh-CN" altLang="en-US" sz="1200">
              <a:solidFill>
                <a:schemeClr val="tx1"/>
              </a:solidFill>
            </a:endParaRPr>
          </a:p>
          <a:p>
            <a:pPr algn="l"/>
            <a:r>
              <a:rPr lang="zh-CN" altLang="en-US" sz="1200">
                <a:solidFill>
                  <a:schemeClr val="tx1"/>
                </a:solidFill>
              </a:rPr>
              <a:t>    opacity: 0.5;</a:t>
            </a:r>
            <a:endParaRPr lang="zh-CN" altLang="en-US" sz="1200">
              <a:solidFill>
                <a:schemeClr val="tx1"/>
              </a:solidFill>
            </a:endParaRPr>
          </a:p>
          <a:p>
            <a:pPr algn="l"/>
            <a:r>
              <a:rPr lang="zh-CN" altLang="en-US" sz="1200">
                <a:solidFill>
                  <a:schemeClr val="tx1"/>
                </a:solidFill>
              </a:rPr>
              <a:t>    filter: alpha(opacity=50);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.opacityDiv3 {</a:t>
            </a:r>
            <a:endParaRPr lang="zh-CN" altLang="en-US" sz="1200">
              <a:solidFill>
                <a:schemeClr val="tx1"/>
              </a:solidFill>
            </a:endParaRPr>
          </a:p>
          <a:p>
            <a:pPr algn="l"/>
            <a:r>
              <a:rPr lang="zh-CN" altLang="en-US" sz="1200">
                <a:solidFill>
                  <a:schemeClr val="tx1"/>
                </a:solidFill>
              </a:rPr>
              <a:t>    opacity: 0.1;</a:t>
            </a:r>
            <a:endParaRPr lang="zh-CN" altLang="en-US" sz="1200">
              <a:solidFill>
                <a:schemeClr val="tx1"/>
              </a:solidFill>
            </a:endParaRPr>
          </a:p>
          <a:p>
            <a:pPr algn="l"/>
            <a:r>
              <a:rPr lang="zh-CN" altLang="en-US" sz="1200">
                <a:solidFill>
                  <a:schemeClr val="tx1"/>
                </a:solidFill>
              </a:rPr>
              <a:t>    filter: alpha(opacity=10);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8168640" y="2790825"/>
            <a:ext cx="3531870" cy="11258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opacity 透明度 --&gt;</a:t>
            </a:r>
            <a:endParaRPr lang="zh-CN" altLang="en-US" sz="1200">
              <a:solidFill>
                <a:schemeClr val="tx1"/>
              </a:solidFill>
            </a:endParaRPr>
          </a:p>
          <a:p>
            <a:pPr algn="l"/>
            <a:r>
              <a:rPr lang="zh-CN" altLang="en-US" sz="1200">
                <a:solidFill>
                  <a:schemeClr val="tx1"/>
                </a:solidFill>
              </a:rPr>
              <a:t>    &lt;div class="opacityDiv opacityDiv1"&gt;&lt;/div&gt;</a:t>
            </a:r>
            <a:endParaRPr lang="zh-CN" altLang="en-US" sz="1200">
              <a:solidFill>
                <a:schemeClr val="tx1"/>
              </a:solidFill>
            </a:endParaRPr>
          </a:p>
          <a:p>
            <a:pPr algn="l"/>
            <a:r>
              <a:rPr lang="zh-CN" altLang="en-US" sz="1200">
                <a:solidFill>
                  <a:schemeClr val="tx1"/>
                </a:solidFill>
              </a:rPr>
              <a:t>    &lt;div class="opacityDiv opacityDiv2"&gt;&lt;/div&gt;</a:t>
            </a:r>
            <a:endParaRPr lang="zh-CN" altLang="en-US" sz="1200">
              <a:solidFill>
                <a:schemeClr val="tx1"/>
              </a:solidFill>
            </a:endParaRPr>
          </a:p>
          <a:p>
            <a:pPr algn="l"/>
            <a:r>
              <a:rPr lang="zh-CN" altLang="en-US" sz="1200">
                <a:solidFill>
                  <a:schemeClr val="tx1"/>
                </a:solidFill>
              </a:rPr>
              <a:t>    &lt;div class="opacityDiv opacityDiv3"&gt;&lt;/div&gt;</a:t>
            </a:r>
            <a:endParaRPr lang="zh-CN" altLang="en-US" sz="1200">
              <a:solidFill>
                <a:schemeClr val="tx1"/>
              </a:solidFill>
            </a:endParaRPr>
          </a:p>
        </p:txBody>
      </p:sp>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sym typeface="+mn-ea"/>
              </a:rPr>
              <a:t>opacity </a:t>
            </a:r>
            <a:r>
              <a:rPr lang="zh-CN" altLang="en-US" sz="1400">
                <a:solidFill>
                  <a:schemeClr val="bg1"/>
                </a:solidFill>
                <a:latin typeface="+mn-ea"/>
                <a:cs typeface="+mn-ea"/>
                <a:sym typeface="+mn-ea"/>
              </a:rPr>
              <a:t>属性</a:t>
            </a:r>
            <a:endParaRPr lang="zh-CN" altLang="en-US" sz="1400">
              <a:solidFill>
                <a:schemeClr val="bg1"/>
              </a:solidFill>
              <a:latin typeface="+mn-ea"/>
              <a:cs typeface="+mn-ea"/>
              <a:sym typeface="+mn-ea"/>
            </a:endParaRPr>
          </a:p>
        </p:txBody>
      </p:sp>
      <p:sp>
        <p:nvSpPr>
          <p:cNvPr id="9" name="矩形 8"/>
          <p:cNvSpPr/>
          <p:nvPr/>
        </p:nvSpPr>
        <p:spPr>
          <a:xfrm>
            <a:off x="2218055" y="730885"/>
            <a:ext cx="9500235" cy="18427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opacity 属性</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定义透明效果</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IE9, Firefox, Chrome, Opera 和 Safari 使用属性 opacity 来设定透明度。opacity 属性能够设置的值从 0.0 到 1.0。</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值越小，越透明</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IE8 以及更早的版本使用滤镜 filter:alpha(opacity=x)。x 能够取的值从 0 到 100。值越小，越透明。</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218055" y="2563495"/>
            <a:ext cx="3531870" cy="11258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cursor 光标 */</a:t>
            </a:r>
            <a:endParaRPr lang="zh-CN" altLang="en-US" sz="1200">
              <a:solidFill>
                <a:schemeClr val="tx1"/>
              </a:solidFill>
            </a:endParaRPr>
          </a:p>
          <a:p>
            <a:pPr algn="l"/>
            <a:r>
              <a:rPr lang="zh-CN" altLang="en-US" sz="1200">
                <a:solidFill>
                  <a:schemeClr val="tx1"/>
                </a:solidFill>
              </a:rPr>
              <a:t>.cursorDiv2 {</a:t>
            </a:r>
            <a:endParaRPr lang="zh-CN" altLang="en-US" sz="1200">
              <a:solidFill>
                <a:schemeClr val="tx1"/>
              </a:solidFill>
            </a:endParaRPr>
          </a:p>
          <a:p>
            <a:pPr algn="l"/>
            <a:r>
              <a:rPr lang="zh-CN" altLang="en-US" sz="1200">
                <a:solidFill>
                  <a:schemeClr val="tx1"/>
                </a:solidFill>
              </a:rPr>
              <a:t>    cursor: pointer;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2218055" y="3783965"/>
            <a:ext cx="3531870" cy="9810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cursor --&gt;</a:t>
            </a:r>
            <a:endParaRPr lang="zh-CN" altLang="en-US" sz="1200">
              <a:solidFill>
                <a:schemeClr val="tx1"/>
              </a:solidFill>
            </a:endParaRPr>
          </a:p>
          <a:p>
            <a:pPr algn="l"/>
            <a:r>
              <a:rPr lang="zh-CN" altLang="en-US" sz="1200">
                <a:solidFill>
                  <a:schemeClr val="tx1"/>
                </a:solidFill>
              </a:rPr>
              <a:t>    &lt;div class="cursorDiv1"&gt;cursor 默认效果&lt;/div&gt;</a:t>
            </a:r>
            <a:endParaRPr lang="zh-CN" altLang="en-US" sz="1200">
              <a:solidFill>
                <a:schemeClr val="tx1"/>
              </a:solidFill>
            </a:endParaRPr>
          </a:p>
          <a:p>
            <a:pPr algn="l"/>
            <a:r>
              <a:rPr lang="zh-CN" altLang="en-US" sz="1200">
                <a:solidFill>
                  <a:schemeClr val="tx1"/>
                </a:solidFill>
              </a:rPr>
              <a:t>    &lt;div class="cursorDiv2"&gt;cursor 手势效果&lt;/div&gt;</a:t>
            </a:r>
            <a:endParaRPr lang="zh-CN" altLang="en-US" sz="1200">
              <a:solidFill>
                <a:schemeClr val="tx1"/>
              </a:solidFill>
            </a:endParaRPr>
          </a:p>
        </p:txBody>
      </p:sp>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bg1"/>
                </a:solidFill>
                <a:latin typeface="+mn-ea"/>
                <a:cs typeface="+mn-ea"/>
                <a:sym typeface="+mn-ea"/>
              </a:rPr>
              <a:t>cursor </a:t>
            </a:r>
            <a:r>
              <a:rPr lang="zh-CN" altLang="en-US" sz="1400">
                <a:solidFill>
                  <a:schemeClr val="bg1"/>
                </a:solidFill>
                <a:latin typeface="+mn-ea"/>
                <a:cs typeface="+mn-ea"/>
                <a:sym typeface="+mn-ea"/>
              </a:rPr>
              <a:t>属性</a:t>
            </a:r>
            <a:endParaRPr lang="zh-CN" altLang="en-US" sz="1400">
              <a:solidFill>
                <a:schemeClr val="bg1"/>
              </a:solidFill>
              <a:latin typeface="+mn-ea"/>
              <a:cs typeface="+mn-ea"/>
              <a:sym typeface="+mn-ea"/>
            </a:endParaRPr>
          </a:p>
        </p:txBody>
      </p:sp>
      <p:sp>
        <p:nvSpPr>
          <p:cNvPr id="9" name="矩形 8"/>
          <p:cNvSpPr/>
          <p:nvPr/>
        </p:nvSpPr>
        <p:spPr>
          <a:xfrm>
            <a:off x="2218055" y="730885"/>
            <a:ext cx="9500235" cy="166052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cursor 属性</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cursor 属性规定要显示的光标的类型（形状）</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cursor 属性定义了鼠标指针放在一个元素边界范围内时所用的光标形状，该属性常用的取值有：auto、default 、pointer 、crosshair 、move 、text 、wait、help 和 URL等。其中，auto 值表示由浏览器自动根据元素类型设置光标形状。</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bg1"/>
                </a:solidFill>
                <a:latin typeface="+mn-ea"/>
                <a:cs typeface="+mn-ea"/>
                <a:sym typeface="+mn-ea"/>
              </a:rPr>
              <a:t>transform </a:t>
            </a:r>
            <a:r>
              <a:rPr lang="zh-CN" altLang="en-US">
                <a:solidFill>
                  <a:schemeClr val="bg1"/>
                </a:solidFill>
                <a:latin typeface="+mn-ea"/>
                <a:cs typeface="+mn-ea"/>
                <a:sym typeface="+mn-ea"/>
              </a:rPr>
              <a:t>属性</a:t>
            </a:r>
            <a:endParaRPr lang="zh-CN" altLang="en-US">
              <a:solidFill>
                <a:schemeClr val="bg1"/>
              </a:solidFill>
              <a:latin typeface="+mn-ea"/>
              <a:cs typeface="+mn-ea"/>
              <a:sym typeface="+mn-ea"/>
            </a:endParaRPr>
          </a:p>
        </p:txBody>
      </p:sp>
      <p:sp>
        <p:nvSpPr>
          <p:cNvPr id="9" name="矩形 8"/>
          <p:cNvSpPr/>
          <p:nvPr/>
        </p:nvSpPr>
        <p:spPr>
          <a:xfrm>
            <a:off x="2218055" y="730885"/>
            <a:ext cx="9500235" cy="563245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CSS3 transform 属性（变形、转换）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transform 属性向元素应用 2D 或 3D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转换</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。该属性允许我们对元素进行</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旋转、缩放、移动或倾斜</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matrix(n,n,n,n,n,n)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2D 转换，使用六个值的矩阵。</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matrix3d(n,n,n,n,n,n,n,n,n,n,n,n,n,n,n,n)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3D 转换，使用 16 个值的 4x4 矩阵。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translate(x,y)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2D 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translate3d(x,y,z)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3D 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translateX(x)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定义转换，只是用 X 轴的值。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translateY(y)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定义转换，只是用 Y 轴的值。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translateZ(z)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3D 转换，只是用 Z 轴的值。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scale(x,y)	定义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2D 缩放转换。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scale3d(x,y,z)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3D 缩放转换。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scaleX(x)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通过设置 X 轴的值来定义缩放转换。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scaleY(y)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通过设置 Y 轴的值来定义缩放转换。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scaleZ(z)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通过设置 Z 轴的值来定义 3D 缩放转换。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rotate(angle)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2D 旋转，在参数中规定角度。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rotate3d(x,y,z,angle)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 3D 旋转。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rotateX(angle)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定义沿着 X 轴的 3D 旋转。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rotateY(angle)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定义沿着 Y 轴的 3D 旋转。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rotateZ(angle)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定义沿着 Z 轴的 3D 旋转。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skew(x-angle,y-angle)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定义沿着 X 和 Y 轴的 2D 倾斜转换。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skewX(angle)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定义沿着 X 轴的 2D 倾斜转换。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skewY(angle)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定义沿着 Y 轴的 2D 倾斜转换。	</a:t>
            </a:r>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perspective(n)	</a:t>
            </a:r>
            <a:r>
              <a:rPr lang="en-US" altLang="zh-CN"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为 3D 转换元素定义透视视图。</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7628255" y="2286635"/>
            <a:ext cx="1703070" cy="46672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转换变形</a:t>
            </a:r>
            <a:endParaRPr lang="zh-CN"/>
          </a:p>
        </p:txBody>
      </p:sp>
      <p:sp>
        <p:nvSpPr>
          <p:cNvPr id="3" name="矩形 2"/>
          <p:cNvSpPr/>
          <p:nvPr/>
        </p:nvSpPr>
        <p:spPr>
          <a:xfrm>
            <a:off x="7628255" y="502285"/>
            <a:ext cx="2503170" cy="16814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transform 变形（转换） */</a:t>
            </a:r>
            <a:endParaRPr lang="zh-CN" altLang="en-US" sz="1200">
              <a:solidFill>
                <a:schemeClr val="tx1"/>
              </a:solidFill>
            </a:endParaRPr>
          </a:p>
          <a:p>
            <a:pPr algn="l"/>
            <a:r>
              <a:rPr lang="zh-CN" altLang="en-US" sz="1200">
                <a:solidFill>
                  <a:schemeClr val="tx1"/>
                </a:solidFill>
              </a:rPr>
              <a:t>.transformDiv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deeppink;</a:t>
            </a:r>
            <a:endParaRPr lang="zh-CN" altLang="en-US" sz="1200">
              <a:solidFill>
                <a:schemeClr val="tx1"/>
              </a:solidFill>
            </a:endParaRPr>
          </a:p>
          <a:p>
            <a:pPr algn="l"/>
            <a:r>
              <a:rPr lang="zh-CN" altLang="en-US" sz="1200">
                <a:solidFill>
                  <a:schemeClr val="tx1"/>
                </a:solidFill>
              </a:rPr>
              <a:t>    margin: 30px;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134620" y="502285"/>
            <a:ext cx="7207885" cy="61448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transform 变形（转换） --&gt;</a:t>
            </a:r>
            <a:endParaRPr lang="zh-CN" altLang="en-US" sz="1200">
              <a:solidFill>
                <a:schemeClr val="tx1"/>
              </a:solidFill>
            </a:endParaRPr>
          </a:p>
          <a:p>
            <a:pPr algn="l"/>
            <a:r>
              <a:rPr lang="zh-CN" altLang="en-US" sz="1200">
                <a:solidFill>
                  <a:schemeClr val="tx1"/>
                </a:solidFill>
              </a:rPr>
              <a:t>    &lt;!-- 测试旋转 rotate 旋转 --&gt;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rotateX(60deg);"&gt;&lt;/div&gt;</a:t>
            </a:r>
            <a:endParaRPr lang="zh-CN" altLang="en-US" sz="1200">
              <a:solidFill>
                <a:schemeClr val="tx1"/>
              </a:solidFill>
            </a:endParaRPr>
          </a:p>
          <a:p>
            <a:pPr algn="l"/>
            <a:r>
              <a:rPr lang="zh-CN" altLang="en-US" sz="1200">
                <a:solidFill>
                  <a:schemeClr val="tx1"/>
                </a:solidFill>
              </a:rPr>
              <a:t>    &lt;div class="transformDiv" style="transform: rotateX(89deg);"&gt;&lt;/div&gt;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rotateY(60deg);"&gt;&lt;/div&gt;</a:t>
            </a:r>
            <a:endParaRPr lang="zh-CN" altLang="en-US" sz="1200">
              <a:solidFill>
                <a:schemeClr val="tx1"/>
              </a:solidFill>
            </a:endParaRPr>
          </a:p>
          <a:p>
            <a:pPr algn="l"/>
            <a:r>
              <a:rPr lang="zh-CN" altLang="en-US" sz="1200">
                <a:solidFill>
                  <a:schemeClr val="tx1"/>
                </a:solidFill>
              </a:rPr>
              <a:t>    &lt;div class="transformDiv" style="transform: rotateY(89deg);"&gt;&lt;/div&gt;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rotateZ(60deg);"&gt;&lt;/div&gt;</a:t>
            </a:r>
            <a:endParaRPr lang="zh-CN" altLang="en-US" sz="1200">
              <a:solidFill>
                <a:schemeClr val="tx1"/>
              </a:solidFill>
            </a:endParaRPr>
          </a:p>
          <a:p>
            <a:pPr algn="l"/>
            <a:r>
              <a:rPr lang="zh-CN" altLang="en-US" sz="1200">
                <a:solidFill>
                  <a:schemeClr val="tx1"/>
                </a:solidFill>
              </a:rPr>
              <a:t>    &lt;div class="transformDiv" style="transform: rotateZ(89deg);"&gt;&lt;/div&gt;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rotateX(30deg) rotateY(30deg) rotateZ(30deg);"&gt;&lt;/div&gt;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测试 translate 位移 --&gt;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translateX(30px);"&gt;&lt;/div&gt;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translateX(-30px);"&gt;&lt;/div&gt;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translateY(30px);"&gt;&lt;/div&gt;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translateY(-30px);"&gt;&lt;/div&gt;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translateZ(30px);"&gt;&lt;/div&gt;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translateZ(-30px);"&gt;&lt;/div&gt;</a:t>
            </a:r>
            <a:endParaRPr lang="zh-CN" altLang="en-US" sz="1200">
              <a:solidFill>
                <a:schemeClr val="tx1"/>
              </a:solidFill>
            </a:endParaRPr>
          </a:p>
          <a:p>
            <a:pPr algn="l"/>
            <a:r>
              <a:rPr lang="zh-CN" altLang="en-US" sz="1200">
                <a:solidFill>
                  <a:schemeClr val="tx1"/>
                </a:solidFill>
              </a:rPr>
              <a:t>    &lt;div class="transformDiv" style="transform: translateX(30px) translateY(30px) translateZ(30px);"&gt;&lt;/div&gt;    &lt;br/&gt;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p:txBody>
      </p:sp>
      <p:sp>
        <p:nvSpPr>
          <p:cNvPr id="5" name="矩形 4"/>
          <p:cNvSpPr/>
          <p:nvPr/>
        </p:nvSpPr>
        <p:spPr>
          <a:xfrm>
            <a:off x="6513195" y="2974975"/>
            <a:ext cx="5441950" cy="3672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scale 缩放 --&gt;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scaleX(0.5);"&gt;&lt;/div&gt;</a:t>
            </a:r>
            <a:endParaRPr lang="zh-CN" altLang="en-US" sz="1200">
              <a:solidFill>
                <a:schemeClr val="tx1"/>
              </a:solidFill>
            </a:endParaRPr>
          </a:p>
          <a:p>
            <a:pPr algn="l"/>
            <a:r>
              <a:rPr lang="zh-CN" altLang="en-US" sz="1200">
                <a:solidFill>
                  <a:schemeClr val="tx1"/>
                </a:solidFill>
              </a:rPr>
              <a:t>    &lt;div class="transformDiv" style="transform: scaleX(2);"&gt;&lt;/div&gt;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scaleY(0.5);"&gt;&lt;/div&gt;</a:t>
            </a:r>
            <a:endParaRPr lang="zh-CN" altLang="en-US" sz="1200">
              <a:solidFill>
                <a:schemeClr val="tx1"/>
              </a:solidFill>
            </a:endParaRPr>
          </a:p>
          <a:p>
            <a:pPr algn="l"/>
            <a:r>
              <a:rPr lang="zh-CN" altLang="en-US" sz="1200">
                <a:solidFill>
                  <a:schemeClr val="tx1"/>
                </a:solidFill>
              </a:rPr>
              <a:t>    &lt;div class="transformDiv" style="transform: scaleY(2);"&gt;&lt;/div&gt;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scaleZ(0.5);"&gt;&lt;/div&gt;</a:t>
            </a:r>
            <a:endParaRPr lang="zh-CN" altLang="en-US" sz="1200">
              <a:solidFill>
                <a:schemeClr val="tx1"/>
              </a:solidFill>
            </a:endParaRPr>
          </a:p>
          <a:p>
            <a:pPr algn="l"/>
            <a:r>
              <a:rPr lang="zh-CN" altLang="en-US" sz="1200">
                <a:solidFill>
                  <a:schemeClr val="tx1"/>
                </a:solidFill>
              </a:rPr>
              <a:t>    &lt;div class="transformDiv" style="transform: scaleZ(2);"&gt;&lt;/div&gt;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scaleX(0.5) scaleY(0.5) scaleZ(0.5);"&gt;&lt;/div&gt;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测试 skew 倾斜 --&gt;</a:t>
            </a:r>
            <a:endParaRPr lang="zh-CN" altLang="en-US" sz="1200">
              <a:solidFill>
                <a:schemeClr val="tx1"/>
              </a:solidFill>
            </a:endParaRPr>
          </a:p>
          <a:p>
            <a:pPr algn="l"/>
            <a:r>
              <a:rPr lang="zh-CN" altLang="en-US" sz="1200">
                <a:solidFill>
                  <a:schemeClr val="tx1"/>
                </a:solidFill>
              </a:rPr>
              <a:t>    &lt;!-- 定义沿着 X 和 Y 轴的 2D 倾斜转换 --&gt;</a:t>
            </a:r>
            <a:endParaRPr lang="zh-CN" altLang="en-US" sz="1200">
              <a:solidFill>
                <a:schemeClr val="tx1"/>
              </a:solidFill>
            </a:endParaRPr>
          </a:p>
          <a:p>
            <a:pPr algn="l"/>
            <a:r>
              <a:rPr lang="zh-CN" altLang="en-US" sz="1200">
                <a:solidFill>
                  <a:schemeClr val="tx1"/>
                </a:solidFill>
              </a:rPr>
              <a:t>    &lt;div class="transformDiv" style="transform: skew(30deg, 30deg);"&gt;&lt;/div&gt;</a:t>
            </a:r>
            <a:endParaRPr lang="zh-CN" altLang="en-US" sz="1200">
              <a:solidFill>
                <a:schemeClr val="tx1"/>
              </a:solidFill>
            </a:endParaRPr>
          </a:p>
          <a:p>
            <a:pPr algn="l"/>
            <a:r>
              <a:rPr lang="zh-CN" altLang="en-US" sz="1200">
                <a:solidFill>
                  <a:schemeClr val="tx1"/>
                </a:solidFill>
              </a:rPr>
              <a:t>    &lt;div class="transformDiv" style="transform: skewX(30deg);"&gt;&lt;/div&gt;</a:t>
            </a:r>
            <a:endParaRPr lang="zh-CN" altLang="en-US" sz="1200">
              <a:solidFill>
                <a:schemeClr val="tx1"/>
              </a:solidFill>
            </a:endParaRPr>
          </a:p>
          <a:p>
            <a:pPr algn="l"/>
            <a:r>
              <a:rPr lang="zh-CN" altLang="en-US" sz="1200">
                <a:solidFill>
                  <a:schemeClr val="tx1"/>
                </a:solidFill>
              </a:rPr>
              <a:t>    &lt;div class="transformDiv" style="transform: skewY(30deg);"&gt;&lt;/div&gt;</a:t>
            </a:r>
            <a:endParaRPr lang="zh-CN" altLang="en-US" sz="1200">
              <a:solidFill>
                <a:schemeClr val="tx1"/>
              </a:solidFill>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bg1"/>
                </a:solidFill>
                <a:latin typeface="+mn-ea"/>
                <a:cs typeface="+mn-ea"/>
                <a:sym typeface="+mn-ea"/>
              </a:rPr>
              <a:t>box-shadow</a:t>
            </a:r>
            <a:r>
              <a:rPr lang="zh-CN" altLang="en-US" sz="1600">
                <a:solidFill>
                  <a:schemeClr val="bg1"/>
                </a:solidFill>
                <a:latin typeface="+mn-ea"/>
                <a:cs typeface="+mn-ea"/>
                <a:sym typeface="+mn-ea"/>
              </a:rPr>
              <a:t>属性</a:t>
            </a:r>
            <a:endParaRPr lang="zh-CN" altLang="en-US" sz="1600">
              <a:solidFill>
                <a:schemeClr val="bg1"/>
              </a:solidFill>
              <a:latin typeface="+mn-ea"/>
              <a:cs typeface="+mn-ea"/>
              <a:sym typeface="+mn-ea"/>
            </a:endParaRPr>
          </a:p>
        </p:txBody>
      </p:sp>
      <p:sp>
        <p:nvSpPr>
          <p:cNvPr id="9" name="矩形 8"/>
          <p:cNvSpPr/>
          <p:nvPr/>
        </p:nvSpPr>
        <p:spPr>
          <a:xfrm>
            <a:off x="2218055" y="730885"/>
            <a:ext cx="9700260" cy="378333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CSS3 box-shadow 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box-shadow 属性向框添加一个或多个阴影</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box-shadow语法：h-shadow v-shadow blur spread color inset;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对象选择器 {box-shadow:X轴偏移量 Y轴偏移量 [阴影模糊半径] [阴影扩展半径] 阴影颜色 [投影方式]}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h-shadow：水平阴影的位置，正数则显示右侧阴影，负数显示左侧阴影。</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v-shadow：垂直阴影的位置，正数则显示下侧阴影，负数显示上侧阴影。</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blur：可选项，模糊距离，用来设置阴影边缘的模糊化程度。</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spread：可选项，阴影的尺寸，可放大或缩小阴影的尺寸。</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color：阴影的颜色，用来设置当前阴影的颜色。</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inset：可选项，默认的阴影将外部阴影(outset)，添加此参数改为内部阴影。</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192405" y="715645"/>
            <a:ext cx="4468495" cy="57823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测试 box-shadow 阴影 */</a:t>
            </a:r>
            <a:endParaRPr lang="zh-CN" altLang="en-US" sz="1200">
              <a:solidFill>
                <a:schemeClr val="tx1"/>
              </a:solidFill>
            </a:endParaRPr>
          </a:p>
          <a:p>
            <a:pPr algn="l"/>
            <a:r>
              <a:rPr lang="zh-CN" altLang="en-US" sz="1200">
                <a:solidFill>
                  <a:schemeClr val="tx1"/>
                </a:solidFill>
              </a:rPr>
              <a:t>.boxShadowDiv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margin: 30px;</a:t>
            </a:r>
            <a:endParaRPr lang="zh-CN" altLang="en-US" sz="1200">
              <a:solidFill>
                <a:schemeClr val="tx1"/>
              </a:solidFill>
            </a:endParaRPr>
          </a:p>
          <a:p>
            <a:pPr algn="l"/>
            <a:r>
              <a:rPr lang="zh-CN" altLang="en-US" sz="1200">
                <a:solidFill>
                  <a:schemeClr val="tx1"/>
                </a:solidFill>
              </a:rPr>
              <a:t>    background-color: #f3f3f3;</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.boxShadowDiv01 {</a:t>
            </a:r>
            <a:endParaRPr lang="zh-CN" altLang="en-US" sz="1200">
              <a:solidFill>
                <a:schemeClr val="tx1"/>
              </a:solidFill>
            </a:endParaRPr>
          </a:p>
          <a:p>
            <a:pPr algn="l"/>
            <a:r>
              <a:rPr lang="zh-CN" altLang="en-US" sz="1200">
                <a:solidFill>
                  <a:schemeClr val="tx1"/>
                </a:solidFill>
              </a:rPr>
              <a:t>    /* 默认外阴影 */</a:t>
            </a:r>
            <a:endParaRPr lang="zh-CN" altLang="en-US" sz="1200">
              <a:solidFill>
                <a:schemeClr val="tx1"/>
              </a:solidFill>
            </a:endParaRPr>
          </a:p>
          <a:p>
            <a:pPr algn="l"/>
            <a:r>
              <a:rPr lang="zh-CN" altLang="en-US" sz="1200">
                <a:solidFill>
                  <a:schemeClr val="tx1"/>
                </a:solidFill>
              </a:rPr>
              <a:t>    box-shadow: 0 0 10px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.boxShadowDiv02 {</a:t>
            </a:r>
            <a:endParaRPr lang="zh-CN" altLang="en-US" sz="1200">
              <a:solidFill>
                <a:schemeClr val="tx1"/>
              </a:solidFill>
            </a:endParaRPr>
          </a:p>
          <a:p>
            <a:pPr algn="l"/>
            <a:r>
              <a:rPr lang="zh-CN" altLang="en-US" sz="1200">
                <a:solidFill>
                  <a:schemeClr val="tx1"/>
                </a:solidFill>
              </a:rPr>
              <a:t>    /* 内阴影 */</a:t>
            </a:r>
            <a:endParaRPr lang="zh-CN" altLang="en-US" sz="1200">
              <a:solidFill>
                <a:schemeClr val="tx1"/>
              </a:solidFill>
            </a:endParaRPr>
          </a:p>
          <a:p>
            <a:pPr algn="l"/>
            <a:r>
              <a:rPr lang="zh-CN" altLang="en-US" sz="1200">
                <a:solidFill>
                  <a:schemeClr val="tx1"/>
                </a:solidFill>
              </a:rPr>
              <a:t>    box-shadow: 0 0 10px 5px red inset;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.boxShadowDiv03 {</a:t>
            </a:r>
            <a:endParaRPr lang="zh-CN" altLang="en-US" sz="1200">
              <a:solidFill>
                <a:schemeClr val="tx1"/>
              </a:solidFill>
            </a:endParaRPr>
          </a:p>
          <a:p>
            <a:pPr algn="l"/>
            <a:r>
              <a:rPr lang="zh-CN" altLang="en-US" sz="1200">
                <a:solidFill>
                  <a:schemeClr val="tx1"/>
                </a:solidFill>
              </a:rPr>
              <a:t>    /* 第三个参数模糊距离：表示 blur 模糊化程度,此处不模糊 */</a:t>
            </a:r>
            <a:endParaRPr lang="zh-CN" altLang="en-US" sz="1200">
              <a:solidFill>
                <a:schemeClr val="tx1"/>
              </a:solidFill>
            </a:endParaRPr>
          </a:p>
          <a:p>
            <a:pPr algn="l"/>
            <a:r>
              <a:rPr lang="zh-CN" altLang="en-US" sz="1200">
                <a:solidFill>
                  <a:schemeClr val="tx1"/>
                </a:solidFill>
              </a:rPr>
              <a:t>    box-shadow: 0 0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.boxShadowDiv04 {</a:t>
            </a:r>
            <a:endParaRPr lang="zh-CN" altLang="en-US" sz="1200">
              <a:solidFill>
                <a:schemeClr val="tx1"/>
              </a:solidFill>
            </a:endParaRPr>
          </a:p>
          <a:p>
            <a:pPr algn="l"/>
            <a:r>
              <a:rPr lang="zh-CN" altLang="en-US" sz="1200">
                <a:solidFill>
                  <a:schemeClr val="tx1"/>
                </a:solidFill>
              </a:rPr>
              <a:t>    /* 第四个参数表示阴影尺寸：spread 即阴影的厚度 */</a:t>
            </a:r>
            <a:endParaRPr lang="zh-CN" altLang="en-US" sz="1200">
              <a:solidFill>
                <a:schemeClr val="tx1"/>
              </a:solidFill>
            </a:endParaRPr>
          </a:p>
          <a:p>
            <a:pPr algn="l"/>
            <a:r>
              <a:rPr lang="zh-CN" altLang="en-US" sz="1200">
                <a:solidFill>
                  <a:schemeClr val="tx1"/>
                </a:solidFill>
              </a:rPr>
              <a:t>    box-shadow: 0 0 0 1px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.boxShadowDiv05 {</a:t>
            </a:r>
            <a:endParaRPr lang="zh-CN" altLang="en-US" sz="1200">
              <a:solidFill>
                <a:schemeClr val="tx1"/>
              </a:solidFill>
            </a:endParaRPr>
          </a:p>
          <a:p>
            <a:pPr algn="l"/>
            <a:r>
              <a:rPr lang="zh-CN" altLang="en-US" sz="1200">
                <a:solidFill>
                  <a:schemeClr val="tx1"/>
                </a:solidFill>
              </a:rPr>
              <a:t>    box-shadow: 5px 0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.boxShadowDiv06 {</a:t>
            </a:r>
            <a:endParaRPr lang="zh-CN" altLang="en-US" sz="1200">
              <a:solidFill>
                <a:schemeClr val="tx1"/>
              </a:solidFill>
            </a:endParaRPr>
          </a:p>
          <a:p>
            <a:pPr algn="l"/>
            <a:r>
              <a:rPr lang="zh-CN" altLang="en-US" sz="1200">
                <a:solidFill>
                  <a:schemeClr val="tx1"/>
                </a:solidFill>
              </a:rPr>
              <a:t>    box-shadow: -5px 0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4810125" y="715645"/>
            <a:ext cx="5742940" cy="54273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.boxShadowDiv07 {</a:t>
            </a:r>
            <a:endParaRPr lang="zh-CN" altLang="en-US" sz="1200">
              <a:solidFill>
                <a:schemeClr val="tx1"/>
              </a:solidFill>
            </a:endParaRPr>
          </a:p>
          <a:p>
            <a:pPr algn="l"/>
            <a:r>
              <a:rPr lang="zh-CN" altLang="en-US" sz="1200">
                <a:solidFill>
                  <a:schemeClr val="tx1"/>
                </a:solidFill>
              </a:rPr>
              <a:t>    box-shadow: 0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.boxShadowDiv08 {</a:t>
            </a:r>
            <a:endParaRPr lang="zh-CN" altLang="en-US" sz="1200">
              <a:solidFill>
                <a:schemeClr val="tx1"/>
              </a:solidFill>
            </a:endParaRPr>
          </a:p>
          <a:p>
            <a:pPr algn="l"/>
            <a:r>
              <a:rPr lang="zh-CN" altLang="en-US" sz="1200">
                <a:solidFill>
                  <a:schemeClr val="tx1"/>
                </a:solidFill>
              </a:rPr>
              <a:t>    box-shadow: 0 -5px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.boxShadowDiv09 {</a:t>
            </a:r>
            <a:endParaRPr lang="zh-CN" altLang="en-US" sz="1200">
              <a:solidFill>
                <a:schemeClr val="tx1"/>
              </a:solidFill>
            </a:endParaRPr>
          </a:p>
          <a:p>
            <a:pPr algn="l"/>
            <a:r>
              <a:rPr lang="zh-CN" altLang="en-US" sz="1200">
                <a:solidFill>
                  <a:schemeClr val="tx1"/>
                </a:solidFill>
              </a:rPr>
              <a:t>    box-shadow: 5px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.boxShadowDiv10 {</a:t>
            </a:r>
            <a:endParaRPr lang="zh-CN" altLang="en-US" sz="1200">
              <a:solidFill>
                <a:schemeClr val="tx1"/>
              </a:solidFill>
            </a:endParaRPr>
          </a:p>
          <a:p>
            <a:pPr algn="l"/>
            <a:r>
              <a:rPr lang="zh-CN" altLang="en-US" sz="1200">
                <a:solidFill>
                  <a:schemeClr val="tx1"/>
                </a:solidFill>
              </a:rPr>
              <a:t>    box-shadow: -5px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.boxShadowDiv11 {</a:t>
            </a:r>
            <a:endParaRPr lang="zh-CN" altLang="en-US" sz="1200">
              <a:solidFill>
                <a:schemeClr val="tx1"/>
              </a:solidFill>
            </a:endParaRPr>
          </a:p>
          <a:p>
            <a:pPr algn="l"/>
            <a:r>
              <a:rPr lang="zh-CN" altLang="en-US" sz="1200">
                <a:solidFill>
                  <a:schemeClr val="tx1"/>
                </a:solidFill>
              </a:rPr>
              <a:t>    box-shadow: 5px 0 0 0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.boxShadowDiv12 {</a:t>
            </a:r>
            <a:endParaRPr lang="zh-CN" altLang="en-US" sz="1200">
              <a:solidFill>
                <a:schemeClr val="tx1"/>
              </a:solidFill>
            </a:endParaRPr>
          </a:p>
          <a:p>
            <a:pPr algn="l"/>
            <a:r>
              <a:rPr lang="zh-CN" altLang="en-US" sz="1200">
                <a:solidFill>
                  <a:schemeClr val="tx1"/>
                </a:solidFill>
              </a:rPr>
              <a:t>    box-shadow: -5px 0 0 0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.boxShadowDiv13 {</a:t>
            </a:r>
            <a:endParaRPr lang="zh-CN" altLang="en-US" sz="1200">
              <a:solidFill>
                <a:schemeClr val="tx1"/>
              </a:solidFill>
            </a:endParaRPr>
          </a:p>
          <a:p>
            <a:pPr algn="l"/>
            <a:r>
              <a:rPr lang="zh-CN" altLang="en-US" sz="1200">
                <a:solidFill>
                  <a:schemeClr val="tx1"/>
                </a:solidFill>
              </a:rPr>
              <a:t>    /* 四色边框,不连贯 */</a:t>
            </a:r>
            <a:endParaRPr lang="zh-CN" altLang="en-US" sz="1200">
              <a:solidFill>
                <a:schemeClr val="tx1"/>
              </a:solidFill>
            </a:endParaRPr>
          </a:p>
          <a:p>
            <a:pPr algn="l"/>
            <a:r>
              <a:rPr lang="zh-CN" altLang="en-US" sz="1200">
                <a:solidFill>
                  <a:schemeClr val="tx1"/>
                </a:solidFill>
              </a:rPr>
              <a:t>    box-shadow: 0 -5px 0 red, 5px 0 0 green, 0 5px 0 blue, -5px 0 0 deeppink;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.boxShadowDiv14 {</a:t>
            </a:r>
            <a:endParaRPr lang="zh-CN" altLang="en-US" sz="1200">
              <a:solidFill>
                <a:schemeClr val="tx1"/>
              </a:solidFill>
            </a:endParaRPr>
          </a:p>
          <a:p>
            <a:pPr algn="l"/>
            <a:r>
              <a:rPr lang="zh-CN" altLang="en-US" sz="1200">
                <a:solidFill>
                  <a:schemeClr val="tx1"/>
                </a:solidFill>
              </a:rPr>
              <a:t>    /* 四色内边框 */</a:t>
            </a:r>
            <a:endParaRPr lang="zh-CN" altLang="en-US" sz="1200">
              <a:solidFill>
                <a:schemeClr val="tx1"/>
              </a:solidFill>
            </a:endParaRPr>
          </a:p>
          <a:p>
            <a:pPr algn="l"/>
            <a:r>
              <a:rPr lang="zh-CN" altLang="en-US" sz="1200">
                <a:solidFill>
                  <a:schemeClr val="tx1"/>
                </a:solidFill>
              </a:rPr>
              <a:t>    box-shadow: 0 -5px 0 red inset, 5px 0 0 green inset, 0 5px 0 blue inset, -5px 0 0 deeppink inset;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6" name="矩形 5"/>
          <p:cNvSpPr/>
          <p:nvPr/>
        </p:nvSpPr>
        <p:spPr>
          <a:xfrm>
            <a:off x="7993380" y="715645"/>
            <a:ext cx="3996055" cy="29991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box-shadow 阴影 --&gt;</a:t>
            </a:r>
            <a:endParaRPr lang="zh-CN" altLang="en-US" sz="1200">
              <a:solidFill>
                <a:schemeClr val="tx1"/>
              </a:solidFill>
            </a:endParaRPr>
          </a:p>
          <a:p>
            <a:pPr algn="l"/>
            <a:r>
              <a:rPr lang="zh-CN" altLang="en-US" sz="1200">
                <a:solidFill>
                  <a:schemeClr val="tx1"/>
                </a:solidFill>
              </a:rPr>
              <a:t>    &lt;div class="boxShadowDiv boxShadowDiv01"&gt;&lt;/div&gt;</a:t>
            </a:r>
            <a:endParaRPr lang="zh-CN" altLang="en-US" sz="1200">
              <a:solidFill>
                <a:schemeClr val="tx1"/>
              </a:solidFill>
            </a:endParaRPr>
          </a:p>
          <a:p>
            <a:pPr algn="l"/>
            <a:r>
              <a:rPr lang="zh-CN" altLang="en-US" sz="1200">
                <a:solidFill>
                  <a:schemeClr val="tx1"/>
                </a:solidFill>
              </a:rPr>
              <a:t>    &lt;div class="boxShadowDiv boxShadowDiv02"&gt;&lt;/div&gt;</a:t>
            </a:r>
            <a:endParaRPr lang="zh-CN" altLang="en-US" sz="1200">
              <a:solidFill>
                <a:schemeClr val="tx1"/>
              </a:solidFill>
            </a:endParaRPr>
          </a:p>
          <a:p>
            <a:pPr algn="l"/>
            <a:r>
              <a:rPr lang="zh-CN" altLang="en-US" sz="1200">
                <a:solidFill>
                  <a:schemeClr val="tx1"/>
                </a:solidFill>
              </a:rPr>
              <a:t>    &lt;div class="boxShadowDiv boxShadowDiv03"&gt;&lt;/div&gt;</a:t>
            </a:r>
            <a:endParaRPr lang="zh-CN" altLang="en-US" sz="1200">
              <a:solidFill>
                <a:schemeClr val="tx1"/>
              </a:solidFill>
            </a:endParaRPr>
          </a:p>
          <a:p>
            <a:pPr algn="l"/>
            <a:r>
              <a:rPr lang="zh-CN" altLang="en-US" sz="1200">
                <a:solidFill>
                  <a:schemeClr val="tx1"/>
                </a:solidFill>
              </a:rPr>
              <a:t>    &lt;div class="boxShadowDiv boxShadowDiv04"&gt;&lt;/div&gt;</a:t>
            </a:r>
            <a:endParaRPr lang="zh-CN" altLang="en-US" sz="1200">
              <a:solidFill>
                <a:schemeClr val="tx1"/>
              </a:solidFill>
            </a:endParaRPr>
          </a:p>
          <a:p>
            <a:pPr algn="l"/>
            <a:r>
              <a:rPr lang="zh-CN" altLang="en-US" sz="1200">
                <a:solidFill>
                  <a:schemeClr val="tx1"/>
                </a:solidFill>
              </a:rPr>
              <a:t>    &lt;div class="boxShadowDiv boxShadowDiv05"&gt;&lt;/div&gt;</a:t>
            </a:r>
            <a:endParaRPr lang="zh-CN" altLang="en-US" sz="1200">
              <a:solidFill>
                <a:schemeClr val="tx1"/>
              </a:solidFill>
            </a:endParaRPr>
          </a:p>
          <a:p>
            <a:pPr algn="l"/>
            <a:r>
              <a:rPr lang="zh-CN" altLang="en-US" sz="1200">
                <a:solidFill>
                  <a:schemeClr val="tx1"/>
                </a:solidFill>
              </a:rPr>
              <a:t>    &lt;div class="boxShadowDiv boxShadowDiv06"&gt;&lt;/div&gt;</a:t>
            </a:r>
            <a:endParaRPr lang="zh-CN" altLang="en-US" sz="1200">
              <a:solidFill>
                <a:schemeClr val="tx1"/>
              </a:solidFill>
            </a:endParaRPr>
          </a:p>
          <a:p>
            <a:pPr algn="l"/>
            <a:r>
              <a:rPr lang="zh-CN" altLang="en-US" sz="1200">
                <a:solidFill>
                  <a:schemeClr val="tx1"/>
                </a:solidFill>
              </a:rPr>
              <a:t>    &lt;div class="boxShadowDiv boxShadowDiv07"&gt;&lt;/div&gt;</a:t>
            </a:r>
            <a:endParaRPr lang="zh-CN" altLang="en-US" sz="1200">
              <a:solidFill>
                <a:schemeClr val="tx1"/>
              </a:solidFill>
            </a:endParaRPr>
          </a:p>
          <a:p>
            <a:pPr algn="l"/>
            <a:r>
              <a:rPr lang="zh-CN" altLang="en-US" sz="1200">
                <a:solidFill>
                  <a:schemeClr val="tx1"/>
                </a:solidFill>
              </a:rPr>
              <a:t>    &lt;div class="boxShadowDiv boxShadowDiv08"&gt;&lt;/div&gt;</a:t>
            </a:r>
            <a:endParaRPr lang="zh-CN" altLang="en-US" sz="1200">
              <a:solidFill>
                <a:schemeClr val="tx1"/>
              </a:solidFill>
            </a:endParaRPr>
          </a:p>
          <a:p>
            <a:pPr algn="l"/>
            <a:r>
              <a:rPr lang="zh-CN" altLang="en-US" sz="1200">
                <a:solidFill>
                  <a:schemeClr val="tx1"/>
                </a:solidFill>
              </a:rPr>
              <a:t>    &lt;div class="boxShadowDiv boxShadowDiv09"&gt;&lt;/div&gt;</a:t>
            </a:r>
            <a:endParaRPr lang="zh-CN" altLang="en-US" sz="1200">
              <a:solidFill>
                <a:schemeClr val="tx1"/>
              </a:solidFill>
            </a:endParaRPr>
          </a:p>
          <a:p>
            <a:pPr algn="l"/>
            <a:r>
              <a:rPr lang="zh-CN" altLang="en-US" sz="1200">
                <a:solidFill>
                  <a:schemeClr val="tx1"/>
                </a:solidFill>
              </a:rPr>
              <a:t>    &lt;div class="boxShadowDiv boxShadowDiv10"&gt;&lt;/div&gt;</a:t>
            </a:r>
            <a:endParaRPr lang="zh-CN" altLang="en-US" sz="1200">
              <a:solidFill>
                <a:schemeClr val="tx1"/>
              </a:solidFill>
            </a:endParaRPr>
          </a:p>
          <a:p>
            <a:pPr algn="l"/>
            <a:r>
              <a:rPr lang="zh-CN" altLang="en-US" sz="1200">
                <a:solidFill>
                  <a:schemeClr val="tx1"/>
                </a:solidFill>
              </a:rPr>
              <a:t>    &lt;div class="boxShadowDiv boxShadowDiv11"&gt;&lt;/div&gt;</a:t>
            </a:r>
            <a:endParaRPr lang="zh-CN" altLang="en-US" sz="1200">
              <a:solidFill>
                <a:schemeClr val="tx1"/>
              </a:solidFill>
            </a:endParaRPr>
          </a:p>
          <a:p>
            <a:pPr algn="l"/>
            <a:r>
              <a:rPr lang="zh-CN" altLang="en-US" sz="1200">
                <a:solidFill>
                  <a:schemeClr val="tx1"/>
                </a:solidFill>
              </a:rPr>
              <a:t>    &lt;div class="boxShadowDiv boxShadowDiv12"&gt;&lt;/div&gt;</a:t>
            </a:r>
            <a:endParaRPr lang="zh-CN" altLang="en-US" sz="1200">
              <a:solidFill>
                <a:schemeClr val="tx1"/>
              </a:solidFill>
            </a:endParaRPr>
          </a:p>
          <a:p>
            <a:pPr algn="l"/>
            <a:r>
              <a:rPr lang="zh-CN" altLang="en-US" sz="1200">
                <a:solidFill>
                  <a:schemeClr val="tx1"/>
                </a:solidFill>
              </a:rPr>
              <a:t>    &lt;div class="boxShadowDiv boxShadowDiv13"&gt;&lt;/div&gt;</a:t>
            </a:r>
            <a:endParaRPr lang="zh-CN" altLang="en-US" sz="1200">
              <a:solidFill>
                <a:schemeClr val="tx1"/>
              </a:solidFill>
            </a:endParaRPr>
          </a:p>
          <a:p>
            <a:pPr algn="l"/>
            <a:r>
              <a:rPr lang="zh-CN" altLang="en-US" sz="1200">
                <a:solidFill>
                  <a:schemeClr val="tx1"/>
                </a:solidFill>
              </a:rPr>
              <a:t>    &lt;div class="boxShadowDiv boxShadowDiv14"&gt;&lt;/div&gt;</a:t>
            </a:r>
            <a:endParaRPr lang="zh-CN" altLang="en-US" sz="1200">
              <a:solidFill>
                <a:schemeClr val="tx1"/>
              </a:solidFill>
            </a:endParaRPr>
          </a:p>
        </p:txBody>
      </p:sp>
      <p:sp>
        <p:nvSpPr>
          <p:cNvPr id="7" name="矩形 6"/>
          <p:cNvSpPr/>
          <p:nvPr/>
        </p:nvSpPr>
        <p:spPr>
          <a:xfrm>
            <a:off x="8589645" y="5843905"/>
            <a:ext cx="175895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阴影设置</a:t>
            </a:r>
            <a:endParaRPr lang="zh-CN" altLang="en-US">
              <a:solidFill>
                <a:schemeClr val="bg1"/>
              </a:solidFill>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mn-ea"/>
                <a:sym typeface="+mn-ea"/>
              </a:rPr>
              <a:t>transition </a:t>
            </a:r>
            <a:r>
              <a:rPr lang="zh-CN" altLang="en-US">
                <a:solidFill>
                  <a:schemeClr val="bg1"/>
                </a:solidFill>
                <a:latin typeface="+mn-ea"/>
                <a:cs typeface="+mn-ea"/>
                <a:sym typeface="+mn-ea"/>
              </a:rPr>
              <a:t>属性</a:t>
            </a:r>
            <a:endParaRPr lang="zh-CN" altLang="en-US">
              <a:solidFill>
                <a:schemeClr val="bg1"/>
              </a:solidFill>
              <a:latin typeface="+mn-ea"/>
              <a:cs typeface="+mn-ea"/>
              <a:sym typeface="+mn-ea"/>
            </a:endParaRPr>
          </a:p>
        </p:txBody>
      </p:sp>
      <p:sp>
        <p:nvSpPr>
          <p:cNvPr id="9" name="矩形 8"/>
          <p:cNvSpPr/>
          <p:nvPr/>
        </p:nvSpPr>
        <p:spPr>
          <a:xfrm>
            <a:off x="232410" y="1304925"/>
            <a:ext cx="11657330" cy="531368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CSS3 过渡：通过 CSS3，我们可以在不使用 Flash 动画或 JavaScript 的情况下，</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当元素从一种样式变换为另一种样式</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时为元素添加效果。</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CSS3 过渡是元素从一种样式逐渐改变为另一种的效果。使用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:hover 和 :focus 这样的伪类</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，我们可以很方便的将元素从一个样式切换到另一个样式，而且切换是会有过渡效果。</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要实现这一点，必须规定两项内容：① 规定您希望把效果添加到哪个 CSS 属性上 ② 规定效果的时长</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transition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简写属性，用于在一个属性中设置四个过渡属性。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transition-property	规定应用过渡的 CSS 属性的名称。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transition-duration	定义过渡效果花费的时间。默认是 0。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transition-timing-function	规定过渡效果的时间曲线。默认是 "ease"。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transition-delay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规定过渡效果何时开始。默认是 0。</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ransition-timing-function 过渡时间线的值有：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规定以相同速度开始至结束的过渡效果（等于 cubic-bezier(0,0,1,1)）。</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ease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规定慢速开始，然后变快，然后慢速结束的过渡效果（cubic-bezier(0.25,0.1,0.25,1)）。</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ease-in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规定以慢速开始的过渡效果（等于 cubic-bezier(0.42,0,1,1)）。</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ease-out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规定以慢速结束的过渡效果（等于 cubic-bezier(0,0,0.58,1)）。</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ease-in-out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规定以慢速开始和结束的过渡效果（等于 cubic-bezier(0.42,0,0.58,1)）。</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cubic-bezier(n,n,n,n)	在 cubic-bezier 函数中定义自己的值。可能的值是 0 至 1 之间的数值。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492375" y="968375"/>
            <a:ext cx="9234170" cy="233172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CSS的四种引入方式</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1.标签内的CSS(</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行内式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2.网页内的CSS(</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嵌入式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3.link引用的CSS(</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链接式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4.import引用的CSS(</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导入式</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css都是以style="键：值；键：值;……"这样引入的，但是方式有四种，主要推荐并常用的是链接式；</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除了行内式，其它三种方式（嵌入式、链接式、导入式）都是在&lt;head&gt; &lt;/head&gt; 内写入style标签</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nvSpPr>
        <p:spPr>
          <a:xfrm>
            <a:off x="299085" y="9683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使用</a:t>
            </a:r>
            <a:r>
              <a:rPr lang="en-US" altLang="zh-CN">
                <a:latin typeface="+mn-ea"/>
                <a:cs typeface="宋体" panose="02010600030101010101" pitchFamily="2" charset="-122"/>
                <a:sym typeface="+mn-ea"/>
              </a:rPr>
              <a:t>CSS</a:t>
            </a:r>
            <a:r>
              <a:rPr lang="zh-CN" altLang="en-US">
                <a:latin typeface="+mn-ea"/>
                <a:cs typeface="宋体" panose="02010600030101010101" pitchFamily="2" charset="-122"/>
                <a:sym typeface="+mn-ea"/>
              </a:rPr>
              <a:t>四种方式</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8127365" y="1795145"/>
            <a:ext cx="1703070" cy="4673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过渡</a:t>
            </a:r>
            <a:endParaRPr lang="zh-CN"/>
          </a:p>
        </p:txBody>
      </p:sp>
      <p:sp>
        <p:nvSpPr>
          <p:cNvPr id="3" name="矩形 2"/>
          <p:cNvSpPr/>
          <p:nvPr/>
        </p:nvSpPr>
        <p:spPr>
          <a:xfrm>
            <a:off x="268605" y="274320"/>
            <a:ext cx="2802890" cy="47053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transition 过渡效果 */</a:t>
            </a:r>
            <a:endParaRPr lang="zh-CN" altLang="en-US" sz="1200">
              <a:solidFill>
                <a:schemeClr val="tx1"/>
              </a:solidFill>
            </a:endParaRPr>
          </a:p>
          <a:p>
            <a:pPr algn="l"/>
            <a:r>
              <a:rPr lang="zh-CN" altLang="en-US" sz="1200">
                <a:solidFill>
                  <a:schemeClr val="tx1"/>
                </a:solidFill>
              </a:rPr>
              <a:t>.transitionDiv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20px 50px;</a:t>
            </a:r>
            <a:endParaRPr lang="zh-CN" altLang="en-US" sz="1200">
              <a:solidFill>
                <a:schemeClr val="tx1"/>
              </a:solidFill>
            </a:endParaRPr>
          </a:p>
          <a:p>
            <a:pPr algn="l"/>
            <a:r>
              <a:rPr lang="zh-CN" altLang="en-US" sz="1200">
                <a:solidFill>
                  <a:schemeClr val="tx1"/>
                </a:solidFill>
              </a:rPr>
              <a:t>    cursor: pointer;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.transitionDiv01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.transitionDiv01:hover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.transitionDiv02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transition-property: width;</a:t>
            </a:r>
            <a:endParaRPr lang="zh-CN" altLang="en-US" sz="1200">
              <a:solidFill>
                <a:schemeClr val="tx1"/>
              </a:solidFill>
            </a:endParaRPr>
          </a:p>
          <a:p>
            <a:pPr algn="l"/>
            <a:r>
              <a:rPr lang="zh-CN" altLang="en-US" sz="1200">
                <a:solidFill>
                  <a:schemeClr val="tx1"/>
                </a:solidFill>
              </a:rPr>
              <a:t>    transition-duration: 3s;</a:t>
            </a:r>
            <a:endParaRPr lang="zh-CN" altLang="en-US" sz="1200">
              <a:solidFill>
                <a:schemeClr val="tx1"/>
              </a:solidFill>
            </a:endParaRPr>
          </a:p>
          <a:p>
            <a:pPr algn="l"/>
            <a:r>
              <a:rPr lang="zh-CN" altLang="en-US" sz="1200">
                <a:solidFill>
                  <a:schemeClr val="tx1"/>
                </a:solidFill>
              </a:rPr>
              <a:t>    transition-timing-function: linear;</a:t>
            </a:r>
            <a:endParaRPr lang="zh-CN" altLang="en-US" sz="1200">
              <a:solidFill>
                <a:schemeClr val="tx1"/>
              </a:solidFill>
            </a:endParaRPr>
          </a:p>
          <a:p>
            <a:pPr algn="l"/>
            <a:r>
              <a:rPr lang="zh-CN" altLang="en-US" sz="1200">
                <a:solidFill>
                  <a:schemeClr val="tx1"/>
                </a:solidFill>
              </a:rPr>
              <a:t>    transition-delay: 1s;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.transitionDiv02:hover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8127365" y="274320"/>
            <a:ext cx="3741420" cy="13817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transition 过渡效果 --&gt;</a:t>
            </a:r>
            <a:endParaRPr lang="zh-CN" altLang="en-US" sz="1200">
              <a:solidFill>
                <a:schemeClr val="tx1"/>
              </a:solidFill>
            </a:endParaRPr>
          </a:p>
          <a:p>
            <a:pPr algn="l"/>
            <a:r>
              <a:rPr lang="zh-CN" altLang="en-US" sz="1200">
                <a:solidFill>
                  <a:schemeClr val="tx1"/>
                </a:solidFill>
              </a:rPr>
              <a:t>    &lt;div class="transitionDiv transitionDiv01"&gt;&lt;/div&gt;</a:t>
            </a:r>
            <a:endParaRPr lang="zh-CN" altLang="en-US" sz="1200">
              <a:solidFill>
                <a:schemeClr val="tx1"/>
              </a:solidFill>
            </a:endParaRPr>
          </a:p>
          <a:p>
            <a:pPr algn="l"/>
            <a:r>
              <a:rPr lang="zh-CN" altLang="en-US" sz="1200">
                <a:solidFill>
                  <a:schemeClr val="tx1"/>
                </a:solidFill>
              </a:rPr>
              <a:t>    &lt;div class="transitionDiv transitionDiv02"&gt;&lt;/div&gt;</a:t>
            </a:r>
            <a:endParaRPr lang="zh-CN" altLang="en-US" sz="1200">
              <a:solidFill>
                <a:schemeClr val="tx1"/>
              </a:solidFill>
            </a:endParaRPr>
          </a:p>
          <a:p>
            <a:pPr algn="l"/>
            <a:r>
              <a:rPr lang="zh-CN" altLang="en-US" sz="1200">
                <a:solidFill>
                  <a:schemeClr val="tx1"/>
                </a:solidFill>
              </a:rPr>
              <a:t>    &lt;div class="transitionDiv transitionDiv03"&gt;&lt;/div&gt;</a:t>
            </a:r>
            <a:endParaRPr lang="zh-CN" altLang="en-US" sz="1200">
              <a:solidFill>
                <a:schemeClr val="tx1"/>
              </a:solidFill>
            </a:endParaRPr>
          </a:p>
          <a:p>
            <a:pPr algn="l"/>
            <a:r>
              <a:rPr lang="zh-CN" altLang="en-US" sz="1200">
                <a:solidFill>
                  <a:schemeClr val="tx1"/>
                </a:solidFill>
              </a:rPr>
              <a:t>    &lt;div class="transitionDiv transitionDiv04"&gt;&lt;/div&gt;</a:t>
            </a:r>
            <a:endParaRPr lang="zh-CN" altLang="en-US" sz="1200">
              <a:solidFill>
                <a:schemeClr val="tx1"/>
              </a:solidFill>
            </a:endParaRPr>
          </a:p>
          <a:p>
            <a:pPr algn="l"/>
            <a:r>
              <a:rPr lang="zh-CN" altLang="en-US" sz="1200">
                <a:solidFill>
                  <a:schemeClr val="tx1"/>
                </a:solidFill>
              </a:rPr>
              <a:t>    &lt;div class="transitionDiv transitionDiv05"&gt;&lt;/div&gt;</a:t>
            </a:r>
            <a:endParaRPr lang="zh-CN" altLang="en-US" sz="1200">
              <a:solidFill>
                <a:schemeClr val="tx1"/>
              </a:solidFill>
            </a:endParaRPr>
          </a:p>
        </p:txBody>
      </p:sp>
      <p:sp>
        <p:nvSpPr>
          <p:cNvPr id="5" name="矩形 4"/>
          <p:cNvSpPr/>
          <p:nvPr/>
        </p:nvSpPr>
        <p:spPr>
          <a:xfrm>
            <a:off x="3252470" y="274320"/>
            <a:ext cx="4680585" cy="64719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.transitionDiv03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transition: width 3s linear 1s;</a:t>
            </a:r>
            <a:endParaRPr lang="zh-CN" altLang="en-US" sz="1200">
              <a:solidFill>
                <a:schemeClr val="tx1"/>
              </a:solidFill>
            </a:endParaRPr>
          </a:p>
          <a:p>
            <a:pPr algn="l"/>
            <a:r>
              <a:rPr lang="zh-CN" altLang="en-US" sz="1200">
                <a:solidFill>
                  <a:schemeClr val="tx1"/>
                </a:solidFill>
              </a:rPr>
              <a:t>    /* 和下面等价 */</a:t>
            </a:r>
            <a:endParaRPr lang="zh-CN" altLang="en-US" sz="1200">
              <a:solidFill>
                <a:schemeClr val="tx1"/>
              </a:solidFill>
            </a:endParaRPr>
          </a:p>
          <a:p>
            <a:pPr algn="l"/>
            <a:r>
              <a:rPr lang="zh-CN" altLang="en-US" sz="1200">
                <a:solidFill>
                  <a:schemeClr val="tx1"/>
                </a:solidFill>
              </a:rPr>
              <a:t>    /*transition-property: width;*/</a:t>
            </a:r>
            <a:endParaRPr lang="zh-CN" altLang="en-US" sz="1200">
              <a:solidFill>
                <a:schemeClr val="tx1"/>
              </a:solidFill>
            </a:endParaRPr>
          </a:p>
          <a:p>
            <a:pPr algn="l"/>
            <a:r>
              <a:rPr lang="zh-CN" altLang="en-US" sz="1200">
                <a:solidFill>
                  <a:schemeClr val="tx1"/>
                </a:solidFill>
              </a:rPr>
              <a:t>    /*transition-duration: 3s;*/</a:t>
            </a:r>
            <a:endParaRPr lang="zh-CN" altLang="en-US" sz="1200">
              <a:solidFill>
                <a:schemeClr val="tx1"/>
              </a:solidFill>
            </a:endParaRPr>
          </a:p>
          <a:p>
            <a:pPr algn="l"/>
            <a:r>
              <a:rPr lang="zh-CN" altLang="en-US" sz="1200">
                <a:solidFill>
                  <a:schemeClr val="tx1"/>
                </a:solidFill>
              </a:rPr>
              <a:t>    /*transition-timing-function: linear;*/</a:t>
            </a:r>
            <a:endParaRPr lang="zh-CN" altLang="en-US" sz="1200">
              <a:solidFill>
                <a:schemeClr val="tx1"/>
              </a:solidFill>
            </a:endParaRPr>
          </a:p>
          <a:p>
            <a:pPr algn="l"/>
            <a:r>
              <a:rPr lang="zh-CN" altLang="en-US" sz="1200">
                <a:solidFill>
                  <a:schemeClr val="tx1"/>
                </a:solidFill>
              </a:rPr>
              <a:t>    /*transition-delay: 1s;*/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.transitionDiv03:hover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.transitionDiv04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 同时过渡多个属性 */</a:t>
            </a:r>
            <a:endParaRPr lang="zh-CN" altLang="en-US" sz="1200">
              <a:solidFill>
                <a:schemeClr val="tx1"/>
              </a:solidFill>
            </a:endParaRPr>
          </a:p>
          <a:p>
            <a:pPr algn="l"/>
            <a:r>
              <a:rPr lang="zh-CN" altLang="en-US" sz="1200">
                <a:solidFill>
                  <a:schemeClr val="tx1"/>
                </a:solidFill>
              </a:rPr>
              <a:t>    transition: width 3s linear, background-color 3s linear;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.transitionDiv04:hover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    background-color: yellow;</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.transitionDiv05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/*transition: width 3s ease;*/</a:t>
            </a:r>
            <a:endParaRPr lang="zh-CN" altLang="en-US" sz="1200">
              <a:solidFill>
                <a:schemeClr val="tx1"/>
              </a:solidFill>
            </a:endParaRPr>
          </a:p>
          <a:p>
            <a:pPr algn="l"/>
            <a:r>
              <a:rPr lang="zh-CN" altLang="en-US" sz="1200">
                <a:solidFill>
                  <a:schemeClr val="tx1"/>
                </a:solidFill>
              </a:rPr>
              <a:t>    /*transition: width 3s ease-in;*/</a:t>
            </a:r>
            <a:endParaRPr lang="zh-CN" altLang="en-US" sz="1200">
              <a:solidFill>
                <a:schemeClr val="tx1"/>
              </a:solidFill>
            </a:endParaRPr>
          </a:p>
          <a:p>
            <a:pPr algn="l"/>
            <a:r>
              <a:rPr lang="zh-CN" altLang="en-US" sz="1200">
                <a:solidFill>
                  <a:schemeClr val="tx1"/>
                </a:solidFill>
              </a:rPr>
              <a:t>    /*transition: width 3s ease-out;*/</a:t>
            </a:r>
            <a:endParaRPr lang="zh-CN" altLang="en-US" sz="1200">
              <a:solidFill>
                <a:schemeClr val="tx1"/>
              </a:solidFill>
            </a:endParaRPr>
          </a:p>
          <a:p>
            <a:pPr algn="l"/>
            <a:r>
              <a:rPr lang="zh-CN" altLang="en-US" sz="1200">
                <a:solidFill>
                  <a:schemeClr val="tx1"/>
                </a:solidFill>
              </a:rPr>
              <a:t>    /*transition: width 3s ease-in-out;*/</a:t>
            </a:r>
            <a:endParaRPr lang="zh-CN" altLang="en-US" sz="1200">
              <a:solidFill>
                <a:schemeClr val="tx1"/>
              </a:solidFill>
            </a:endParaRPr>
          </a:p>
          <a:p>
            <a:pPr algn="l"/>
            <a:r>
              <a:rPr lang="zh-CN" altLang="en-US" sz="1200">
                <a:solidFill>
                  <a:schemeClr val="tx1"/>
                </a:solidFill>
              </a:rPr>
              <a:t>    /* 使用贝塞尔曲线 */</a:t>
            </a:r>
            <a:endParaRPr lang="zh-CN" altLang="en-US" sz="1200">
              <a:solidFill>
                <a:schemeClr val="tx1"/>
              </a:solidFill>
            </a:endParaRPr>
          </a:p>
          <a:p>
            <a:pPr algn="l"/>
            <a:r>
              <a:rPr lang="zh-CN" altLang="en-US" sz="1200">
                <a:solidFill>
                  <a:schemeClr val="tx1"/>
                </a:solidFill>
              </a:rPr>
              <a:t>    transition: width 3s cubic-bezier(0.3, 0.72, 0.74, 0.25);</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.transitionDiv05:hover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latin typeface="+mn-ea"/>
                <a:cs typeface="+mn-ea"/>
                <a:sym typeface="+mn-ea"/>
              </a:rPr>
              <a:t>animation</a:t>
            </a:r>
            <a:r>
              <a:rPr lang="zh-CN" altLang="en-US">
                <a:solidFill>
                  <a:schemeClr val="bg1"/>
                </a:solidFill>
                <a:latin typeface="+mn-ea"/>
                <a:cs typeface="+mn-ea"/>
                <a:sym typeface="+mn-ea"/>
              </a:rPr>
              <a:t>属性</a:t>
            </a:r>
            <a:endParaRPr lang="zh-CN" altLang="en-US">
              <a:solidFill>
                <a:schemeClr val="bg1"/>
              </a:solidFill>
              <a:latin typeface="+mn-ea"/>
              <a:cs typeface="+mn-ea"/>
              <a:sym typeface="+mn-ea"/>
            </a:endParaRPr>
          </a:p>
        </p:txBody>
      </p:sp>
      <p:sp>
        <p:nvSpPr>
          <p:cNvPr id="9" name="矩形 8"/>
          <p:cNvSpPr/>
          <p:nvPr/>
        </p:nvSpPr>
        <p:spPr>
          <a:xfrm>
            <a:off x="2126615" y="730885"/>
            <a:ext cx="9763125" cy="468566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CSS3 @keyframes 动画：通过 @keyframes 规则，您能够创建动画。</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创建动画的原理是，将一套 CSS 样式逐渐变化为另一套样式。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在动画过程中，您能够多次改变这套 CSS 样式。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以百分比来规定改变发生的时间，或者通过关键词 "from" 和 "to"，等价于 0% 和 100%。</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0% 是动画的开始时间，100% 动画的结束时间。</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为了获得最佳的浏览器支持，您应该始终定义 0% 和 100% 选择器。</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@keyframes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规定动画。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所有动画属性的简写属性，除了 animation-play-state 属性。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animation-name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规定 @keyframes 动画的名称。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animation-duration	规定动画完成一个周期所花费的秒或毫秒。默认是 0。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animation-timing-function	规定动画的速度曲线。默认是 "ease"。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animation-delay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规定动画何时开始。默认是 0。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animation-iteration-count	规定动画被播放的次数。默认是 1（n|infinite n 次或者无限次）。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animation-direction	规定动画是否在下一周期逆向地播放。默认是 "normal"。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animation-play-state	规定动画是否正在运行或暂停。默认是 "running"。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animation-fill-mode	规定对象动画时间之外的状态。</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332740" y="730885"/>
            <a:ext cx="11557000" cy="286448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语法：@keyframes animationname {keyframes-selector {css-styles;}}</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animationname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必需。定义动画的名称。</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keyframes-selector	必需。动画时长的百分比。合法的值：0-100%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from（与 0% 相同）</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to</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（与 100% 相同）</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css-styles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必需。一个或多个合法的 CSS 样式属性。</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animation-fill-mode : none | forwards | backwards | both;</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不改变默认行为。</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forwards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当动画完成后，保持最后一个属性值（在最后一个关键帧中定义）。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backwards	在 animation-delay 所指定的一段时间内，在动画显示之前，应用开始属性值（在第一个关键帧中定义）。</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both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向前和向后填充模式都被应用。</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253615" y="5853430"/>
            <a:ext cx="1703070" cy="43942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动画</a:t>
            </a:r>
            <a:endParaRPr lang="zh-CN"/>
          </a:p>
        </p:txBody>
      </p:sp>
      <p:sp>
        <p:nvSpPr>
          <p:cNvPr id="4" name="矩形 3"/>
          <p:cNvSpPr/>
          <p:nvPr/>
        </p:nvSpPr>
        <p:spPr>
          <a:xfrm>
            <a:off x="215265" y="542290"/>
            <a:ext cx="3741420" cy="51352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测试 css 动画效果 keyframes */</a:t>
            </a:r>
            <a:endParaRPr lang="zh-CN" altLang="en-US" sz="1200">
              <a:solidFill>
                <a:schemeClr val="tx1"/>
              </a:solidFill>
            </a:endParaRPr>
          </a:p>
          <a:p>
            <a:pPr algn="l"/>
            <a:r>
              <a:rPr lang="zh-CN" altLang="en-US" sz="1200">
                <a:solidFill>
                  <a:schemeClr val="tx1"/>
                </a:solidFill>
              </a:rPr>
              <a:t>.animationDiv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20px 50px;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.animationDiv01 {</a:t>
            </a:r>
            <a:endParaRPr lang="zh-CN" altLang="en-US" sz="1200">
              <a:solidFill>
                <a:schemeClr val="tx1"/>
              </a:solidFill>
            </a:endParaRPr>
          </a:p>
          <a:p>
            <a:pPr algn="l"/>
            <a:r>
              <a:rPr lang="zh-CN" altLang="en-US" sz="1200">
                <a:solidFill>
                  <a:schemeClr val="tx1"/>
                </a:solidFill>
              </a:rPr>
              <a:t>    animation-name: showAnimation01;</a:t>
            </a:r>
            <a:endParaRPr lang="zh-CN" altLang="en-US" sz="1200">
              <a:solidFill>
                <a:schemeClr val="tx1"/>
              </a:solidFill>
            </a:endParaRPr>
          </a:p>
          <a:p>
            <a:pPr algn="l"/>
            <a:r>
              <a:rPr lang="zh-CN" altLang="en-US" sz="1200">
                <a:solidFill>
                  <a:schemeClr val="tx1"/>
                </a:solidFill>
              </a:rPr>
              <a:t>    /* animation-iteration-count: n|infinite n 次或者无限次 */</a:t>
            </a:r>
            <a:endParaRPr lang="zh-CN" altLang="en-US" sz="1200">
              <a:solidFill>
                <a:schemeClr val="tx1"/>
              </a:solidFill>
            </a:endParaRPr>
          </a:p>
          <a:p>
            <a:pPr algn="l"/>
            <a:r>
              <a:rPr lang="zh-CN" altLang="en-US" sz="1200">
                <a:solidFill>
                  <a:schemeClr val="tx1"/>
                </a:solidFill>
              </a:rPr>
              <a:t>    animation-iteration-count: infinite;    /* 重复执行 */</a:t>
            </a:r>
            <a:endParaRPr lang="zh-CN" altLang="en-US" sz="1200">
              <a:solidFill>
                <a:schemeClr val="tx1"/>
              </a:solidFill>
            </a:endParaRPr>
          </a:p>
          <a:p>
            <a:pPr algn="l"/>
            <a:r>
              <a:rPr lang="zh-CN" altLang="en-US" sz="1200">
                <a:solidFill>
                  <a:schemeClr val="tx1"/>
                </a:solidFill>
              </a:rPr>
              <a:t>    animation-duration: 3s;</a:t>
            </a:r>
            <a:endParaRPr lang="zh-CN" altLang="en-US" sz="1200">
              <a:solidFill>
                <a:schemeClr val="tx1"/>
              </a:solidFill>
            </a:endParaRPr>
          </a:p>
          <a:p>
            <a:pPr algn="l"/>
            <a:r>
              <a:rPr lang="zh-CN" altLang="en-US" sz="1200">
                <a:solidFill>
                  <a:schemeClr val="tx1"/>
                </a:solidFill>
              </a:rPr>
              <a:t>    /* 线性时间线 */</a:t>
            </a:r>
            <a:endParaRPr lang="zh-CN" altLang="en-US" sz="1200">
              <a:solidFill>
                <a:schemeClr val="tx1"/>
              </a:solidFill>
            </a:endParaRPr>
          </a:p>
          <a:p>
            <a:pPr algn="l"/>
            <a:r>
              <a:rPr lang="zh-CN" altLang="en-US" sz="1200">
                <a:solidFill>
                  <a:schemeClr val="tx1"/>
                </a:solidFill>
              </a:rPr>
              <a:t>    animation-timing-function: linear;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@keyframes showAnimation01 {</a:t>
            </a:r>
            <a:endParaRPr lang="zh-CN" altLang="en-US" sz="1200">
              <a:solidFill>
                <a:schemeClr val="tx1"/>
              </a:solidFill>
            </a:endParaRPr>
          </a:p>
          <a:p>
            <a:pPr algn="l"/>
            <a:r>
              <a:rPr lang="zh-CN" altLang="en-US" sz="1200">
                <a:solidFill>
                  <a:schemeClr val="tx1"/>
                </a:solidFill>
              </a:rPr>
              <a:t>    from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background-color: #d0d0d0;</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to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4168140" y="542290"/>
            <a:ext cx="3741420" cy="54800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.animationDiv02 {</a:t>
            </a:r>
            <a:endParaRPr lang="zh-CN" altLang="en-US" sz="1200">
              <a:solidFill>
                <a:schemeClr val="tx1"/>
              </a:solidFill>
            </a:endParaRPr>
          </a:p>
          <a:p>
            <a:pPr algn="l"/>
            <a:r>
              <a:rPr lang="zh-CN" altLang="en-US" sz="1200">
                <a:solidFill>
                  <a:schemeClr val="tx1"/>
                </a:solidFill>
              </a:rPr>
              <a:t>    /* 动画简写 */</a:t>
            </a:r>
            <a:endParaRPr lang="zh-CN" altLang="en-US" sz="1200">
              <a:solidFill>
                <a:schemeClr val="tx1"/>
              </a:solidFill>
            </a:endParaRPr>
          </a:p>
          <a:p>
            <a:pPr algn="l"/>
            <a:r>
              <a:rPr lang="zh-CN" altLang="en-US" sz="1200">
                <a:solidFill>
                  <a:schemeClr val="tx1"/>
                </a:solidFill>
              </a:rPr>
              <a:t>    animation: showAnimation02 3s linear infinite;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@keyframes showAnimation02 {</a:t>
            </a:r>
            <a:endParaRPr lang="zh-CN" altLang="en-US" sz="1200">
              <a:solidFill>
                <a:schemeClr val="tx1"/>
              </a:solidFill>
            </a:endParaRPr>
          </a:p>
          <a:p>
            <a:pPr algn="l"/>
            <a:r>
              <a:rPr lang="zh-CN" altLang="en-US" sz="1200">
                <a:solidFill>
                  <a:schemeClr val="tx1"/>
                </a:solidFill>
              </a:rPr>
              <a:t>    0%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background-color: #d0d0d0;</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100%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.animationDiv03 {</a:t>
            </a:r>
            <a:endParaRPr lang="zh-CN" altLang="en-US" sz="1200">
              <a:solidFill>
                <a:schemeClr val="tx1"/>
              </a:solidFill>
            </a:endParaRPr>
          </a:p>
          <a:p>
            <a:pPr algn="l"/>
            <a:r>
              <a:rPr lang="zh-CN" altLang="en-US" sz="1200">
                <a:solidFill>
                  <a:schemeClr val="tx1"/>
                </a:solidFill>
              </a:rPr>
              <a:t>    /* 延迟 1s 执行,重复执行 */</a:t>
            </a:r>
            <a:endParaRPr lang="zh-CN" altLang="en-US" sz="1200">
              <a:solidFill>
                <a:schemeClr val="tx1"/>
              </a:solidFill>
            </a:endParaRPr>
          </a:p>
          <a:p>
            <a:pPr algn="l"/>
            <a:r>
              <a:rPr lang="zh-CN" altLang="en-US" sz="1200">
                <a:solidFill>
                  <a:schemeClr val="tx1"/>
                </a:solidFill>
              </a:rPr>
              <a:t>    animation: showAnimation02 3s linear 1s infinite;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.animationDiv04 {</a:t>
            </a:r>
            <a:endParaRPr lang="zh-CN" altLang="en-US" sz="1200">
              <a:solidFill>
                <a:schemeClr val="tx1"/>
              </a:solidFill>
            </a:endParaRPr>
          </a:p>
          <a:p>
            <a:pPr algn="l"/>
            <a:r>
              <a:rPr lang="zh-CN" altLang="en-US" sz="1200">
                <a:solidFill>
                  <a:schemeClr val="tx1"/>
                </a:solidFill>
              </a:rPr>
              <a:t>    /* 延迟 1s 执行,执行一次 */</a:t>
            </a:r>
            <a:endParaRPr lang="zh-CN" altLang="en-US" sz="1200">
              <a:solidFill>
                <a:schemeClr val="tx1"/>
              </a:solidFill>
            </a:endParaRPr>
          </a:p>
          <a:p>
            <a:pPr algn="l"/>
            <a:r>
              <a:rPr lang="zh-CN" altLang="en-US" sz="1200">
                <a:solidFill>
                  <a:schemeClr val="tx1"/>
                </a:solidFill>
              </a:rPr>
              <a:t>    animation: showAnimation02 3s linear 1s;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.animationDiv05 {</a:t>
            </a:r>
            <a:endParaRPr lang="zh-CN" altLang="en-US" sz="1200">
              <a:solidFill>
                <a:schemeClr val="tx1"/>
              </a:solidFill>
            </a:endParaRPr>
          </a:p>
          <a:p>
            <a:pPr algn="l"/>
            <a:r>
              <a:rPr lang="zh-CN" altLang="en-US" sz="1200">
                <a:solidFill>
                  <a:schemeClr val="tx1"/>
                </a:solidFill>
              </a:rPr>
              <a:t>    /* 延迟 1s 执行,当动画完成后,保持最后一个属性值 */</a:t>
            </a:r>
            <a:endParaRPr lang="zh-CN" altLang="en-US" sz="1200">
              <a:solidFill>
                <a:schemeClr val="tx1"/>
              </a:solidFill>
            </a:endParaRPr>
          </a:p>
          <a:p>
            <a:pPr algn="l"/>
            <a:r>
              <a:rPr lang="zh-CN" altLang="en-US" sz="1200">
                <a:solidFill>
                  <a:schemeClr val="tx1"/>
                </a:solidFill>
              </a:rPr>
              <a:t>    animation: showAnimation02 3s linear 1s forwards;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6" name="矩形 5"/>
          <p:cNvSpPr/>
          <p:nvPr/>
        </p:nvSpPr>
        <p:spPr>
          <a:xfrm>
            <a:off x="8128000" y="542290"/>
            <a:ext cx="3741420" cy="44602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.animationDiv06 {</a:t>
            </a:r>
            <a:endParaRPr lang="zh-CN" altLang="en-US" sz="1200">
              <a:solidFill>
                <a:schemeClr val="tx1"/>
              </a:solidFill>
            </a:endParaRPr>
          </a:p>
          <a:p>
            <a:pPr algn="l"/>
            <a:r>
              <a:rPr lang="zh-CN" altLang="en-US" sz="1200">
                <a:solidFill>
                  <a:schemeClr val="tx1"/>
                </a:solidFill>
              </a:rPr>
              <a:t>    /* 动画进度精确控制 */</a:t>
            </a:r>
            <a:endParaRPr lang="zh-CN" altLang="en-US" sz="1200">
              <a:solidFill>
                <a:schemeClr val="tx1"/>
              </a:solidFill>
            </a:endParaRPr>
          </a:p>
          <a:p>
            <a:pPr algn="l"/>
            <a:r>
              <a:rPr lang="zh-CN" altLang="en-US" sz="1200">
                <a:solidFill>
                  <a:schemeClr val="tx1"/>
                </a:solidFill>
              </a:rPr>
              <a:t>    animation: showAnimation06 3s linear infinite;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多个进度值 */</a:t>
            </a:r>
            <a:endParaRPr lang="zh-CN" altLang="en-US" sz="1200">
              <a:solidFill>
                <a:schemeClr val="tx1"/>
              </a:solidFill>
            </a:endParaRPr>
          </a:p>
          <a:p>
            <a:pPr algn="l"/>
            <a:r>
              <a:rPr lang="zh-CN" altLang="en-US" sz="1200">
                <a:solidFill>
                  <a:schemeClr val="tx1"/>
                </a:solidFill>
              </a:rPr>
              <a:t>@keyframes showAnimation06 {</a:t>
            </a:r>
            <a:endParaRPr lang="zh-CN" altLang="en-US" sz="1200">
              <a:solidFill>
                <a:schemeClr val="tx1"/>
              </a:solidFill>
            </a:endParaRPr>
          </a:p>
          <a:p>
            <a:pPr algn="l"/>
            <a:r>
              <a:rPr lang="zh-CN" altLang="en-US" sz="1200">
                <a:solidFill>
                  <a:schemeClr val="tx1"/>
                </a:solidFill>
              </a:rPr>
              <a:t>    0% {</a:t>
            </a:r>
            <a:endParaRPr lang="zh-CN" altLang="en-US" sz="1200">
              <a:solidFill>
                <a:schemeClr val="tx1"/>
              </a:solidFill>
            </a:endParaRPr>
          </a:p>
          <a:p>
            <a:pPr algn="l"/>
            <a:r>
              <a:rPr lang="zh-CN" altLang="en-US" sz="1200">
                <a:solidFill>
                  <a:schemeClr val="tx1"/>
                </a:solidFill>
              </a:rPr>
              <a:t>        width: 0;</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25% {</a:t>
            </a:r>
            <a:endParaRPr lang="zh-CN" altLang="en-US" sz="1200">
              <a:solidFill>
                <a:schemeClr val="tx1"/>
              </a:solidFill>
            </a:endParaRPr>
          </a:p>
          <a:p>
            <a:pPr algn="l"/>
            <a:r>
              <a:rPr lang="zh-CN" altLang="en-US" sz="1200">
                <a:solidFill>
                  <a:schemeClr val="tx1"/>
                </a:solidFill>
              </a:rPr>
              <a:t>        width: 250px;</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50%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75%{</a:t>
            </a:r>
            <a:endParaRPr lang="zh-CN" altLang="en-US" sz="1200">
              <a:solidFill>
                <a:schemeClr val="tx1"/>
              </a:solidFill>
            </a:endParaRPr>
          </a:p>
          <a:p>
            <a:pPr algn="l"/>
            <a:r>
              <a:rPr lang="zh-CN" altLang="en-US" sz="1200">
                <a:solidFill>
                  <a:schemeClr val="tx1"/>
                </a:solidFill>
              </a:rPr>
              <a:t>        width: 750px;</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100% {</a:t>
            </a:r>
            <a:endParaRPr lang="zh-CN" altLang="en-US" sz="1200">
              <a:solidFill>
                <a:schemeClr val="tx1"/>
              </a:solidFill>
            </a:endParaRPr>
          </a:p>
          <a:p>
            <a:pPr algn="l"/>
            <a:r>
              <a:rPr lang="zh-CN" altLang="en-US" sz="1200">
                <a:solidFill>
                  <a:schemeClr val="tx1"/>
                </a:solidFill>
              </a:rPr>
              <a:t>        width: 1000px;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8128000" y="5230495"/>
            <a:ext cx="3741420" cy="13817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css 动画效果 keyframes --&gt;</a:t>
            </a:r>
            <a:endParaRPr lang="zh-CN" altLang="en-US" sz="1200">
              <a:solidFill>
                <a:schemeClr val="tx1"/>
              </a:solidFill>
            </a:endParaRPr>
          </a:p>
          <a:p>
            <a:pPr algn="l"/>
            <a:r>
              <a:rPr lang="zh-CN" altLang="en-US" sz="1200">
                <a:solidFill>
                  <a:schemeClr val="tx1"/>
                </a:solidFill>
              </a:rPr>
              <a:t>    &lt;div class="animationDiv animationDiv01"&gt;&lt;/div&gt;</a:t>
            </a:r>
            <a:endParaRPr lang="zh-CN" altLang="en-US" sz="1200">
              <a:solidFill>
                <a:schemeClr val="tx1"/>
              </a:solidFill>
            </a:endParaRPr>
          </a:p>
          <a:p>
            <a:pPr algn="l"/>
            <a:r>
              <a:rPr lang="zh-CN" altLang="en-US" sz="1200">
                <a:solidFill>
                  <a:schemeClr val="tx1"/>
                </a:solidFill>
              </a:rPr>
              <a:t>    &lt;div class="animationDiv animationDiv02"&gt;&lt;/div&gt;</a:t>
            </a:r>
            <a:endParaRPr lang="zh-CN" altLang="en-US" sz="1200">
              <a:solidFill>
                <a:schemeClr val="tx1"/>
              </a:solidFill>
            </a:endParaRPr>
          </a:p>
          <a:p>
            <a:pPr algn="l"/>
            <a:r>
              <a:rPr lang="zh-CN" altLang="en-US" sz="1200">
                <a:solidFill>
                  <a:schemeClr val="tx1"/>
                </a:solidFill>
              </a:rPr>
              <a:t>    &lt;div class="animationDiv animationDiv03"&gt;&lt;/div&gt;</a:t>
            </a:r>
            <a:endParaRPr lang="zh-CN" altLang="en-US" sz="1200">
              <a:solidFill>
                <a:schemeClr val="tx1"/>
              </a:solidFill>
            </a:endParaRPr>
          </a:p>
          <a:p>
            <a:pPr algn="l"/>
            <a:r>
              <a:rPr lang="zh-CN" altLang="en-US" sz="1200">
                <a:solidFill>
                  <a:schemeClr val="tx1"/>
                </a:solidFill>
              </a:rPr>
              <a:t>    &lt;div class="animationDiv animationDiv04"&gt;&lt;/div&gt;</a:t>
            </a:r>
            <a:endParaRPr lang="zh-CN" altLang="en-US" sz="1200">
              <a:solidFill>
                <a:schemeClr val="tx1"/>
              </a:solidFill>
            </a:endParaRPr>
          </a:p>
          <a:p>
            <a:pPr algn="l"/>
            <a:r>
              <a:rPr lang="zh-CN" altLang="en-US" sz="1200">
                <a:solidFill>
                  <a:schemeClr val="tx1"/>
                </a:solidFill>
              </a:rPr>
              <a:t>    &lt;div class="animationDiv animationDiv05"&gt;&lt;/div&gt;</a:t>
            </a:r>
            <a:endParaRPr lang="zh-CN" altLang="en-US" sz="1200">
              <a:solidFill>
                <a:schemeClr val="tx1"/>
              </a:solidFill>
            </a:endParaRPr>
          </a:p>
          <a:p>
            <a:pPr algn="l"/>
            <a:r>
              <a:rPr lang="zh-CN" altLang="en-US" sz="1200">
                <a:solidFill>
                  <a:schemeClr val="tx1"/>
                </a:solidFill>
              </a:rPr>
              <a:t>    &lt;div class="animationDiv animationDiv06"&gt;&lt;/div&gt;</a:t>
            </a:r>
            <a:endParaRPr lang="zh-CN" altLang="en-US" sz="1200">
              <a:solidFill>
                <a:schemeClr val="tx1"/>
              </a:solidFill>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91845"/>
            <a:ext cx="587502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animate</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动画库使用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github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地址：</a:t>
            </a:r>
            <a:r>
              <a:rPr lang="zh-CN" altLang="en-US" sz="1600">
                <a:latin typeface="宋体" panose="02010600030101010101" pitchFamily="2" charset="-122"/>
                <a:ea typeface="宋体" panose="02010600030101010101" pitchFamily="2" charset="-122"/>
                <a:cs typeface="宋体" panose="02010600030101010101" pitchFamily="2" charset="-122"/>
              </a:rPr>
              <a:t>https://github.com/animate-css/animate.css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演示网址：https://animate.style/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支持的动画类型如右图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2"/>
          <a:stretch>
            <a:fillRect/>
          </a:stretch>
        </p:blipFill>
        <p:spPr>
          <a:xfrm>
            <a:off x="6358890" y="596900"/>
            <a:ext cx="4922520" cy="6080760"/>
          </a:xfrm>
          <a:prstGeom prst="rect">
            <a:avLst/>
          </a:prstGeom>
        </p:spPr>
      </p:pic>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403098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下面</a:t>
            </a:r>
            <a:r>
              <a:rPr sz="1600">
                <a:latin typeface="宋体" panose="02010600030101010101" pitchFamily="2" charset="-122"/>
                <a:ea typeface="宋体" panose="02010600030101010101" pitchFamily="2" charset="-122"/>
                <a:cs typeface="宋体" panose="02010600030101010101" pitchFamily="2" charset="-122"/>
              </a:rPr>
              <a:t>两个 &lt;div&gt; 元素虽然宽度与高度设置一样，但真实展示的大小不一致，因为</a:t>
            </a:r>
            <a:r>
              <a:rPr lang="zh-CN" sz="1600">
                <a:latin typeface="宋体" panose="02010600030101010101" pitchFamily="2" charset="-122"/>
                <a:ea typeface="宋体" panose="02010600030101010101" pitchFamily="2" charset="-122"/>
                <a:cs typeface="宋体" panose="02010600030101010101" pitchFamily="2" charset="-122"/>
              </a:rPr>
              <a:t>第二个 </a:t>
            </a:r>
            <a:r>
              <a:rPr lang="en-US" altLang="zh-CN" sz="1600">
                <a:latin typeface="宋体" panose="02010600030101010101" pitchFamily="2" charset="-122"/>
                <a:ea typeface="宋体" panose="02010600030101010101" pitchFamily="2" charset="-122"/>
                <a:cs typeface="宋体" panose="02010600030101010101" pitchFamily="2" charset="-122"/>
              </a:rPr>
              <a:t>div</a:t>
            </a:r>
            <a:r>
              <a:rPr sz="1600">
                <a:latin typeface="宋体" panose="02010600030101010101" pitchFamily="2" charset="-122"/>
                <a:ea typeface="宋体" panose="02010600030101010101" pitchFamily="2" charset="-122"/>
                <a:cs typeface="宋体" panose="02010600030101010101" pitchFamily="2" charset="-122"/>
              </a:rPr>
              <a:t> 指定了内边距</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4287520" y="2508250"/>
            <a:ext cx="4320540" cy="3535680"/>
          </a:xfrm>
          <a:prstGeom prst="rect">
            <a:avLst/>
          </a:prstGeom>
        </p:spPr>
      </p:pic>
      <p:pic>
        <p:nvPicPr>
          <p:cNvPr id="4" name="图片 3"/>
          <p:cNvPicPr>
            <a:picLocks noChangeAspect="1"/>
          </p:cNvPicPr>
          <p:nvPr/>
        </p:nvPicPr>
        <p:blipFill>
          <a:blip r:embed="rId4"/>
          <a:stretch>
            <a:fillRect/>
          </a:stretch>
        </p:blipFill>
        <p:spPr>
          <a:xfrm>
            <a:off x="266700" y="1383030"/>
            <a:ext cx="7741920" cy="487680"/>
          </a:xfrm>
          <a:prstGeom prst="rect">
            <a:avLst/>
          </a:prstGeom>
        </p:spPr>
      </p:pic>
      <p:pic>
        <p:nvPicPr>
          <p:cNvPr id="5" name="图片 4"/>
          <p:cNvPicPr>
            <a:picLocks noChangeAspect="1"/>
          </p:cNvPicPr>
          <p:nvPr/>
        </p:nvPicPr>
        <p:blipFill>
          <a:blip r:embed="rId5"/>
          <a:stretch>
            <a:fillRect/>
          </a:stretch>
        </p:blipFill>
        <p:spPr>
          <a:xfrm>
            <a:off x="384810" y="2186940"/>
            <a:ext cx="2423160" cy="2484120"/>
          </a:xfrm>
          <a:prstGeom prst="rect">
            <a:avLst/>
          </a:prstGeom>
        </p:spPr>
      </p:pic>
      <p:sp>
        <p:nvSpPr>
          <p:cNvPr id="13" name="爆炸形 1 12"/>
          <p:cNvSpPr/>
          <p:nvPr/>
        </p:nvSpPr>
        <p:spPr>
          <a:xfrm>
            <a:off x="554355" y="4768215"/>
            <a:ext cx="2606040" cy="127571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a:t>问题分析</a:t>
            </a:r>
            <a:endParaRPr lang="zh-CN" sz="1400" b="1"/>
          </a:p>
        </p:txBody>
      </p:sp>
      <p:pic>
        <p:nvPicPr>
          <p:cNvPr id="7" name="图片 6"/>
          <p:cNvPicPr>
            <a:picLocks noChangeAspect="1"/>
          </p:cNvPicPr>
          <p:nvPr/>
        </p:nvPicPr>
        <p:blipFill>
          <a:blip r:embed="rId6"/>
          <a:stretch>
            <a:fillRect/>
          </a:stretch>
        </p:blipFill>
        <p:spPr>
          <a:xfrm>
            <a:off x="8535035" y="2758440"/>
            <a:ext cx="3131820" cy="2415540"/>
          </a:xfrm>
          <a:prstGeom prst="rect">
            <a:avLst/>
          </a:prstGeom>
        </p:spPr>
      </p:pic>
      <p:sp>
        <p:nvSpPr>
          <p:cNvPr id="8" name="矩形 7"/>
          <p:cNvSpPr/>
          <p:nvPr/>
        </p:nvSpPr>
        <p:spPr>
          <a:xfrm>
            <a:off x="4359910" y="2355850"/>
            <a:ext cx="1209040" cy="40259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实际效果</a:t>
            </a:r>
            <a:endParaRPr lang="zh-CN" altLang="en-US" sz="1200">
              <a:solidFill>
                <a:schemeClr val="bg1"/>
              </a:solidFill>
              <a:latin typeface="+mn-ea"/>
              <a:cs typeface="+mn-ea"/>
              <a:sym typeface="+mn-ea"/>
            </a:endParaRPr>
          </a:p>
        </p:txBody>
      </p:sp>
      <p:sp>
        <p:nvSpPr>
          <p:cNvPr id="9" name="矩形 8"/>
          <p:cNvSpPr/>
          <p:nvPr/>
        </p:nvSpPr>
        <p:spPr>
          <a:xfrm>
            <a:off x="8608060" y="2355850"/>
            <a:ext cx="1209040" cy="402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期望效果</a:t>
            </a:r>
            <a:endParaRPr lang="zh-CN" altLang="en-US" sz="1200">
              <a:solidFill>
                <a:schemeClr val="bg1"/>
              </a:solidFill>
              <a:latin typeface="+mn-ea"/>
              <a:cs typeface="+mn-ea"/>
              <a:sym typeface="+mn-ea"/>
            </a:endParaRPr>
          </a:p>
        </p:txBody>
      </p:sp>
      <p:sp>
        <p:nvSpPr>
          <p:cNvPr id="10" name="文本框 9"/>
          <p:cNvSpPr txBox="1"/>
          <p:nvPr/>
        </p:nvSpPr>
        <p:spPr>
          <a:xfrm>
            <a:off x="7351395" y="6115050"/>
            <a:ext cx="4183380" cy="368300"/>
          </a:xfrm>
          <a:prstGeom prst="rect">
            <a:avLst/>
          </a:prstGeom>
          <a:noFill/>
        </p:spPr>
        <p:txBody>
          <a:bodyPr wrap="none" rtlCol="0" anchor="t">
            <a:spAutoFit/>
          </a:bodyPr>
          <a:p>
            <a:r>
              <a:rPr lang="zh-CN">
                <a:latin typeface="宋体" panose="02010600030101010101" pitchFamily="2" charset="-122"/>
                <a:ea typeface="宋体" panose="02010600030101010101" pitchFamily="2" charset="-122"/>
                <a:cs typeface="宋体" panose="02010600030101010101" pitchFamily="2" charset="-122"/>
                <a:sym typeface="+mn-ea"/>
              </a:rPr>
              <a:t>box-sizing 属性很好的解决了这个问题</a:t>
            </a:r>
            <a:endParaRPr lang="zh-CN" altLang="en-US"/>
          </a:p>
        </p:txBody>
      </p:sp>
      <p:sp>
        <p:nvSpPr>
          <p:cNvPr id="11" name="矩形 10"/>
          <p:cNvSpPr/>
          <p:nvPr/>
        </p:nvSpPr>
        <p:spPr>
          <a:xfrm>
            <a:off x="7259955" y="6052820"/>
            <a:ext cx="4406900" cy="485775"/>
          </a:xfrm>
          <a:prstGeom prst="rect">
            <a:avLst/>
          </a:prstGeom>
          <a:noFill/>
          <a:ln w="28575">
            <a:solidFill>
              <a:schemeClr val="accent1"/>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7"/>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186690" y="758190"/>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bg1"/>
                </a:solidFill>
                <a:latin typeface="+mn-ea"/>
                <a:cs typeface="+mn-ea"/>
                <a:sym typeface="+mn-ea"/>
              </a:rPr>
              <a:t>box-sizing</a:t>
            </a:r>
            <a:r>
              <a:rPr lang="zh-CN" altLang="en-US">
                <a:solidFill>
                  <a:schemeClr val="bg1"/>
                </a:solidFill>
                <a:latin typeface="+mn-ea"/>
                <a:cs typeface="+mn-ea"/>
                <a:sym typeface="+mn-ea"/>
              </a:rPr>
              <a:t>属性</a:t>
            </a:r>
            <a:endParaRPr lang="zh-CN" altLang="en-US">
              <a:solidFill>
                <a:schemeClr val="bg1"/>
              </a:solidFill>
              <a:latin typeface="+mn-ea"/>
              <a:cs typeface="+mn-ea"/>
              <a:sym typeface="+mn-ea"/>
            </a:endParaRPr>
          </a:p>
        </p:txBody>
      </p:sp>
      <p:sp>
        <p:nvSpPr>
          <p:cNvPr id="4" name="矩形 3"/>
          <p:cNvSpPr/>
          <p:nvPr/>
        </p:nvSpPr>
        <p:spPr>
          <a:xfrm>
            <a:off x="186690" y="1316355"/>
            <a:ext cx="11640820" cy="51212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CSS3 框大小</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(盒子模型分为两种:第一种是W3c标准的盒子模型（标准盒模型）、第二种IE标准的盒子模型（怪异盒模型）)</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不使用 CSS3 box-sizing 属性</a:t>
            </a: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默认情况下，元素的宽度与高度计算方式如下：</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width(宽) + padding(内边距) + border(边框) = 元素实际宽度</a:t>
            </a:r>
            <a:endParaRPr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height(高) + padding(内边距) + border(边框) = 元素实际高度</a:t>
            </a:r>
            <a:endParaRPr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这就意味着我们在设置元素的 width/height 时</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元素真实展示的高度与宽度会更大(因为元素的边框与内边距也会计算在 width/height 中)。</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box-sizing: content-box|border-box|inherit;</a:t>
            </a: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content-box	这是由 CSS2.1 规定的宽度高度行为。</a:t>
            </a: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宽度和高度分别应用到元素的内容框。</a:t>
            </a: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在宽度和高度之外绘制元素的内边距和边框。</a:t>
            </a: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border-box	</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为元素设定的宽度和高度决定了元素的边框盒</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就是说，为元素指定的任何内边距和边框都将在已设定的宽度和高度内进行绘制。</a:t>
            </a: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通过从</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已设定的宽度和高度分别减去边框和内边距才能得到内容的宽度和高度。</a:t>
            </a: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规定应从父元素继承 box-sizing 属性的值。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左大括号 15"/>
          <p:cNvSpPr/>
          <p:nvPr/>
        </p:nvSpPr>
        <p:spPr>
          <a:xfrm rot="10800000">
            <a:off x="6282055" y="2432685"/>
            <a:ext cx="317500" cy="46736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6" name="文本框 5"/>
          <p:cNvSpPr txBox="1"/>
          <p:nvPr/>
        </p:nvSpPr>
        <p:spPr>
          <a:xfrm>
            <a:off x="6649720" y="2512695"/>
            <a:ext cx="1078230" cy="306705"/>
          </a:xfrm>
          <a:prstGeom prst="rect">
            <a:avLst/>
          </a:prstGeom>
          <a:noFill/>
        </p:spPr>
        <p:txBody>
          <a:bodyPr wrap="none" rtlCol="0">
            <a:spAutoFit/>
          </a:bodyPr>
          <a:p>
            <a:pPr algn="l"/>
            <a:r>
              <a:rPr lang="en-US" sz="1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标准盒模型</a:t>
            </a:r>
            <a:endParaRPr lang="en-US" altLang="en-US" sz="1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546735" y="1713865"/>
            <a:ext cx="2628900" cy="2842260"/>
          </a:xfrm>
          <a:prstGeom prst="rect">
            <a:avLst/>
          </a:prstGeom>
        </p:spPr>
      </p:pic>
      <p:pic>
        <p:nvPicPr>
          <p:cNvPr id="4" name="图片 3"/>
          <p:cNvPicPr>
            <a:picLocks noChangeAspect="1"/>
          </p:cNvPicPr>
          <p:nvPr/>
        </p:nvPicPr>
        <p:blipFill>
          <a:blip r:embed="rId3"/>
          <a:stretch>
            <a:fillRect/>
          </a:stretch>
        </p:blipFill>
        <p:spPr>
          <a:xfrm>
            <a:off x="444500" y="1005840"/>
            <a:ext cx="7734300" cy="480060"/>
          </a:xfrm>
          <a:prstGeom prst="rect">
            <a:avLst/>
          </a:prstGeom>
        </p:spPr>
      </p:pic>
      <p:pic>
        <p:nvPicPr>
          <p:cNvPr id="5" name="图片 4"/>
          <p:cNvPicPr>
            <a:picLocks noChangeAspect="1"/>
          </p:cNvPicPr>
          <p:nvPr/>
        </p:nvPicPr>
        <p:blipFill>
          <a:blip r:embed="rId4"/>
          <a:stretch>
            <a:fillRect/>
          </a:stretch>
        </p:blipFill>
        <p:spPr>
          <a:xfrm>
            <a:off x="3926840" y="1713865"/>
            <a:ext cx="3131820" cy="2415540"/>
          </a:xfrm>
          <a:prstGeom prst="rect">
            <a:avLst/>
          </a:prstGeom>
        </p:spPr>
      </p:pic>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793365" y="245554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框大小</a:t>
            </a:r>
            <a:endParaRPr lang="zh-CN"/>
          </a:p>
        </p:txBody>
      </p:sp>
      <p:sp>
        <p:nvSpPr>
          <p:cNvPr id="4" name="矩形 3"/>
          <p:cNvSpPr/>
          <p:nvPr/>
        </p:nvSpPr>
        <p:spPr>
          <a:xfrm>
            <a:off x="2793365" y="820420"/>
            <a:ext cx="6854825" cy="13912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框大小 --&gt;</a:t>
            </a:r>
            <a:endParaRPr lang="zh-CN" altLang="en-US" sz="1200">
              <a:solidFill>
                <a:schemeClr val="tx1"/>
              </a:solidFill>
            </a:endParaRPr>
          </a:p>
          <a:p>
            <a:pPr algn="l"/>
            <a:r>
              <a:rPr lang="zh-CN" altLang="en-US" sz="1200">
                <a:solidFill>
                  <a:schemeClr val="tx1"/>
                </a:solidFill>
              </a:rPr>
              <a:t>    &lt;div class="boxSizeDiv01"&gt;这个是个较小的框 (width 为 300px ，height 为 100px)&lt;/div&gt;    &lt;br/&gt;</a:t>
            </a:r>
            <a:endParaRPr lang="zh-CN" altLang="en-US" sz="1200">
              <a:solidFill>
                <a:schemeClr val="tx1"/>
              </a:solidFill>
            </a:endParaRPr>
          </a:p>
          <a:p>
            <a:pPr algn="l"/>
            <a:r>
              <a:rPr lang="zh-CN" altLang="en-US" sz="1200">
                <a:solidFill>
                  <a:schemeClr val="tx1"/>
                </a:solidFill>
              </a:rPr>
              <a:t>    &lt;div class="boxSizeDiv02"&gt;这个是个较大的框 (width 为 300px ，height 为 100px)&lt;/div&gt;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class="boxSizeDiv03"&gt;这个是个较小的框 (width 为 300px ，height 为 100px)&lt;/div&gt;    &lt;br/&gt;</a:t>
            </a:r>
            <a:endParaRPr lang="zh-CN" altLang="en-US" sz="1200">
              <a:solidFill>
                <a:schemeClr val="tx1"/>
              </a:solidFill>
            </a:endParaRPr>
          </a:p>
          <a:p>
            <a:pPr algn="l"/>
            <a:r>
              <a:rPr lang="zh-CN" altLang="en-US" sz="1200">
                <a:solidFill>
                  <a:schemeClr val="tx1"/>
                </a:solidFill>
              </a:rPr>
              <a:t>    &lt;div class="boxSizeDiv04"&gt;这个是个较大的框 (width 为 300px ，height 为 100px)&lt;/div&gt;    &lt;br/&gt;</a:t>
            </a:r>
            <a:endParaRPr lang="zh-CN" altLang="en-US" sz="1200">
              <a:solidFill>
                <a:schemeClr val="tx1"/>
              </a:solidFill>
            </a:endParaRPr>
          </a:p>
        </p:txBody>
      </p:sp>
      <p:sp>
        <p:nvSpPr>
          <p:cNvPr id="6" name="矩形 5"/>
          <p:cNvSpPr/>
          <p:nvPr/>
        </p:nvSpPr>
        <p:spPr>
          <a:xfrm>
            <a:off x="306705" y="820420"/>
            <a:ext cx="2218690" cy="48882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css 框大小 */</a:t>
            </a:r>
            <a:endParaRPr lang="zh-CN" altLang="en-US" sz="1200">
              <a:solidFill>
                <a:schemeClr val="tx1"/>
              </a:solidFill>
            </a:endParaRPr>
          </a:p>
          <a:p>
            <a:pPr algn="l"/>
            <a:r>
              <a:rPr lang="zh-CN" altLang="en-US" sz="1200">
                <a:solidFill>
                  <a:schemeClr val="tx1"/>
                </a:solidFill>
              </a:rPr>
              <a:t>.boxSizeDiv01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border: 1px solid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.boxSizeDiv02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padding: 50px;</a:t>
            </a:r>
            <a:endParaRPr lang="zh-CN" altLang="en-US" sz="1200">
              <a:solidFill>
                <a:schemeClr val="tx1"/>
              </a:solidFill>
            </a:endParaRPr>
          </a:p>
          <a:p>
            <a:pPr algn="l"/>
            <a:r>
              <a:rPr lang="zh-CN" altLang="en-US" sz="1200">
                <a:solidFill>
                  <a:schemeClr val="tx1"/>
                </a:solidFill>
              </a:rPr>
              <a:t>    border: 1px solid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.boxSizeDiv03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border: 1px solid blue;</a:t>
            </a:r>
            <a:endParaRPr lang="zh-CN" altLang="en-US" sz="1200">
              <a:solidFill>
                <a:schemeClr val="tx1"/>
              </a:solidFill>
            </a:endParaRPr>
          </a:p>
          <a:p>
            <a:pPr algn="l"/>
            <a:r>
              <a:rPr lang="zh-CN" altLang="en-US" sz="1200">
                <a:solidFill>
                  <a:schemeClr val="tx1"/>
                </a:solidFill>
              </a:rPr>
              <a:t>    box-sizing: border-box;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.boxSizeDiv04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padding: 50px;</a:t>
            </a:r>
            <a:endParaRPr lang="zh-CN" altLang="en-US" sz="1200">
              <a:solidFill>
                <a:schemeClr val="tx1"/>
              </a:solidFill>
            </a:endParaRPr>
          </a:p>
          <a:p>
            <a:pPr algn="l"/>
            <a:r>
              <a:rPr lang="zh-CN" altLang="en-US" sz="1200">
                <a:solidFill>
                  <a:schemeClr val="tx1"/>
                </a:solidFill>
              </a:rPr>
              <a:t>    border: 1px solid red;</a:t>
            </a:r>
            <a:endParaRPr lang="zh-CN" altLang="en-US" sz="1200">
              <a:solidFill>
                <a:schemeClr val="tx1"/>
              </a:solidFill>
            </a:endParaRPr>
          </a:p>
          <a:p>
            <a:pPr algn="l"/>
            <a:r>
              <a:rPr lang="zh-CN" altLang="en-US" sz="1200">
                <a:solidFill>
                  <a:schemeClr val="tx1"/>
                </a:solidFill>
              </a:rPr>
              <a:t>    box-sizing: border-box;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5762625" y="4594860"/>
            <a:ext cx="28143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优雅地设置 border 样式</a:t>
            </a:r>
            <a:endParaRPr lang="zh-CN" altLang="en-US">
              <a:solidFill>
                <a:schemeClr val="bg1"/>
              </a:solidFill>
              <a:sym typeface="+mn-ea"/>
            </a:endParaRPr>
          </a:p>
        </p:txBody>
      </p:sp>
      <p:sp>
        <p:nvSpPr>
          <p:cNvPr id="4" name="矩形 3"/>
          <p:cNvSpPr/>
          <p:nvPr/>
        </p:nvSpPr>
        <p:spPr>
          <a:xfrm>
            <a:off x="5762625" y="662305"/>
            <a:ext cx="3996055" cy="37230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如何给 div 设置 border 样式,且 div 还不变形 --&gt;</a:t>
            </a:r>
            <a:endParaRPr lang="zh-CN" altLang="en-US" sz="1200">
              <a:solidFill>
                <a:schemeClr val="tx1"/>
              </a:solidFill>
            </a:endParaRPr>
          </a:p>
          <a:p>
            <a:pPr algn="l"/>
            <a:r>
              <a:rPr lang="zh-CN" altLang="en-US" sz="1200">
                <a:solidFill>
                  <a:schemeClr val="tx1"/>
                </a:solidFill>
              </a:rPr>
              <a:t>    &lt;div class="boxSizeDiv05"&gt;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a:p>
            <a:pPr algn="l"/>
            <a:r>
              <a:rPr lang="zh-CN" altLang="en-US" sz="1200">
                <a:solidFill>
                  <a:schemeClr val="tx1"/>
                </a:solidFill>
              </a:rPr>
              <a:t>    &lt;div class="boxSizeDiv06"&gt;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p:txBody>
      </p:sp>
      <p:sp>
        <p:nvSpPr>
          <p:cNvPr id="6" name="矩形 5"/>
          <p:cNvSpPr/>
          <p:nvPr/>
        </p:nvSpPr>
        <p:spPr>
          <a:xfrm>
            <a:off x="188595" y="662305"/>
            <a:ext cx="5419090" cy="5130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如何给 div 设置 border 样式,且 div 还不变形 */</a:t>
            </a:r>
            <a:endParaRPr lang="zh-CN" altLang="en-US" sz="1200">
              <a:solidFill>
                <a:schemeClr val="tx1"/>
              </a:solidFill>
            </a:endParaRPr>
          </a:p>
          <a:p>
            <a:pPr algn="l"/>
            <a:r>
              <a:rPr lang="zh-CN" altLang="en-US" sz="1200">
                <a:solidFill>
                  <a:schemeClr val="tx1"/>
                </a:solidFill>
              </a:rPr>
              <a:t>.boxSizeDiv05 ul,.boxSizeDiv06 ul,.boxSizeDiv07 ul, .boxSizeDiv08 ul {</a:t>
            </a:r>
            <a:endParaRPr lang="zh-CN" altLang="en-US" sz="1200">
              <a:solidFill>
                <a:schemeClr val="tx1"/>
              </a:solidFill>
            </a:endParaRPr>
          </a:p>
          <a:p>
            <a:pPr algn="l"/>
            <a:r>
              <a:rPr lang="zh-CN" altLang="en-US" sz="1200">
                <a:solidFill>
                  <a:schemeClr val="tx1"/>
                </a:solidFill>
              </a:rPr>
              <a:t>    list-style: none;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.boxSizeDiv05 ul li,.boxSizeDiv06 ul li,.boxSizeDiv07 ul li,.boxSizeDiv08 ul li {</a:t>
            </a:r>
            <a:endParaRPr lang="zh-CN" altLang="en-US" sz="1200">
              <a:solidFill>
                <a:schemeClr val="tx1"/>
              </a:solidFill>
            </a:endParaRPr>
          </a:p>
          <a:p>
            <a:pPr algn="l"/>
            <a:r>
              <a:rPr lang="zh-CN" altLang="en-US" sz="1200">
                <a:solidFill>
                  <a:schemeClr val="tx1"/>
                </a:solidFill>
              </a:rPr>
              <a:t>    margin: 5px;</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.boxSizeDiv05 ul li img,.boxSizeDiv06 ul li img,.boxSizeDiv07 ul li img,.boxSizeDiv08 ul li img {</a:t>
            </a:r>
            <a:endParaRPr lang="zh-CN" altLang="en-US" sz="1200">
              <a:solidFill>
                <a:schemeClr val="tx1"/>
              </a:solidFill>
            </a:endParaRPr>
          </a:p>
          <a:p>
            <a:pPr algn="l"/>
            <a:r>
              <a:rPr lang="zh-CN" altLang="en-US" sz="1200">
                <a:solidFill>
                  <a:schemeClr val="tx1"/>
                </a:solidFill>
              </a:rPr>
              <a:t>    width: 100%;</a:t>
            </a:r>
            <a:endParaRPr lang="zh-CN" altLang="en-US" sz="1200">
              <a:solidFill>
                <a:schemeClr val="tx1"/>
              </a:solidFill>
            </a:endParaRPr>
          </a:p>
          <a:p>
            <a:pPr algn="l"/>
            <a:r>
              <a:rPr lang="zh-CN" altLang="en-US" sz="1200">
                <a:solidFill>
                  <a:schemeClr val="tx1"/>
                </a:solidFill>
              </a:rPr>
              <a:t>    height: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.boxSizeDiv05 ul li:hover {</a:t>
            </a:r>
            <a:endParaRPr lang="zh-CN" altLang="en-US" sz="1200">
              <a:solidFill>
                <a:schemeClr val="tx1"/>
              </a:solidFill>
            </a:endParaRPr>
          </a:p>
          <a:p>
            <a:pPr algn="l"/>
            <a:r>
              <a:rPr lang="zh-CN" altLang="en-US" sz="1200">
                <a:solidFill>
                  <a:schemeClr val="tx1"/>
                </a:solidFill>
              </a:rPr>
              <a:t>    /* 添加边框后图片大小不变，但是元素实际大小变大 */</a:t>
            </a:r>
            <a:endParaRPr lang="zh-CN" altLang="en-US" sz="1200">
              <a:solidFill>
                <a:schemeClr val="tx1"/>
              </a:solidFill>
            </a:endParaRPr>
          </a:p>
          <a:p>
            <a:pPr algn="l"/>
            <a:r>
              <a:rPr lang="zh-CN" altLang="en-US" sz="1200">
                <a:solidFill>
                  <a:schemeClr val="tx1"/>
                </a:solidFill>
              </a:rPr>
              <a:t>    /* 浏览器默认行为 */</a:t>
            </a:r>
            <a:endParaRPr lang="zh-CN" altLang="en-US" sz="1200">
              <a:solidFill>
                <a:schemeClr val="tx1"/>
              </a:solidFill>
            </a:endParaRPr>
          </a:p>
          <a:p>
            <a:pPr algn="l"/>
            <a:r>
              <a:rPr lang="zh-CN" altLang="en-US" sz="1200">
                <a:solidFill>
                  <a:schemeClr val="tx1"/>
                </a:solidFill>
              </a:rPr>
              <a:t>    box-sizing: content-box;</a:t>
            </a:r>
            <a:endParaRPr lang="zh-CN" altLang="en-US" sz="1200">
              <a:solidFill>
                <a:schemeClr val="tx1"/>
              </a:solidFill>
            </a:endParaRPr>
          </a:p>
          <a:p>
            <a:pPr algn="l"/>
            <a:r>
              <a:rPr lang="zh-CN" altLang="en-US" sz="1200">
                <a:solidFill>
                  <a:schemeClr val="tx1"/>
                </a:solidFill>
              </a:rPr>
              <a:t>    border: 5px solid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.boxSizeDiv06 ul li:hover {</a:t>
            </a:r>
            <a:endParaRPr lang="zh-CN" altLang="en-US" sz="1200">
              <a:solidFill>
                <a:schemeClr val="tx1"/>
              </a:solidFill>
            </a:endParaRPr>
          </a:p>
          <a:p>
            <a:pPr algn="l"/>
            <a:r>
              <a:rPr lang="zh-CN" altLang="en-US" sz="1200">
                <a:solidFill>
                  <a:schemeClr val="tx1"/>
                </a:solidFill>
              </a:rPr>
              <a:t>    /* 添加边框后元素实际大小不变，但是图片被缩小 */</a:t>
            </a:r>
            <a:endParaRPr lang="zh-CN" altLang="en-US" sz="1200">
              <a:solidFill>
                <a:schemeClr val="tx1"/>
              </a:solidFill>
            </a:endParaRPr>
          </a:p>
          <a:p>
            <a:pPr algn="l"/>
            <a:r>
              <a:rPr lang="zh-CN" altLang="en-US" sz="1200">
                <a:solidFill>
                  <a:schemeClr val="tx1"/>
                </a:solidFill>
              </a:rPr>
              <a:t>    /* 怪异模型 */</a:t>
            </a:r>
            <a:endParaRPr lang="zh-CN" altLang="en-US" sz="1200">
              <a:solidFill>
                <a:schemeClr val="tx1"/>
              </a:solidFill>
            </a:endParaRPr>
          </a:p>
          <a:p>
            <a:pPr algn="l"/>
            <a:r>
              <a:rPr lang="zh-CN" altLang="en-US" sz="1200">
                <a:solidFill>
                  <a:schemeClr val="tx1"/>
                </a:solidFill>
              </a:rPr>
              <a:t>    box-sizing: border-box;</a:t>
            </a:r>
            <a:endParaRPr lang="zh-CN" altLang="en-US" sz="1200">
              <a:solidFill>
                <a:schemeClr val="tx1"/>
              </a:solidFill>
            </a:endParaRPr>
          </a:p>
          <a:p>
            <a:pPr algn="l"/>
            <a:r>
              <a:rPr lang="zh-CN" altLang="en-US" sz="1200">
                <a:solidFill>
                  <a:schemeClr val="tx1"/>
                </a:solidFill>
              </a:rPr>
              <a:t>    border: 5px solid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16230" y="775335"/>
            <a:ext cx="5532120" cy="5471160"/>
          </a:xfrm>
          <a:prstGeom prst="rect">
            <a:avLst/>
          </a:prstGeom>
        </p:spPr>
      </p:pic>
      <p:sp>
        <p:nvSpPr>
          <p:cNvPr id="7" name="文本框 6"/>
          <p:cNvSpPr txBox="1"/>
          <p:nvPr/>
        </p:nvSpPr>
        <p:spPr>
          <a:xfrm>
            <a:off x="5848350" y="909955"/>
            <a:ext cx="6157595" cy="230695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样式优先级</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当发生样式定义冲突时，浏览器首先会按照不同样式规则的优先级来应用样式；</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在相同的优先级下，则会按照样式定义的先后层次来应用样式，一般遵守“就近优先”原则。</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外部css文件的优先级最低;</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书写于头部的css的优先级其次;</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书写于标记内部的css的优先级最高.</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外部样式与头部样式还取决于书写顺序.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6563360" y="959485"/>
            <a:ext cx="3996055" cy="35845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 class="boxSizeDiv07"&gt;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a:p>
            <a:pPr algn="l"/>
            <a:r>
              <a:rPr lang="zh-CN" altLang="en-US" sz="1200">
                <a:solidFill>
                  <a:schemeClr val="tx1"/>
                </a:solidFill>
              </a:rPr>
              <a:t>    &lt;div class="boxSizeDiv08"&gt;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p:txBody>
      </p:sp>
      <p:sp>
        <p:nvSpPr>
          <p:cNvPr id="3" name="矩形 2"/>
          <p:cNvSpPr/>
          <p:nvPr/>
        </p:nvSpPr>
        <p:spPr>
          <a:xfrm>
            <a:off x="310515" y="959485"/>
            <a:ext cx="6025515" cy="2757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.boxSizeDiv07 ul li {</a:t>
            </a:r>
            <a:endParaRPr lang="zh-CN" altLang="en-US" sz="1200">
              <a:solidFill>
                <a:schemeClr val="tx1"/>
              </a:solidFill>
            </a:endParaRPr>
          </a:p>
          <a:p>
            <a:pPr algn="l"/>
            <a:r>
              <a:rPr lang="zh-CN" altLang="en-US" sz="1200">
                <a:solidFill>
                  <a:schemeClr val="tx1"/>
                </a:solidFill>
              </a:rPr>
              <a:t>    /* 设置默认背景为透明色（固定颜色白色不一定和背景颜色一致，建议透明色） */</a:t>
            </a:r>
            <a:endParaRPr lang="zh-CN" altLang="en-US" sz="1200">
              <a:solidFill>
                <a:schemeClr val="tx1"/>
              </a:solidFill>
            </a:endParaRPr>
          </a:p>
          <a:p>
            <a:pPr algn="l"/>
            <a:r>
              <a:rPr lang="zh-CN" altLang="en-US" sz="1200">
                <a:solidFill>
                  <a:schemeClr val="tx1"/>
                </a:solidFill>
              </a:rPr>
              <a:t>    /*border: 5px solid white;*/</a:t>
            </a:r>
            <a:endParaRPr lang="zh-CN" altLang="en-US" sz="1200">
              <a:solidFill>
                <a:schemeClr val="tx1"/>
              </a:solidFill>
            </a:endParaRPr>
          </a:p>
          <a:p>
            <a:pPr algn="l"/>
            <a:r>
              <a:rPr lang="zh-CN" altLang="en-US" sz="1200">
                <a:solidFill>
                  <a:schemeClr val="tx1"/>
                </a:solidFill>
              </a:rPr>
              <a:t>    border: 5px solid rgba(255, 255, 255,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.boxSizeDiv07 ul li:hover {</a:t>
            </a:r>
            <a:endParaRPr lang="zh-CN" altLang="en-US" sz="1200">
              <a:solidFill>
                <a:schemeClr val="tx1"/>
              </a:solidFill>
            </a:endParaRPr>
          </a:p>
          <a:p>
            <a:pPr algn="l"/>
            <a:r>
              <a:rPr lang="zh-CN" altLang="en-US" sz="1200">
                <a:solidFill>
                  <a:schemeClr val="tx1"/>
                </a:solidFill>
              </a:rPr>
              <a:t>    border: 5px solid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.boxSizeDiv08 ul li:hover {</a:t>
            </a:r>
            <a:endParaRPr lang="zh-CN" altLang="en-US" sz="1200">
              <a:solidFill>
                <a:schemeClr val="tx1"/>
              </a:solidFill>
            </a:endParaRPr>
          </a:p>
          <a:p>
            <a:pPr algn="l"/>
            <a:r>
              <a:rPr lang="zh-CN" altLang="en-US" sz="1200">
                <a:solidFill>
                  <a:schemeClr val="tx1"/>
                </a:solidFill>
              </a:rPr>
              <a:t>    /* 给盒子添加 shadow 阴影,效果最好 */</a:t>
            </a:r>
            <a:endParaRPr lang="zh-CN" altLang="en-US" sz="1200">
              <a:solidFill>
                <a:schemeClr val="tx1"/>
              </a:solidFill>
            </a:endParaRPr>
          </a:p>
          <a:p>
            <a:pPr algn="l"/>
            <a:r>
              <a:rPr lang="zh-CN" altLang="en-US" sz="1200">
                <a:solidFill>
                  <a:schemeClr val="tx1"/>
                </a:solidFill>
              </a:rPr>
              <a:t>    box-shadow: 0 0 0 5px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3521710" y="3958590"/>
            <a:ext cx="28143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优雅地设置 border 样式</a:t>
            </a:r>
            <a:endParaRPr lang="zh-CN" altLang="en-US">
              <a:solidFill>
                <a:schemeClr val="bg1"/>
              </a:solidFill>
              <a:sym typeface="+mn-ea"/>
            </a:endParaRP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bg1"/>
                </a:solidFill>
                <a:latin typeface="+mn-ea"/>
                <a:cs typeface="+mn-ea"/>
                <a:sym typeface="+mn-ea"/>
              </a:rPr>
              <a:t>display </a:t>
            </a:r>
            <a:r>
              <a:rPr lang="zh-CN" altLang="en-US" sz="1600">
                <a:solidFill>
                  <a:schemeClr val="bg1"/>
                </a:solidFill>
                <a:latin typeface="+mn-ea"/>
                <a:cs typeface="+mn-ea"/>
                <a:sym typeface="+mn-ea"/>
              </a:rPr>
              <a:t>属性</a:t>
            </a:r>
            <a:endParaRPr lang="zh-CN" altLang="en-US" sz="1600">
              <a:solidFill>
                <a:schemeClr val="bg1"/>
              </a:solidFill>
              <a:latin typeface="+mn-ea"/>
              <a:cs typeface="+mn-ea"/>
              <a:sym typeface="+mn-ea"/>
            </a:endParaRPr>
          </a:p>
        </p:txBody>
      </p:sp>
      <p:sp>
        <p:nvSpPr>
          <p:cNvPr id="9" name="矩形 8"/>
          <p:cNvSpPr/>
          <p:nvPr/>
        </p:nvSpPr>
        <p:spPr>
          <a:xfrm>
            <a:off x="2218055" y="730885"/>
            <a:ext cx="9700260" cy="291846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display 属性：用于定义建立布局时元素生成的显示框类型。</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可供选择的值有：</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此元素不会被显示。</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block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此元素将显示为块级元素，此元素前后会带有换行符。</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inline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默认。此元素会被显示为内联元素，元素前后没有换行符。</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inline-block	行内块元素。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list-item	此元素会作为列表显示。</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flex</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/inline-flex	用来为盒状模型提供最大的灵活性。</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设为Flex布局以后，子元素的float、clear和vertical-align属性将失效。</a:t>
            </a:r>
            <a:b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b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规定应该从父元素继承 display 属性的值。</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520055" y="2511425"/>
            <a:ext cx="6165850" cy="368300"/>
          </a:xfrm>
          <a:prstGeom prst="rect">
            <a:avLst/>
          </a:prstGeom>
          <a:noFill/>
        </p:spPr>
        <p:txBody>
          <a:bodyPr wrap="square" rtlCol="0">
            <a:spAutoFit/>
          </a:bodyPr>
          <a:p>
            <a:endParaRPr lang="zh-CN" altLang="en-US"/>
          </a:p>
        </p:txBody>
      </p:sp>
      <p:sp>
        <p:nvSpPr>
          <p:cNvPr id="10" name="矩形 9"/>
          <p:cNvSpPr/>
          <p:nvPr/>
        </p:nvSpPr>
        <p:spPr>
          <a:xfrm>
            <a:off x="129540" y="2423160"/>
            <a:ext cx="1804035" cy="60261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600">
                <a:solidFill>
                  <a:schemeClr val="bg1"/>
                </a:solidFill>
                <a:latin typeface="+mn-ea"/>
                <a:cs typeface="+mn-ea"/>
                <a:sym typeface="+mn-ea"/>
              </a:rPr>
              <a:t>行内、块级元素特点</a:t>
            </a:r>
            <a:endParaRPr lang="zh-CN" sz="1600">
              <a:solidFill>
                <a:schemeClr val="bg1"/>
              </a:solidFill>
              <a:latin typeface="+mn-ea"/>
              <a:cs typeface="+mn-ea"/>
              <a:sym typeface="+mn-ea"/>
            </a:endParaRPr>
          </a:p>
        </p:txBody>
      </p:sp>
      <p:sp>
        <p:nvSpPr>
          <p:cNvPr id="9" name="矩形 8"/>
          <p:cNvSpPr/>
          <p:nvPr/>
        </p:nvSpPr>
        <p:spPr>
          <a:xfrm>
            <a:off x="2054860" y="2423160"/>
            <a:ext cx="9700260" cy="41922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块级元素（</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block</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）特点：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1、每个块级元素都从新的一行开始，并且其后的元素也另起一行。（很霸道，一个块级元素独占一行）</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3、元素宽度在不设置的情况下，是它本身父容器的100%（和父元素的宽度一致），除非设定一个宽度。</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内联元素（</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inline</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）特点：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2、元素的高度、宽度及顶部和底部边距不可设置；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3、元素的宽度就是它包含的文字或图片的宽度，不可改变。</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内联块状元素（inline-block）就是同时具备内联元素、块状元素的特点</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inline-block 元素特点：</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有基线对齐问题，需要使用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vertical-align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调整基线。</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129540" y="819785"/>
            <a:ext cx="1804035" cy="60261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bg1"/>
                </a:solidFill>
                <a:latin typeface="+mn-ea"/>
                <a:cs typeface="+mn-ea"/>
                <a:sym typeface="+mn-ea"/>
              </a:rPr>
              <a:t>display </a:t>
            </a:r>
            <a:r>
              <a:rPr lang="zh-CN" altLang="en-US" sz="1600">
                <a:solidFill>
                  <a:schemeClr val="bg1"/>
                </a:solidFill>
                <a:latin typeface="+mn-ea"/>
                <a:cs typeface="+mn-ea"/>
                <a:sym typeface="+mn-ea"/>
              </a:rPr>
              <a:t>常用属性值</a:t>
            </a:r>
            <a:endParaRPr lang="zh-CN" altLang="en-US" sz="1600">
              <a:solidFill>
                <a:schemeClr val="bg1"/>
              </a:solidFill>
              <a:latin typeface="+mn-ea"/>
              <a:cs typeface="+mn-ea"/>
              <a:sym typeface="+mn-ea"/>
            </a:endParaRPr>
          </a:p>
        </p:txBody>
      </p:sp>
      <p:sp>
        <p:nvSpPr>
          <p:cNvPr id="5" name="矩形 4"/>
          <p:cNvSpPr/>
          <p:nvPr/>
        </p:nvSpPr>
        <p:spPr>
          <a:xfrm>
            <a:off x="2054860" y="819785"/>
            <a:ext cx="9700260" cy="135001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HTML可以将元素分类方式分为行内元素、块状元素和行内块状元素三种。首先需要说明的是，这三者是可以互相转换的，使用display属性能够将三者任意转换：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)display:block;</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转换为块状元素</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)display:inline;</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转换为行内元素</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(3)display:inline-block;</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转换为行内块状元素</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元素因基线对齐而造成上浮的问题（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基线对齐问题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假设我需要实现将三个块级元素并排对齐的如下效果：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然而，如果当某个div块中没有内容时，就会发生该div块上浮无法对齐的情况：</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85750" y="1675765"/>
            <a:ext cx="3436620" cy="1280160"/>
          </a:xfrm>
          <a:prstGeom prst="rect">
            <a:avLst/>
          </a:prstGeom>
        </p:spPr>
      </p:pic>
      <p:pic>
        <p:nvPicPr>
          <p:cNvPr id="5" name="图片 4"/>
          <p:cNvPicPr>
            <a:picLocks noChangeAspect="1"/>
          </p:cNvPicPr>
          <p:nvPr/>
        </p:nvPicPr>
        <p:blipFill>
          <a:blip r:embed="rId3"/>
          <a:stretch>
            <a:fillRect/>
          </a:stretch>
        </p:blipFill>
        <p:spPr>
          <a:xfrm>
            <a:off x="440690" y="3479800"/>
            <a:ext cx="3970020" cy="1920240"/>
          </a:xfrm>
          <a:prstGeom prst="rect">
            <a:avLst/>
          </a:prstGeom>
        </p:spPr>
      </p:pic>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27672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造成这种现象的原因在于：行内元素和替换元素（如img、input、textarea等）会有个称做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a:t>
            </a:r>
            <a:r>
              <a:rPr sz="1600">
                <a:latin typeface="宋体" panose="02010600030101010101" pitchFamily="2" charset="-122"/>
                <a:ea typeface="宋体" panose="02010600030101010101" pitchFamily="2" charset="-122"/>
                <a:cs typeface="宋体" panose="02010600030101010101" pitchFamily="2" charset="-122"/>
                <a:sym typeface="+mn-ea"/>
              </a:rPr>
              <a:t> 的东西；基线位于</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文字的最底部</a:t>
            </a:r>
            <a:r>
              <a:rPr sz="1600">
                <a:latin typeface="宋体" panose="02010600030101010101" pitchFamily="2" charset="-122"/>
                <a:ea typeface="宋体" panose="02010600030101010101" pitchFamily="2" charset="-122"/>
                <a:cs typeface="宋体" panose="02010600030101010101" pitchFamily="2" charset="-122"/>
                <a:sym typeface="+mn-ea"/>
              </a:rPr>
              <a:t>。如果块状行内元素（inline-block）中无文本内容的时候，其基线就会</a:t>
            </a:r>
            <a:r>
              <a:rPr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自动移至元素的最底部</a:t>
            </a:r>
            <a:r>
              <a:rPr sz="1600">
                <a:latin typeface="宋体" panose="02010600030101010101" pitchFamily="2" charset="-122"/>
                <a:ea typeface="宋体" panose="02010600030101010101" pitchFamily="2" charset="-122"/>
                <a:cs typeface="宋体" panose="02010600030101010101" pitchFamily="2" charset="-122"/>
                <a:sym typeface="+mn-ea"/>
              </a:rPr>
              <a:t>。另外，图片以及非替换元素的基线也是为元素最底部的。</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上述元素都是以这个基线作为垂直对齐的默认参照的，那么 块状行内元素无法对齐的原因就很容易理解了；看下面几个例子：</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既然这种情况是由元素以基线对齐才导致的，那么 只要设置元素的垂直对齐方式为别的就可以了；即使用vertical-align属性</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比如为块状行内元素引入样式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vertical-align: top</a:t>
            </a:r>
            <a:r>
              <a:rPr sz="1600">
                <a:latin typeface="宋体" panose="02010600030101010101" pitchFamily="2" charset="-122"/>
                <a:ea typeface="宋体" panose="02010600030101010101" pitchFamily="2" charset="-122"/>
                <a:cs typeface="宋体" panose="02010600030101010101" pitchFamily="2" charset="-122"/>
                <a:sym typeface="+mn-ea"/>
              </a:rPr>
              <a:t>; 后，便可以了</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70510" y="2299970"/>
            <a:ext cx="4602480" cy="1874520"/>
          </a:xfrm>
          <a:prstGeom prst="rect">
            <a:avLst/>
          </a:prstGeom>
        </p:spPr>
      </p:pic>
      <p:pic>
        <p:nvPicPr>
          <p:cNvPr id="6" name="图片 5"/>
          <p:cNvPicPr>
            <a:picLocks noChangeAspect="1"/>
          </p:cNvPicPr>
          <p:nvPr/>
        </p:nvPicPr>
        <p:blipFill>
          <a:blip r:embed="rId3"/>
          <a:stretch>
            <a:fillRect/>
          </a:stretch>
        </p:blipFill>
        <p:spPr>
          <a:xfrm>
            <a:off x="5839460" y="2540000"/>
            <a:ext cx="4411980" cy="1607820"/>
          </a:xfrm>
          <a:prstGeom prst="rect">
            <a:avLst/>
          </a:prstGeom>
        </p:spPr>
      </p:pic>
      <p:pic>
        <p:nvPicPr>
          <p:cNvPr id="7" name="图片 6"/>
          <p:cNvPicPr>
            <a:picLocks noChangeAspect="1"/>
          </p:cNvPicPr>
          <p:nvPr/>
        </p:nvPicPr>
        <p:blipFill>
          <a:blip r:embed="rId4"/>
          <a:stretch>
            <a:fillRect/>
          </a:stretch>
        </p:blipFill>
        <p:spPr>
          <a:xfrm>
            <a:off x="358140" y="5207635"/>
            <a:ext cx="4427220" cy="1379220"/>
          </a:xfrm>
          <a:prstGeom prst="rect">
            <a:avLst/>
          </a:prstGeom>
        </p:spPr>
      </p:pic>
      <p:sp>
        <p:nvSpPr>
          <p:cNvPr id="13" name="爆炸形 1 12"/>
          <p:cNvSpPr/>
          <p:nvPr/>
        </p:nvSpPr>
        <p:spPr>
          <a:xfrm>
            <a:off x="6383020" y="5207635"/>
            <a:ext cx="2606040" cy="127571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a:t>寻找基线</a:t>
            </a:r>
            <a:endParaRPr lang="zh-CN" sz="1400" b="1"/>
          </a:p>
        </p:txBody>
      </p:sp>
    </p:spTree>
    <p:custDataLst>
      <p:tags r:id="rId5"/>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75895" y="770255"/>
            <a:ext cx="3956685" cy="48634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测试 display 属性 */</a:t>
            </a:r>
            <a:endParaRPr lang="zh-CN" altLang="en-US" sz="1200">
              <a:solidFill>
                <a:schemeClr val="tx1"/>
              </a:solidFill>
            </a:endParaRPr>
          </a:p>
          <a:p>
            <a:pPr algn="l"/>
            <a:r>
              <a:rPr lang="zh-CN" altLang="en-US" sz="1200">
                <a:solidFill>
                  <a:schemeClr val="tx1"/>
                </a:solidFill>
              </a:rPr>
              <a:t>.displayDiv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background-color: orange;</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.displayDiv01 {</a:t>
            </a:r>
            <a:endParaRPr lang="zh-CN" altLang="en-US" sz="1200">
              <a:solidFill>
                <a:schemeClr val="tx1"/>
              </a:solidFill>
            </a:endParaRPr>
          </a:p>
          <a:p>
            <a:pPr algn="l"/>
            <a:r>
              <a:rPr lang="zh-CN" altLang="en-US" sz="1200">
                <a:solidFill>
                  <a:schemeClr val="tx1"/>
                </a:solidFill>
              </a:rPr>
              <a:t>    display: none;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.displayDiv02 {</a:t>
            </a:r>
            <a:endParaRPr lang="zh-CN" altLang="en-US" sz="1200">
              <a:solidFill>
                <a:schemeClr val="tx1"/>
              </a:solidFill>
            </a:endParaRPr>
          </a:p>
          <a:p>
            <a:pPr algn="l"/>
            <a:r>
              <a:rPr lang="zh-CN" altLang="en-US" sz="1200">
                <a:solidFill>
                  <a:schemeClr val="tx1"/>
                </a:solidFill>
              </a:rPr>
              <a:t>    display: 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.displayDiv03 {</a:t>
            </a:r>
            <a:endParaRPr lang="zh-CN" altLang="en-US" sz="1200">
              <a:solidFill>
                <a:schemeClr val="tx1"/>
              </a:solidFill>
            </a:endParaRPr>
          </a:p>
          <a:p>
            <a:pPr algn="l"/>
            <a:r>
              <a:rPr lang="zh-CN" altLang="en-US" sz="1200">
                <a:solidFill>
                  <a:schemeClr val="tx1"/>
                </a:solidFill>
              </a:rPr>
              <a:t>    display: inline;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.displayDiv04 {</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inline-block 基线对齐问题, vertical-align 调整基线 */</a:t>
            </a:r>
            <a:endParaRPr lang="zh-CN" altLang="en-US" sz="1200">
              <a:solidFill>
                <a:schemeClr val="tx1"/>
              </a:solidFill>
            </a:endParaRPr>
          </a:p>
          <a:p>
            <a:pPr algn="l"/>
            <a:r>
              <a:rPr lang="zh-CN" altLang="en-US" sz="1200">
                <a:solidFill>
                  <a:schemeClr val="tx1"/>
                </a:solidFill>
              </a:rPr>
              <a:t>.displayDiv05 {</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vertical-align: top;</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4293235" y="5133975"/>
            <a:ext cx="175895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sym typeface="+mn-ea"/>
              </a:rPr>
              <a:t>display </a:t>
            </a:r>
            <a:r>
              <a:rPr lang="zh-CN" altLang="en-US">
                <a:solidFill>
                  <a:schemeClr val="bg1"/>
                </a:solidFill>
                <a:sym typeface="+mn-ea"/>
              </a:rPr>
              <a:t>属性</a:t>
            </a:r>
            <a:endParaRPr lang="zh-CN" altLang="en-US">
              <a:solidFill>
                <a:schemeClr val="bg1"/>
              </a:solidFill>
              <a:sym typeface="+mn-ea"/>
            </a:endParaRPr>
          </a:p>
        </p:txBody>
      </p:sp>
      <p:sp>
        <p:nvSpPr>
          <p:cNvPr id="8" name="矩形 7"/>
          <p:cNvSpPr/>
          <p:nvPr/>
        </p:nvSpPr>
        <p:spPr>
          <a:xfrm>
            <a:off x="4293235" y="770255"/>
            <a:ext cx="7646670" cy="4225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display 属性 --&gt;</a:t>
            </a:r>
            <a:endParaRPr lang="zh-CN" altLang="en-US" sz="1200">
              <a:solidFill>
                <a:schemeClr val="tx1"/>
              </a:solidFill>
            </a:endParaRPr>
          </a:p>
          <a:p>
            <a:pPr algn="l"/>
            <a:r>
              <a:rPr lang="zh-CN" altLang="en-US" sz="1200">
                <a:solidFill>
                  <a:schemeClr val="tx1"/>
                </a:solidFill>
              </a:rPr>
              <a:t>    &lt;!-- display:none 隐藏元素 --&gt;</a:t>
            </a:r>
            <a:endParaRPr lang="zh-CN" altLang="en-US" sz="1200">
              <a:solidFill>
                <a:schemeClr val="tx1"/>
              </a:solidFill>
            </a:endParaRPr>
          </a:p>
          <a:p>
            <a:pPr algn="l"/>
            <a:r>
              <a:rPr lang="zh-CN" altLang="en-US" sz="1200">
                <a:solidFill>
                  <a:schemeClr val="tx1"/>
                </a:solidFill>
              </a:rPr>
              <a:t>    &lt;div class="displayDiv displayDiv01"&gt;我是隐藏的 div&lt;/div&gt;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display:block 块级元素，可以设置宽高，换行显示 --&gt;</a:t>
            </a:r>
            <a:endParaRPr lang="zh-CN" altLang="en-US" sz="1200">
              <a:solidFill>
                <a:schemeClr val="tx1"/>
              </a:solidFill>
            </a:endParaRPr>
          </a:p>
          <a:p>
            <a:pPr algn="l"/>
            <a:r>
              <a:rPr lang="zh-CN" altLang="en-US" sz="1200">
                <a:solidFill>
                  <a:schemeClr val="tx1"/>
                </a:solidFill>
              </a:rPr>
              <a:t>    &lt;div class="displayDiv displayDiv02"&gt;我是块级元素&lt;/div&gt;</a:t>
            </a:r>
            <a:endParaRPr lang="zh-CN" altLang="en-US" sz="1200">
              <a:solidFill>
                <a:schemeClr val="tx1"/>
              </a:solidFill>
            </a:endParaRPr>
          </a:p>
          <a:p>
            <a:pPr algn="l"/>
            <a:r>
              <a:rPr lang="zh-CN" altLang="en-US" sz="1200">
                <a:solidFill>
                  <a:schemeClr val="tx1"/>
                </a:solidFill>
              </a:rPr>
              <a:t>    &lt;div class="displayDiv displayDiv02"&gt;我是块级元素&lt;/div&gt;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display:inline 无法设置宽高（设置宽高无效），宽高不定，由内容决定，一行显示 --&gt;</a:t>
            </a:r>
            <a:endParaRPr lang="zh-CN" altLang="en-US" sz="1200">
              <a:solidFill>
                <a:schemeClr val="tx1"/>
              </a:solidFill>
            </a:endParaRPr>
          </a:p>
          <a:p>
            <a:pPr algn="l"/>
            <a:r>
              <a:rPr lang="zh-CN" altLang="en-US" sz="1200">
                <a:solidFill>
                  <a:schemeClr val="tx1"/>
                </a:solidFill>
              </a:rPr>
              <a:t>    &lt;div class="displayDiv displayDiv03"&gt;我是 inline 中的元素&lt;/div&gt;</a:t>
            </a:r>
            <a:endParaRPr lang="zh-CN" altLang="en-US" sz="1200">
              <a:solidFill>
                <a:schemeClr val="tx1"/>
              </a:solidFill>
            </a:endParaRPr>
          </a:p>
          <a:p>
            <a:pPr algn="l"/>
            <a:r>
              <a:rPr lang="zh-CN" altLang="en-US" sz="1200">
                <a:solidFill>
                  <a:schemeClr val="tx1"/>
                </a:solidFill>
              </a:rPr>
              <a:t>    &lt;div class="displayDiv displayDiv03"&gt;我是 inline 中的元素2我是 inline 中的元素2&lt;/div&gt;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display: inline-block 同时具备内联元素、块状元素的特点,一行显示,宽高可设置</a:t>
            </a:r>
            <a:endParaRPr lang="zh-CN" altLang="en-US" sz="1200">
              <a:solidFill>
                <a:schemeClr val="tx1"/>
              </a:solidFill>
            </a:endParaRPr>
          </a:p>
          <a:p>
            <a:pPr algn="l"/>
            <a:r>
              <a:rPr lang="zh-CN" altLang="en-US" sz="1200">
                <a:solidFill>
                  <a:schemeClr val="tx1"/>
                </a:solidFill>
              </a:rPr>
              <a:t>        额外问题：有基线对齐问题</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class="displayDiv displayDiv04"&gt;我是 inline-block 中的元素&lt;/div&gt;</a:t>
            </a:r>
            <a:endParaRPr lang="zh-CN" altLang="en-US" sz="1200">
              <a:solidFill>
                <a:schemeClr val="tx1"/>
              </a:solidFill>
            </a:endParaRPr>
          </a:p>
          <a:p>
            <a:pPr algn="l"/>
            <a:r>
              <a:rPr lang="zh-CN" altLang="en-US" sz="1200">
                <a:solidFill>
                  <a:schemeClr val="tx1"/>
                </a:solidFill>
              </a:rPr>
              <a:t>    &lt;div class="displayDiv displayDiv04"&gt;我是 inline-block 中的元素2我是 inline-block 中的元素2&lt;/div&gt;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使用 vertical-align 消除基线对齐问题 --&gt;</a:t>
            </a:r>
            <a:endParaRPr lang="zh-CN" altLang="en-US" sz="1200">
              <a:solidFill>
                <a:schemeClr val="tx1"/>
              </a:solidFill>
            </a:endParaRPr>
          </a:p>
          <a:p>
            <a:pPr algn="l"/>
            <a:r>
              <a:rPr lang="zh-CN" altLang="en-US" sz="1200">
                <a:solidFill>
                  <a:schemeClr val="tx1"/>
                </a:solidFill>
              </a:rPr>
              <a:t>    &lt;div class="displayDiv displayDiv05"&gt;我是 inline-block 中的元素&lt;/div&gt;</a:t>
            </a:r>
            <a:endParaRPr lang="zh-CN" altLang="en-US" sz="1200">
              <a:solidFill>
                <a:schemeClr val="tx1"/>
              </a:solidFill>
            </a:endParaRPr>
          </a:p>
          <a:p>
            <a:pPr algn="l"/>
            <a:r>
              <a:rPr lang="zh-CN" altLang="en-US" sz="1200">
                <a:solidFill>
                  <a:schemeClr val="tx1"/>
                </a:solidFill>
              </a:rPr>
              <a:t>    &lt;div class="displayDiv displayDiv05"&gt;我是 inline-block 中的元素2我是 inline-block 中的元素2&lt;/div&gt;  &lt;br/&gt;</a:t>
            </a:r>
            <a:endParaRPr lang="zh-CN" altLang="en-US" sz="1200">
              <a:solidFill>
                <a:schemeClr val="tx1"/>
              </a:solidFill>
            </a:endParaRPr>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mn-ea"/>
                <a:sym typeface="+mn-ea"/>
              </a:rPr>
              <a:t>颜色设置</a:t>
            </a:r>
            <a:endParaRPr lang="zh-CN" altLang="en-US">
              <a:solidFill>
                <a:schemeClr val="bg1"/>
              </a:solidFill>
              <a:latin typeface="+mn-ea"/>
              <a:cs typeface="+mn-ea"/>
              <a:sym typeface="+mn-ea"/>
            </a:endParaRPr>
          </a:p>
        </p:txBody>
      </p:sp>
      <p:sp>
        <p:nvSpPr>
          <p:cNvPr id="9" name="矩形 8"/>
          <p:cNvSpPr/>
          <p:nvPr/>
        </p:nvSpPr>
        <p:spPr>
          <a:xfrm>
            <a:off x="2126615" y="730885"/>
            <a:ext cx="9763125" cy="211645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rgba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是代表</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Red（红色）Green（绿色）Blue（蓝色）三基色</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和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Alpha</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的色彩空间</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CSS中rgb和rgba有什么区别，两个都可以用 rgb(0,0,0,0.5)、rgba(0,0,0,0.5)</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在css3中的bairgb和rgba是没什么区别的，都支持RGB三色以及α通道，但du在css2.1中的rgb则只接受r、g、b三个参数，所以为了保证兼容性，在需要使用透明色的时候，尽可能用rgba，不要用rgb带四个参数的方式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232410" y="730885"/>
            <a:ext cx="18040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mn-ea"/>
                <a:sym typeface="+mn-ea"/>
              </a:rPr>
              <a:t>线性渐变</a:t>
            </a:r>
            <a:endParaRPr lang="zh-CN" altLang="en-US">
              <a:solidFill>
                <a:schemeClr val="bg1"/>
              </a:solidFill>
              <a:latin typeface="+mn-ea"/>
              <a:cs typeface="+mn-ea"/>
              <a:sym typeface="+mn-ea"/>
            </a:endParaRPr>
          </a:p>
        </p:txBody>
      </p:sp>
      <p:sp>
        <p:nvSpPr>
          <p:cNvPr id="9" name="矩形 8"/>
          <p:cNvSpPr/>
          <p:nvPr/>
        </p:nvSpPr>
        <p:spPr>
          <a:xfrm>
            <a:off x="2126615" y="730885"/>
            <a:ext cx="9763125" cy="396494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Gradient（渐变） 分为 linear-gradient（线性渐变）和 radial-gradient（径向渐变）</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CSS linear-gradient() 函数：用于创建一个线性渐变的 "图像"</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一个线性渐变可以由多种颜色组成。除了指定颜色的方向和角度之外，linear-gradient()接收一组color stop作为参数。color stop由一个颜色和一个可选的颜色位置组成：</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linear-gradient(angle/direction, color stop, color stop, ...);</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linear-gradient(to right, yellow, purple);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linear-gradient(to right, yellow, #009966, purple);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linear-gradient(to right, yellow, #009966 20%, purple);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linear-gradient(to right, yellow, yellow 20%, #009966 20%, #009966 80%, purple 80%, purple);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linear-gradient(to bottom right, yellow, deeppink, #006699);</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linear-gradient(to right, yellow, #009966 20%, purple);</a:t>
            </a:r>
            <a:b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b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linear-gradient(to right, yellow, yellow 20%, #009966 20%, #009966 80%, purple 80%, purple);</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 name="圆角矩形 10"/>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n-ea"/>
                <a:cs typeface="+mn-ea"/>
              </a:rPr>
              <a:t>CSS </a:t>
            </a:r>
            <a:r>
              <a:rPr lang="zh-CN" altLang="en-US" sz="3200">
                <a:latin typeface="+mn-ea"/>
                <a:cs typeface="+mn-ea"/>
              </a:rPr>
              <a:t>选择器</a:t>
            </a:r>
            <a:endParaRPr lang="zh-CN" altLang="en-US" sz="3200">
              <a:latin typeface="+mn-ea"/>
              <a:cs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2482850" y="948055"/>
            <a:ext cx="9369425" cy="75057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 CSS 中，选择器是一种模式，用于选择需要添加样式的元素，就是用一种方式把你想要的那一个标签选中！把它选中了，你才能操作这个标签的CSS样式。</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289560" y="9480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mn-ea"/>
                <a:cs typeface="宋体" panose="02010600030101010101" pitchFamily="2" charset="-122"/>
                <a:sym typeface="+mn-ea"/>
              </a:rPr>
              <a:t>CSS </a:t>
            </a:r>
            <a:r>
              <a:rPr lang="zh-CN" altLang="en-US">
                <a:latin typeface="+mn-ea"/>
                <a:cs typeface="宋体" panose="02010600030101010101" pitchFamily="2" charset="-122"/>
                <a:sym typeface="+mn-ea"/>
              </a:rPr>
              <a:t>选择器</a:t>
            </a:r>
            <a:endParaRPr lang="zh-CN" altLang="en-US">
              <a:latin typeface="+mn-ea"/>
              <a:cs typeface="宋体" panose="02010600030101010101" pitchFamily="2" charset="-122"/>
              <a:sym typeface="+mn-ea"/>
            </a:endParaRPr>
          </a:p>
        </p:txBody>
      </p:sp>
      <p:sp>
        <p:nvSpPr>
          <p:cNvPr id="4" name="文本框 3"/>
          <p:cNvSpPr txBox="1"/>
          <p:nvPr/>
        </p:nvSpPr>
        <p:spPr>
          <a:xfrm>
            <a:off x="2700020" y="3353435"/>
            <a:ext cx="1230630" cy="306705"/>
          </a:xfrm>
          <a:prstGeom prst="rect">
            <a:avLst/>
          </a:prstGeom>
          <a:noFill/>
        </p:spPr>
        <p:txBody>
          <a:bodyPr wrap="none" rtlCol="0">
            <a:spAutoFit/>
          </a:bodyPr>
          <a:p>
            <a:r>
              <a:rPr lang="en-US" altLang="zh-CN" sz="1400"/>
              <a:t>CSS3 </a:t>
            </a:r>
            <a:r>
              <a:rPr lang="zh-CN" altLang="en-US" sz="1400"/>
              <a:t>选择器</a:t>
            </a:r>
            <a:endParaRPr lang="zh-CN" altLang="en-US" sz="1400"/>
          </a:p>
        </p:txBody>
      </p:sp>
      <p:sp>
        <p:nvSpPr>
          <p:cNvPr id="5" name="左大括号 4"/>
          <p:cNvSpPr/>
          <p:nvPr/>
        </p:nvSpPr>
        <p:spPr>
          <a:xfrm>
            <a:off x="3997325" y="2640965"/>
            <a:ext cx="317500" cy="173736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400">
              <a:solidFill>
                <a:schemeClr val="tx1"/>
              </a:solidFill>
              <a:latin typeface="+mn-ea"/>
            </a:endParaRPr>
          </a:p>
        </p:txBody>
      </p:sp>
      <p:sp>
        <p:nvSpPr>
          <p:cNvPr id="11" name="文本框 10"/>
          <p:cNvSpPr txBox="1"/>
          <p:nvPr/>
        </p:nvSpPr>
        <p:spPr>
          <a:xfrm>
            <a:off x="4293870" y="2553335"/>
            <a:ext cx="1071880" cy="306705"/>
          </a:xfrm>
          <a:prstGeom prst="rect">
            <a:avLst/>
          </a:prstGeom>
          <a:noFill/>
        </p:spPr>
        <p:txBody>
          <a:bodyPr wrap="none" rtlCol="0">
            <a:spAutoFit/>
          </a:bodyPr>
          <a:p>
            <a:r>
              <a:rPr lang="zh-CN" altLang="en-US" sz="1400"/>
              <a:t>基本选择器</a:t>
            </a:r>
            <a:endParaRPr lang="zh-CN" altLang="en-US" sz="1400"/>
          </a:p>
        </p:txBody>
      </p:sp>
      <p:sp>
        <p:nvSpPr>
          <p:cNvPr id="12" name="文本框 11"/>
          <p:cNvSpPr txBox="1"/>
          <p:nvPr/>
        </p:nvSpPr>
        <p:spPr>
          <a:xfrm>
            <a:off x="4293870" y="3670300"/>
            <a:ext cx="1249680" cy="306705"/>
          </a:xfrm>
          <a:prstGeom prst="rect">
            <a:avLst/>
          </a:prstGeom>
          <a:noFill/>
        </p:spPr>
        <p:txBody>
          <a:bodyPr wrap="none" rtlCol="0">
            <a:spAutoFit/>
          </a:bodyPr>
          <a:p>
            <a:r>
              <a:rPr lang="zh-CN" sz="1400"/>
              <a:t>伪元素选择器</a:t>
            </a:r>
            <a:endParaRPr lang="zh-CN" sz="1400"/>
          </a:p>
        </p:txBody>
      </p:sp>
      <p:sp>
        <p:nvSpPr>
          <p:cNvPr id="13" name="文本框 12"/>
          <p:cNvSpPr txBox="1"/>
          <p:nvPr/>
        </p:nvSpPr>
        <p:spPr>
          <a:xfrm>
            <a:off x="4293870" y="4071620"/>
            <a:ext cx="1071880" cy="306705"/>
          </a:xfrm>
          <a:prstGeom prst="rect">
            <a:avLst/>
          </a:prstGeom>
          <a:noFill/>
        </p:spPr>
        <p:txBody>
          <a:bodyPr wrap="none" rtlCol="0">
            <a:spAutoFit/>
          </a:bodyPr>
          <a:p>
            <a:r>
              <a:rPr lang="zh-CN" sz="1400"/>
              <a:t>属性选择器</a:t>
            </a:r>
            <a:endParaRPr lang="zh-CN" sz="1400"/>
          </a:p>
        </p:txBody>
      </p:sp>
      <p:sp>
        <p:nvSpPr>
          <p:cNvPr id="16" name="左大括号 15"/>
          <p:cNvSpPr/>
          <p:nvPr/>
        </p:nvSpPr>
        <p:spPr>
          <a:xfrm>
            <a:off x="5473700" y="2376805"/>
            <a:ext cx="317500" cy="213487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400">
              <a:solidFill>
                <a:schemeClr val="tx1"/>
              </a:solidFill>
              <a:latin typeface="+mn-ea"/>
            </a:endParaRPr>
          </a:p>
        </p:txBody>
      </p:sp>
      <p:sp>
        <p:nvSpPr>
          <p:cNvPr id="17" name="文本框 16"/>
          <p:cNvSpPr txBox="1"/>
          <p:nvPr/>
        </p:nvSpPr>
        <p:spPr>
          <a:xfrm>
            <a:off x="5714365" y="2249170"/>
            <a:ext cx="1427480" cy="306705"/>
          </a:xfrm>
          <a:prstGeom prst="rect">
            <a:avLst/>
          </a:prstGeom>
          <a:noFill/>
        </p:spPr>
        <p:txBody>
          <a:bodyPr wrap="none" rtlCol="0">
            <a:spAutoFit/>
          </a:bodyPr>
          <a:p>
            <a:r>
              <a:rPr lang="zh-CN" altLang="en-US" sz="1400"/>
              <a:t>动态伪类选择器</a:t>
            </a:r>
            <a:endParaRPr lang="zh-CN" altLang="en-US" sz="1400"/>
          </a:p>
        </p:txBody>
      </p:sp>
      <p:sp>
        <p:nvSpPr>
          <p:cNvPr id="18" name="文本框 17"/>
          <p:cNvSpPr txBox="1"/>
          <p:nvPr/>
        </p:nvSpPr>
        <p:spPr>
          <a:xfrm>
            <a:off x="5714365" y="3102610"/>
            <a:ext cx="1427480" cy="306705"/>
          </a:xfrm>
          <a:prstGeom prst="rect">
            <a:avLst/>
          </a:prstGeom>
          <a:noFill/>
        </p:spPr>
        <p:txBody>
          <a:bodyPr wrap="none" rtlCol="0">
            <a:spAutoFit/>
          </a:bodyPr>
          <a:p>
            <a:r>
              <a:rPr lang="zh-CN" sz="1400"/>
              <a:t>语言伪类选择器</a:t>
            </a:r>
            <a:endParaRPr lang="zh-CN" sz="1400"/>
          </a:p>
        </p:txBody>
      </p:sp>
      <p:sp>
        <p:nvSpPr>
          <p:cNvPr id="19" name="文本框 18"/>
          <p:cNvSpPr txBox="1"/>
          <p:nvPr/>
        </p:nvSpPr>
        <p:spPr>
          <a:xfrm>
            <a:off x="5714365" y="3496310"/>
            <a:ext cx="1960880" cy="306705"/>
          </a:xfrm>
          <a:prstGeom prst="rect">
            <a:avLst/>
          </a:prstGeom>
          <a:noFill/>
        </p:spPr>
        <p:txBody>
          <a:bodyPr wrap="none" rtlCol="0">
            <a:spAutoFit/>
          </a:bodyPr>
          <a:p>
            <a:r>
              <a:rPr lang="en-US" sz="1400"/>
              <a:t>UI</a:t>
            </a:r>
            <a:r>
              <a:rPr lang="zh-CN" altLang="en-US" sz="1400"/>
              <a:t>元素状态伪类选择器</a:t>
            </a:r>
            <a:endParaRPr lang="zh-CN" altLang="en-US" sz="1400"/>
          </a:p>
        </p:txBody>
      </p:sp>
      <p:sp>
        <p:nvSpPr>
          <p:cNvPr id="21" name="文本框 20"/>
          <p:cNvSpPr txBox="1"/>
          <p:nvPr/>
        </p:nvSpPr>
        <p:spPr>
          <a:xfrm>
            <a:off x="5714365" y="3896360"/>
            <a:ext cx="1427480" cy="306705"/>
          </a:xfrm>
          <a:prstGeom prst="rect">
            <a:avLst/>
          </a:prstGeom>
          <a:noFill/>
        </p:spPr>
        <p:txBody>
          <a:bodyPr wrap="none" rtlCol="0">
            <a:spAutoFit/>
          </a:bodyPr>
          <a:p>
            <a:r>
              <a:rPr lang="zh-CN" sz="1400"/>
              <a:t>结构伪类选择器</a:t>
            </a:r>
            <a:endParaRPr lang="zh-CN" sz="1400"/>
          </a:p>
        </p:txBody>
      </p:sp>
      <p:sp>
        <p:nvSpPr>
          <p:cNvPr id="22" name="文本框 21"/>
          <p:cNvSpPr txBox="1"/>
          <p:nvPr/>
        </p:nvSpPr>
        <p:spPr>
          <a:xfrm>
            <a:off x="5714365" y="4303395"/>
            <a:ext cx="1427480" cy="306705"/>
          </a:xfrm>
          <a:prstGeom prst="rect">
            <a:avLst/>
          </a:prstGeom>
          <a:noFill/>
        </p:spPr>
        <p:txBody>
          <a:bodyPr wrap="none" rtlCol="0">
            <a:spAutoFit/>
          </a:bodyPr>
          <a:p>
            <a:r>
              <a:rPr lang="zh-CN" sz="1400"/>
              <a:t>否定伪类选择器</a:t>
            </a:r>
            <a:endParaRPr lang="zh-CN" sz="1400"/>
          </a:p>
        </p:txBody>
      </p:sp>
      <p:sp>
        <p:nvSpPr>
          <p:cNvPr id="6" name="文本框 5"/>
          <p:cNvSpPr txBox="1"/>
          <p:nvPr/>
        </p:nvSpPr>
        <p:spPr>
          <a:xfrm>
            <a:off x="4293870" y="2908300"/>
            <a:ext cx="1071880" cy="306705"/>
          </a:xfrm>
          <a:prstGeom prst="rect">
            <a:avLst/>
          </a:prstGeom>
          <a:noFill/>
        </p:spPr>
        <p:txBody>
          <a:bodyPr wrap="none" rtlCol="0">
            <a:spAutoFit/>
          </a:bodyPr>
          <a:p>
            <a:r>
              <a:rPr lang="zh-CN" altLang="en-US" sz="1400"/>
              <a:t>层次选择器</a:t>
            </a:r>
            <a:endParaRPr lang="zh-CN" altLang="en-US" sz="1400"/>
          </a:p>
        </p:txBody>
      </p:sp>
      <p:sp>
        <p:nvSpPr>
          <p:cNvPr id="9" name="文本框 8"/>
          <p:cNvSpPr txBox="1"/>
          <p:nvPr/>
        </p:nvSpPr>
        <p:spPr>
          <a:xfrm>
            <a:off x="4293870" y="3291205"/>
            <a:ext cx="1071880" cy="306705"/>
          </a:xfrm>
          <a:prstGeom prst="rect">
            <a:avLst/>
          </a:prstGeom>
          <a:noFill/>
        </p:spPr>
        <p:txBody>
          <a:bodyPr wrap="none" rtlCol="0">
            <a:spAutoFit/>
          </a:bodyPr>
          <a:p>
            <a:r>
              <a:rPr lang="zh-CN" altLang="en-US" sz="1400"/>
              <a:t>伪类选择器</a:t>
            </a:r>
            <a:endParaRPr lang="zh-CN" altLang="en-US" sz="1400"/>
          </a:p>
        </p:txBody>
      </p:sp>
      <p:sp>
        <p:nvSpPr>
          <p:cNvPr id="10" name="文本框 9"/>
          <p:cNvSpPr txBox="1"/>
          <p:nvPr/>
        </p:nvSpPr>
        <p:spPr>
          <a:xfrm>
            <a:off x="5714365" y="2670810"/>
            <a:ext cx="1427480" cy="306705"/>
          </a:xfrm>
          <a:prstGeom prst="rect">
            <a:avLst/>
          </a:prstGeom>
          <a:noFill/>
        </p:spPr>
        <p:txBody>
          <a:bodyPr wrap="none" rtlCol="0">
            <a:spAutoFit/>
          </a:bodyPr>
          <a:p>
            <a:r>
              <a:rPr lang="zh-CN" sz="1400"/>
              <a:t>目标伪类选择器</a:t>
            </a:r>
            <a:endParaRPr lang="zh-CN" sz="1400"/>
          </a:p>
        </p:txBody>
      </p:sp>
      <p:sp>
        <p:nvSpPr>
          <p:cNvPr id="14" name="矩形 13"/>
          <p:cNvSpPr/>
          <p:nvPr/>
        </p:nvSpPr>
        <p:spPr>
          <a:xfrm>
            <a:off x="2482850" y="1831340"/>
            <a:ext cx="9369425" cy="304990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nvSpPr>
        <p:spPr>
          <a:xfrm>
            <a:off x="289560" y="183134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mn-ea"/>
                <a:cs typeface="宋体" panose="02010600030101010101" pitchFamily="2" charset="-122"/>
                <a:sym typeface="+mn-ea"/>
              </a:rPr>
              <a:t>CSS </a:t>
            </a:r>
            <a:r>
              <a:rPr lang="zh-CN" altLang="en-US">
                <a:latin typeface="+mn-ea"/>
                <a:cs typeface="宋体" panose="02010600030101010101" pitchFamily="2" charset="-122"/>
                <a:sym typeface="+mn-ea"/>
              </a:rPr>
              <a:t>选择器分类</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89560" y="1475740"/>
            <a:ext cx="11562080" cy="152400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通配选择器 	选择文档中所有HTML元素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元素选择器	选择指定类型的HTML元素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#id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ID选择器	选择指定ID属性值为“id”的任意类型元素，</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且只能有一个，不能重复</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.class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类选择器	选择指定class属性值为“class”的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任意类型的任意多个元素</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selector1,selectorN	 群组选择器	将每一个选择器匹配的元素集合并</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289560" y="9480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基本选择器</a:t>
            </a:r>
            <a:endParaRPr lang="zh-CN" altLang="en-US">
              <a:latin typeface="+mn-ea"/>
              <a:cs typeface="宋体" panose="02010600030101010101" pitchFamily="2" charset="-122"/>
              <a:sym typeface="+mn-ea"/>
            </a:endParaRPr>
          </a:p>
        </p:txBody>
      </p:sp>
      <p:sp>
        <p:nvSpPr>
          <p:cNvPr id="5" name="矩形 4"/>
          <p:cNvSpPr/>
          <p:nvPr/>
        </p:nvSpPr>
        <p:spPr>
          <a:xfrm>
            <a:off x="289560" y="3735705"/>
            <a:ext cx="11562080" cy="152400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  F	后代选择器（包含选择器）	选择匹配的F元素，且匹配的F元素被包含在匹配的E元素内</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E&gt;F	子选择器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选择匹配的F元素，且匹配的F元素所匹配的E元素的子元素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E+F	相邻兄弟选择器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选择匹配的F元素，且匹配的F元素紧位于匹配的E元素的后面</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E~F	通用选择器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选择匹配的F元素，且位于匹配的E元素后的所有匹配的F元素</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289560" y="32092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层次选择器</a:t>
            </a:r>
            <a:endParaRPr lang="zh-CN" altLang="en-US">
              <a:latin typeface="+mn-ea"/>
              <a:cs typeface="宋体" panose="02010600030101010101" pitchFamily="2" charset="-122"/>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89560" y="1475740"/>
            <a:ext cx="11562080" cy="152400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E:link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链接伪类选择器  	选择匹配的E元素，而且匹配元素被定义了超链接并未被访问过。常用于链接描点上</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E:visited  	链接伪类选择器	选择匹配的E元素，而且匹配元素被定义了超链接并已被访问过。常用于链接描点上</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E:active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用户行为选择器	选择匹配的E元素，且匹配元素被激活。常用于链接描点和按钮上</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E:hover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用户行为选择器	选择匹配的E元素，且用户鼠标停留在元素E上。IE6及以下浏览器仅支持a:hover</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E:focus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用户行为选择器	选择匹配的E元素，而且匹配元素获取焦点</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289560" y="9480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olidFill>
                  <a:schemeClr val="bg1"/>
                </a:solidFill>
                <a:latin typeface="+mn-ea"/>
                <a:cs typeface="宋体" panose="02010600030101010101" pitchFamily="2" charset="-122"/>
                <a:sym typeface="+mn-ea"/>
              </a:rPr>
              <a:t>动态伪类选择器</a:t>
            </a:r>
            <a:endParaRPr lang="zh-CN" altLang="en-US">
              <a:solidFill>
                <a:schemeClr val="bg1"/>
              </a:solidFill>
              <a:latin typeface="+mn-ea"/>
              <a:cs typeface="宋体" panose="02010600030101010101" pitchFamily="2" charset="-122"/>
              <a:sym typeface="+mn-ea"/>
            </a:endParaRPr>
          </a:p>
        </p:txBody>
      </p:sp>
      <p:sp>
        <p:nvSpPr>
          <p:cNvPr id="5" name="矩形 4"/>
          <p:cNvSpPr/>
          <p:nvPr/>
        </p:nvSpPr>
        <p:spPr>
          <a:xfrm>
            <a:off x="289560" y="3728085"/>
            <a:ext cx="11562080" cy="5873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E:target	</a:t>
            </a:r>
            <a:r>
              <a:rPr 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选择匹配E的所有元素，且匹配元素被相关URL指向</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289560" y="320040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olidFill>
                  <a:schemeClr val="bg1"/>
                </a:solidFill>
                <a:latin typeface="+mn-ea"/>
                <a:cs typeface="宋体" panose="02010600030101010101" pitchFamily="2" charset="-122"/>
                <a:sym typeface="+mn-ea"/>
              </a:rPr>
              <a:t>目标伪类选择器</a:t>
            </a:r>
            <a:endParaRPr lang="zh-CN" altLang="en-US">
              <a:solidFill>
                <a:schemeClr val="bg1"/>
              </a:solidFill>
              <a:latin typeface="+mn-ea"/>
              <a:cs typeface="宋体" panose="02010600030101010101" pitchFamily="2" charset="-122"/>
              <a:sym typeface="+mn-ea"/>
            </a:endParaRPr>
          </a:p>
        </p:txBody>
      </p:sp>
      <p:sp>
        <p:nvSpPr>
          <p:cNvPr id="7" name="矩形 6"/>
          <p:cNvSpPr/>
          <p:nvPr/>
        </p:nvSpPr>
        <p:spPr>
          <a:xfrm>
            <a:off x="289560" y="5012690"/>
            <a:ext cx="11562080" cy="1151890"/>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E:checked	选中状态伪类选择器	匹配选中的复选按钮或者单选按钮表单元素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E:enabled	启用状态伪类选择器	匹配所有启用的表单元素</a:t>
            </a:r>
            <a:endParaRPr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E:disabled	不可用状态伪类选择器	匹配所有禁用的表单元素</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289560" y="4485005"/>
            <a:ext cx="254127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a:solidFill>
                  <a:schemeClr val="bg1"/>
                </a:solidFill>
                <a:latin typeface="+mn-ea"/>
                <a:cs typeface="+mn-ea"/>
                <a:sym typeface="+mn-ea"/>
              </a:rPr>
              <a:t>UI元素状态伪类选择器</a:t>
            </a:r>
            <a:endParaRPr lang="zh-CN" altLang="en-US">
              <a:solidFill>
                <a:schemeClr val="bg1"/>
              </a:solidFill>
              <a:latin typeface="+mn-ea"/>
              <a:cs typeface="+mn-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UNIT_PLACING_PICTURE_USER_VIEWPORT" val="{&quot;height&quot;:5568,&quot;width&quot;:6804}"/>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37307</Words>
  <Application>WPS 演示</Application>
  <PresentationFormat>宽屏</PresentationFormat>
  <Paragraphs>1736</Paragraphs>
  <Slides>58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Arial</vt:lpstr>
      <vt:lpstr>宋体</vt:lpstr>
      <vt:lpstr>Wingdings</vt:lpstr>
      <vt:lpstr>微软雅黑</vt:lpstr>
      <vt:lpstr>Consolas</vt:lpstr>
      <vt:lpstr>新宋体</vt:lpstr>
      <vt:lpstr>Arial Unicode MS</vt:lpstr>
      <vt:lpstr>Calibri</vt:lpstr>
      <vt:lpstr>华文新魏</vt:lpstr>
      <vt:lpstr>1_Office 主题​​</vt:lpstr>
      <vt:lpstr>css 使用教程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1403</cp:revision>
  <dcterms:created xsi:type="dcterms:W3CDTF">2019-06-19T02:08:00Z</dcterms:created>
  <dcterms:modified xsi:type="dcterms:W3CDTF">2020-12-13T07:34:50Z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