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660" r:id="rId3"/>
    <p:sldId id="834" r:id="rId4"/>
    <p:sldId id="899" r:id="rId5"/>
    <p:sldId id="900" r:id="rId6"/>
    <p:sldId id="794" r:id="rId7"/>
    <p:sldId id="901" r:id="rId8"/>
    <p:sldId id="949" r:id="rId9"/>
    <p:sldId id="950" r:id="rId10"/>
    <p:sldId id="690" r:id="rId11"/>
    <p:sldId id="795" r:id="rId12"/>
    <p:sldId id="692" r:id="rId13"/>
    <p:sldId id="693" r:id="rId14"/>
    <p:sldId id="951" r:id="rId15"/>
    <p:sldId id="953" r:id="rId16"/>
    <p:sldId id="954" r:id="rId17"/>
    <p:sldId id="955" r:id="rId18"/>
    <p:sldId id="956" r:id="rId19"/>
    <p:sldId id="707" r:id="rId20"/>
    <p:sldId id="695" r:id="rId21"/>
    <p:sldId id="708" r:id="rId22"/>
    <p:sldId id="957" r:id="rId23"/>
    <p:sldId id="697" r:id="rId24"/>
    <p:sldId id="698" r:id="rId25"/>
    <p:sldId id="699" r:id="rId26"/>
    <p:sldId id="744" r:id="rId27"/>
    <p:sldId id="743" r:id="rId28"/>
    <p:sldId id="958" r:id="rId29"/>
    <p:sldId id="747" r:id="rId30"/>
    <p:sldId id="959" r:id="rId31"/>
    <p:sldId id="960" r:id="rId32"/>
    <p:sldId id="724" r:id="rId33"/>
    <p:sldId id="962" r:id="rId34"/>
    <p:sldId id="700" r:id="rId35"/>
    <p:sldId id="963" r:id="rId36"/>
    <p:sldId id="965" r:id="rId37"/>
    <p:sldId id="966" r:id="rId38"/>
    <p:sldId id="703" r:id="rId39"/>
    <p:sldId id="967" r:id="rId40"/>
    <p:sldId id="877" r:id="rId41"/>
    <p:sldId id="878" r:id="rId42"/>
    <p:sldId id="879" r:id="rId43"/>
    <p:sldId id="880" r:id="rId44"/>
    <p:sldId id="952" r:id="rId45"/>
    <p:sldId id="885" r:id="rId46"/>
    <p:sldId id="886" r:id="rId47"/>
    <p:sldId id="969" r:id="rId48"/>
    <p:sldId id="888" r:id="rId49"/>
    <p:sldId id="889" r:id="rId50"/>
    <p:sldId id="890" r:id="rId51"/>
    <p:sldId id="891" r:id="rId52"/>
    <p:sldId id="892" r:id="rId53"/>
    <p:sldId id="893" r:id="rId54"/>
    <p:sldId id="894" r:id="rId55"/>
    <p:sldId id="970" r:id="rId56"/>
    <p:sldId id="895" r:id="rId57"/>
    <p:sldId id="896" r:id="rId58"/>
    <p:sldId id="897" r:id="rId59"/>
    <p:sldId id="1001" r:id="rId60"/>
    <p:sldId id="662"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6A44E"/>
    <a:srgbClr val="0172B9"/>
    <a:srgbClr val="02B154"/>
    <a:srgbClr val="F36729"/>
    <a:srgbClr val="F9680D"/>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08"/>
        <p:guide pos="381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notesMaster" Target="notesMasters/notesMaster1.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1.xml"/><Relationship Id="rId2" Type="http://schemas.openxmlformats.org/officeDocument/2006/relationships/image" Target="../media/image6.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7.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9.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0.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1.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2.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3.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4.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5.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6.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7.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0.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3.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4.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5.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6.xml"/><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9.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88.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html </a:t>
            </a:r>
            <a:r>
              <a:rPr sz="6000" spc="600">
                <a:solidFill>
                  <a:schemeClr val="accent1"/>
                </a:solidFill>
              </a:rPr>
              <a:t>使用教程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0" name="矩形 19"/>
          <p:cNvSpPr/>
          <p:nvPr/>
        </p:nvSpPr>
        <p:spPr>
          <a:xfrm>
            <a:off x="2492375" y="4403090"/>
            <a:ext cx="5425440" cy="87439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&lt;!--这是一段注释。注释不会在浏览器中显示。--&gt;</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&lt;p&gt;这是一段普通的段落。&lt;/p&gt;</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nvSpPr>
        <p:spPr>
          <a:xfrm>
            <a:off x="299085" y="440309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mn-ea"/>
                <a:cs typeface="宋体" panose="02010600030101010101" pitchFamily="2" charset="-122"/>
                <a:sym typeface="+mn-ea"/>
              </a:rPr>
              <a:t>HTML </a:t>
            </a:r>
            <a:r>
              <a:rPr lang="zh-CN" altLang="en-US">
                <a:latin typeface="+mn-ea"/>
                <a:cs typeface="宋体" panose="02010600030101010101" pitchFamily="2" charset="-122"/>
                <a:sym typeface="+mn-ea"/>
              </a:rPr>
              <a:t>注释写法</a:t>
            </a:r>
            <a:endParaRPr lang="zh-CN" altLang="en-US">
              <a:latin typeface="+mn-ea"/>
              <a:cs typeface="宋体" panose="02010600030101010101" pitchFamily="2" charset="-122"/>
              <a:sym typeface="+mn-ea"/>
            </a:endParaRPr>
          </a:p>
        </p:txBody>
      </p:sp>
      <p:sp>
        <p:nvSpPr>
          <p:cNvPr id="6" name="矩形 5"/>
          <p:cNvSpPr/>
          <p:nvPr/>
        </p:nvSpPr>
        <p:spPr>
          <a:xfrm>
            <a:off x="2492375" y="968375"/>
            <a:ext cx="8896985" cy="320611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html标签定义：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是由一对尖括号包裹的单词构成,例如: &lt;html&gt;。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标签</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不区分</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大小写&lt;html&gt; 和 &lt;HTML&gt;, 推荐使用小写。</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标签分为两部分: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开始标签&lt;html&gt; 和 结束标签&lt;/html&gt;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两个标签之间的部分我们叫做标签体。</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有些标签功能比较简单,使用一个标签即可,这种标签叫做</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自闭和标签</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,例如: &lt;br/&gt;&lt;hr/&gt;&lt;input/&gt;&lt;img/&gt;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标签可以嵌套,例如:&lt;a&gt;&lt;b&gt;&lt;b/&gt;&lt;a/&gt;;但是不能交叉嵌套,例如:&lt;a&gt;&lt;b&gt;&lt;a/&gt;&lt;b/&gt;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标签</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(Tag)</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也称为元素</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(Element)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，是完成某种功能的字符串。</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标记根据是否包含子标记或内容，可划分为：</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单标签</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标记名称</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双标签</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标记名称</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&gt;...&lt;/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标记名称</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&gt;</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nvSpPr>
        <p:spPr>
          <a:xfrm>
            <a:off x="299085" y="96837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mn-ea"/>
                <a:cs typeface="宋体" panose="02010600030101010101" pitchFamily="2" charset="-122"/>
                <a:sym typeface="+mn-ea"/>
              </a:rPr>
              <a:t>HTML </a:t>
            </a:r>
            <a:r>
              <a:rPr lang="zh-CN" altLang="en-US">
                <a:latin typeface="+mn-ea"/>
                <a:cs typeface="宋体" panose="02010600030101010101" pitchFamily="2" charset="-122"/>
                <a:sym typeface="+mn-ea"/>
              </a:rPr>
              <a:t>标签定义</a:t>
            </a:r>
            <a:endParaRPr lang="zh-CN" altLang="en-US">
              <a:latin typeface="+mn-ea"/>
              <a:cs typeface="宋体" panose="02010600030101010101" pitchFamily="2" charset="-122"/>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2529205" y="843915"/>
            <a:ext cx="8896985" cy="266065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&lt;!DOCTYPE html&gt;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&lt;html lang="en"&gt;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&lt;head&gt;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&lt;meta charset="UTF-8"&gt;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&lt;title&gt;html 5 标签练习&lt;/title&gt;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&lt;/head&gt;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&lt;body&gt;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&lt;/body&gt;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&lt;/html&gt;</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nvSpPr>
        <p:spPr>
          <a:xfrm>
            <a:off x="335915" y="84391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mn-ea"/>
                <a:cs typeface="宋体" panose="02010600030101010101" pitchFamily="2" charset="-122"/>
                <a:sym typeface="+mn-ea"/>
              </a:rPr>
              <a:t>HTML</a:t>
            </a:r>
            <a:r>
              <a:rPr lang="en-US">
                <a:latin typeface="+mn-ea"/>
                <a:cs typeface="宋体" panose="02010600030101010101" pitchFamily="2" charset="-122"/>
                <a:sym typeface="+mn-ea"/>
              </a:rPr>
              <a:t>5 </a:t>
            </a:r>
            <a:r>
              <a:rPr lang="zh-CN" altLang="en-US">
                <a:latin typeface="+mn-ea"/>
                <a:cs typeface="宋体" panose="02010600030101010101" pitchFamily="2" charset="-122"/>
                <a:sym typeface="+mn-ea"/>
              </a:rPr>
              <a:t>文件格式</a:t>
            </a:r>
            <a:endParaRPr lang="zh-CN" altLang="en-US">
              <a:latin typeface="+mn-ea"/>
              <a:cs typeface="宋体" panose="02010600030101010101" pitchFamily="2" charset="-122"/>
              <a:sym typeface="+mn-ea"/>
            </a:endParaRPr>
          </a:p>
        </p:txBody>
      </p:sp>
      <p:sp>
        <p:nvSpPr>
          <p:cNvPr id="3" name="矩形 2"/>
          <p:cNvSpPr/>
          <p:nvPr/>
        </p:nvSpPr>
        <p:spPr>
          <a:xfrm>
            <a:off x="2529205" y="3630930"/>
            <a:ext cx="8896985" cy="260731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&lt;!DOCTYPE html&gt;是html5标准网页声明（文档声明）,全称为Document Type HyperText Mark-up Language。</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html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标签元素可告知浏览器其自身是一个 HTML 文档。</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&lt;html&gt; 与 &lt;/html&gt; 标签限定了文档的开始点和结束点，在它们之间是文档的头部（</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head</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）和主体（</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body</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&lt;meta&gt; 元素可提供有关页面的元信息（meta-information），比如针对搜索引擎和更新频度的描述和关键词。&lt;meta&gt; 标签位于文档的头部，不包含任何内容。&lt;meta&gt; 标签的属性定义了与文档相关联的名称/值对。</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&lt;title&gt; 元素可定义文档的标题。</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矩形 3"/>
          <p:cNvSpPr/>
          <p:nvPr/>
        </p:nvSpPr>
        <p:spPr>
          <a:xfrm>
            <a:off x="335915" y="363093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mn-ea"/>
                <a:cs typeface="宋体" panose="02010600030101010101" pitchFamily="2" charset="-122"/>
                <a:sym typeface="+mn-ea"/>
              </a:rPr>
              <a:t>HTML</a:t>
            </a:r>
            <a:r>
              <a:rPr lang="en-US">
                <a:latin typeface="+mn-ea"/>
                <a:cs typeface="宋体" panose="02010600030101010101" pitchFamily="2" charset="-122"/>
                <a:sym typeface="+mn-ea"/>
              </a:rPr>
              <a:t>5 </a:t>
            </a:r>
            <a:r>
              <a:rPr lang="zh-CN" altLang="en-US">
                <a:latin typeface="+mn-ea"/>
                <a:cs typeface="宋体" panose="02010600030101010101" pitchFamily="2" charset="-122"/>
                <a:sym typeface="+mn-ea"/>
              </a:rPr>
              <a:t>格式说明</a:t>
            </a:r>
            <a:endParaRPr lang="zh-CN" altLang="en-US">
              <a:latin typeface="+mn-ea"/>
              <a:cs typeface="宋体" panose="02010600030101010101" pitchFamily="2" charset="-122"/>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546985" y="898525"/>
            <a:ext cx="8896985" cy="175323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每个元素都有自己所特有的属性，但是有些属性是绝大多数标签都支持的属性，我们称为标准属性或者通用属性。主要有：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id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属性：定义元素的唯一标识；</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title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属性：定义提示标题信息；</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class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属性：定义样式类；</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style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属性：定义内联样式。</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矩形 3"/>
          <p:cNvSpPr/>
          <p:nvPr/>
        </p:nvSpPr>
        <p:spPr>
          <a:xfrm>
            <a:off x="353695" y="89852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标签通用属性</a:t>
            </a:r>
            <a:endParaRPr lang="zh-CN" altLang="en-US">
              <a:latin typeface="+mn-ea"/>
              <a:cs typeface="宋体" panose="02010600030101010101" pitchFamily="2" charset="-122"/>
              <a:sym typeface="+mn-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1" name="圆角矩形 10"/>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j-ea"/>
                <a:ea typeface="+mj-ea"/>
                <a:sym typeface="+mn-ea"/>
              </a:rPr>
              <a:t>HTML </a:t>
            </a:r>
            <a:r>
              <a:rPr lang="zh-CN" altLang="en-US" sz="3200">
                <a:latin typeface="+mj-ea"/>
                <a:ea typeface="+mj-ea"/>
                <a:sym typeface="+mn-ea"/>
              </a:rPr>
              <a:t>常用</a:t>
            </a:r>
            <a:r>
              <a:rPr lang="zh-CN" altLang="en-US" sz="3200">
                <a:latin typeface="+mj-ea"/>
                <a:ea typeface="+mj-ea"/>
                <a:sym typeface="+mn-ea"/>
              </a:rPr>
              <a:t>标签</a:t>
            </a:r>
            <a:endParaRPr lang="zh-CN" altLang="en-US" sz="3200">
              <a:latin typeface="+mj-ea"/>
              <a:ea typeface="+mj-ea"/>
              <a:cs typeface="宋体" panose="02010600030101010101" pitchFamily="2" charset="-122"/>
              <a:sym typeface="+mn-ea"/>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矩形 6"/>
          <p:cNvSpPr/>
          <p:nvPr/>
        </p:nvSpPr>
        <p:spPr>
          <a:xfrm>
            <a:off x="2546985" y="898525"/>
            <a:ext cx="3222625" cy="345567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加粗</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:&lt;b&gt;...&lt;/b&gt;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加粗</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:&lt;strong&gt;...&lt;/strong&gt;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倾斜</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:&lt;i&gt;...&lt;/i&gt;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倾斜</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:&lt;em&gt;...&lt;/em&gt;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下划线</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:&lt;u&gt;...&lt;/u&gt;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删除线</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:&lt;s&gt;...&lt;/s&gt;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删除线</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:&lt;strike&gt;...&lt;/strike&gt;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删除线</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:&lt;del&gt;...&lt;/del&gt;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上标</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:&lt;sup&gt;...&lt;/sup&gt;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下标</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:&lt;sub&gt;...&lt;/sub&gt;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span</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标记</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:&lt;span&gt;...&lt;/span&gt;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font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标记</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(W3C</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建议废除</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原样输出</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&lt;pre&gt;...&lt;/pre&gt;</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nvSpPr>
        <p:spPr>
          <a:xfrm>
            <a:off x="353695" y="89852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文本相关标签</a:t>
            </a:r>
            <a:endParaRPr lang="zh-CN" altLang="en-US">
              <a:latin typeface="+mn-ea"/>
              <a:cs typeface="宋体" panose="02010600030101010101" pitchFamily="2" charset="-122"/>
              <a:sym typeface="+mn-ea"/>
            </a:endParaRPr>
          </a:p>
        </p:txBody>
      </p:sp>
      <p:sp>
        <p:nvSpPr>
          <p:cNvPr id="9" name="矩形 8"/>
          <p:cNvSpPr/>
          <p:nvPr/>
        </p:nvSpPr>
        <p:spPr>
          <a:xfrm>
            <a:off x="5945505" y="898525"/>
            <a:ext cx="4269105" cy="50380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文本标签练习 --&gt;</a:t>
            </a:r>
            <a:endParaRPr lang="zh-CN" altLang="en-US" sz="1200">
              <a:solidFill>
                <a:schemeClr val="tx1"/>
              </a:solidFill>
            </a:endParaRPr>
          </a:p>
          <a:p>
            <a:pPr algn="l"/>
            <a:r>
              <a:rPr lang="zh-CN" altLang="en-US" sz="1200">
                <a:solidFill>
                  <a:schemeClr val="tx1"/>
                </a:solidFill>
              </a:rPr>
              <a:t>    我是默认文字样式</a:t>
            </a:r>
            <a:endParaRPr lang="zh-CN" altLang="en-US" sz="1200">
              <a:solidFill>
                <a:schemeClr val="tx1"/>
              </a:solidFill>
            </a:endParaRPr>
          </a:p>
          <a:p>
            <a:pPr algn="l"/>
            <a:r>
              <a:rPr lang="zh-CN" altLang="en-US" sz="1200">
                <a:solidFill>
                  <a:schemeClr val="tx1"/>
                </a:solidFill>
              </a:rPr>
              <a:t>    &lt;b&gt;加粗&lt;/b&gt;</a:t>
            </a:r>
            <a:endParaRPr lang="zh-CN" altLang="en-US" sz="1200">
              <a:solidFill>
                <a:schemeClr val="tx1"/>
              </a:solidFill>
            </a:endParaRPr>
          </a:p>
          <a:p>
            <a:pPr algn="l"/>
            <a:r>
              <a:rPr lang="zh-CN" altLang="en-US" sz="1200">
                <a:solidFill>
                  <a:schemeClr val="tx1"/>
                </a:solidFill>
              </a:rPr>
              <a:t>    &lt;strong&gt;加粗&lt;/strong&gt;</a:t>
            </a:r>
            <a:endParaRPr lang="zh-CN" altLang="en-US" sz="1200">
              <a:solidFill>
                <a:schemeClr val="tx1"/>
              </a:solidFill>
            </a:endParaRPr>
          </a:p>
          <a:p>
            <a:pPr algn="l"/>
            <a:r>
              <a:rPr lang="zh-CN" altLang="en-US" sz="1200">
                <a:solidFill>
                  <a:schemeClr val="tx1"/>
                </a:solidFill>
              </a:rPr>
              <a:t>    &lt;i&gt;倾斜&lt;/i&gt;</a:t>
            </a:r>
            <a:endParaRPr lang="zh-CN" altLang="en-US" sz="1200">
              <a:solidFill>
                <a:schemeClr val="tx1"/>
              </a:solidFill>
            </a:endParaRPr>
          </a:p>
          <a:p>
            <a:pPr algn="l"/>
            <a:r>
              <a:rPr lang="zh-CN" altLang="en-US" sz="1200">
                <a:solidFill>
                  <a:schemeClr val="tx1"/>
                </a:solidFill>
              </a:rPr>
              <a:t>    &lt;em&gt;倾斜&lt;/em&gt;</a:t>
            </a:r>
            <a:endParaRPr lang="zh-CN" altLang="en-US" sz="1200">
              <a:solidFill>
                <a:schemeClr val="tx1"/>
              </a:solidFill>
            </a:endParaRPr>
          </a:p>
          <a:p>
            <a:pPr algn="l"/>
            <a:r>
              <a:rPr lang="zh-CN" altLang="en-US" sz="1200">
                <a:solidFill>
                  <a:schemeClr val="tx1"/>
                </a:solidFill>
              </a:rPr>
              <a:t>    &lt;u&gt;下划线&lt;/u&gt;</a:t>
            </a:r>
            <a:endParaRPr lang="zh-CN" altLang="en-US" sz="1200">
              <a:solidFill>
                <a:schemeClr val="tx1"/>
              </a:solidFill>
            </a:endParaRPr>
          </a:p>
          <a:p>
            <a:pPr algn="l"/>
            <a:r>
              <a:rPr lang="zh-CN" altLang="en-US" sz="1200">
                <a:solidFill>
                  <a:schemeClr val="tx1"/>
                </a:solidFill>
              </a:rPr>
              <a:t>    &lt;s&gt;删除线&lt;/s&gt;</a:t>
            </a:r>
            <a:endParaRPr lang="zh-CN" altLang="en-US" sz="1200">
              <a:solidFill>
                <a:schemeClr val="tx1"/>
              </a:solidFill>
            </a:endParaRPr>
          </a:p>
          <a:p>
            <a:pPr algn="l"/>
            <a:r>
              <a:rPr lang="zh-CN" altLang="en-US" sz="1200">
                <a:solidFill>
                  <a:schemeClr val="tx1"/>
                </a:solidFill>
              </a:rPr>
              <a:t>    &lt;strike&gt;删除线&lt;/strike&gt;</a:t>
            </a:r>
            <a:endParaRPr lang="zh-CN" altLang="en-US" sz="1200">
              <a:solidFill>
                <a:schemeClr val="tx1"/>
              </a:solidFill>
            </a:endParaRPr>
          </a:p>
          <a:p>
            <a:pPr algn="l"/>
            <a:r>
              <a:rPr lang="zh-CN" altLang="en-US" sz="1200">
                <a:solidFill>
                  <a:schemeClr val="tx1"/>
                </a:solidFill>
              </a:rPr>
              <a:t>    &lt;del&gt;删除线&lt;/del&gt;</a:t>
            </a:r>
            <a:endParaRPr lang="zh-CN" altLang="en-US" sz="1200">
              <a:solidFill>
                <a:schemeClr val="tx1"/>
              </a:solidFill>
            </a:endParaRPr>
          </a:p>
          <a:p>
            <a:pPr algn="l"/>
            <a:r>
              <a:rPr lang="zh-CN" altLang="en-US" sz="1200">
                <a:solidFill>
                  <a:schemeClr val="tx1"/>
                </a:solidFill>
              </a:rPr>
              <a:t>    &lt;sup&gt;上标&lt;/sup&gt;</a:t>
            </a:r>
            <a:endParaRPr lang="zh-CN" altLang="en-US" sz="1200">
              <a:solidFill>
                <a:schemeClr val="tx1"/>
              </a:solidFill>
            </a:endParaRPr>
          </a:p>
          <a:p>
            <a:pPr algn="l"/>
            <a:r>
              <a:rPr lang="zh-CN" altLang="en-US" sz="1200">
                <a:solidFill>
                  <a:schemeClr val="tx1"/>
                </a:solidFill>
              </a:rPr>
              <a:t>    &lt;sub&gt;下标&lt;/sub&gt;</a:t>
            </a:r>
            <a:endParaRPr lang="zh-CN" altLang="en-US" sz="1200">
              <a:solidFill>
                <a:schemeClr val="tx1"/>
              </a:solidFill>
            </a:endParaRPr>
          </a:p>
          <a:p>
            <a:pPr algn="l"/>
            <a:r>
              <a:rPr lang="zh-CN" altLang="en-US" sz="1200">
                <a:solidFill>
                  <a:schemeClr val="tx1"/>
                </a:solidFill>
              </a:rPr>
              <a:t>    &lt;span&gt;span标记,行内元素&lt;/span&gt;</a:t>
            </a:r>
            <a:endParaRPr lang="zh-CN" altLang="en-US" sz="1200">
              <a:solidFill>
                <a:schemeClr val="tx1"/>
              </a:solidFill>
            </a:endParaRPr>
          </a:p>
          <a:p>
            <a:pPr algn="l"/>
            <a:r>
              <a:rPr lang="zh-CN" altLang="en-US" sz="1200">
                <a:solidFill>
                  <a:schemeClr val="tx1"/>
                </a:solidFill>
              </a:rPr>
              <a:t>    &lt;pre&gt;原样输出&lt;/pre&gt;</a:t>
            </a:r>
            <a:endParaRPr lang="zh-CN" altLang="en-US" sz="1200">
              <a:solidFill>
                <a:schemeClr val="tx1"/>
              </a:solidFill>
            </a:endParaRPr>
          </a:p>
          <a:p>
            <a:pPr algn="l"/>
            <a:r>
              <a:rPr lang="zh-CN" altLang="en-US" sz="1200">
                <a:solidFill>
                  <a:schemeClr val="tx1"/>
                </a:solidFill>
              </a:rPr>
              <a:t>    &lt;!-- pre 里面可以包含特殊字符 --&gt;</a:t>
            </a:r>
            <a:endParaRPr lang="zh-CN" altLang="en-US" sz="1200">
              <a:solidFill>
                <a:schemeClr val="tx1"/>
              </a:solidFill>
            </a:endParaRPr>
          </a:p>
          <a:p>
            <a:pPr algn="l"/>
            <a:r>
              <a:rPr lang="zh-CN" altLang="en-US" sz="1200">
                <a:solidFill>
                  <a:schemeClr val="tx1"/>
                </a:solidFill>
              </a:rPr>
              <a:t>    &lt;pre&gt;</a:t>
            </a:r>
            <a:endParaRPr lang="zh-CN" altLang="en-US" sz="1200">
              <a:solidFill>
                <a:schemeClr val="tx1"/>
              </a:solidFill>
            </a:endParaRPr>
          </a:p>
          <a:p>
            <a:pPr algn="l"/>
            <a:r>
              <a:rPr lang="zh-CN" altLang="en-US" sz="1200">
                <a:solidFill>
                  <a:schemeClr val="tx1"/>
                </a:solidFill>
              </a:rPr>
              <a:t>        &lt;&gt;&amp;'"</a:t>
            </a:r>
            <a:endParaRPr lang="zh-CN" altLang="en-US" sz="1200">
              <a:solidFill>
                <a:schemeClr val="tx1"/>
              </a:solidFill>
            </a:endParaRPr>
          </a:p>
          <a:p>
            <a:pPr algn="l"/>
            <a:r>
              <a:rPr lang="zh-CN" altLang="en-US" sz="1200">
                <a:solidFill>
                  <a:schemeClr val="tx1"/>
                </a:solidFill>
              </a:rPr>
              <a:t>    &lt;/pre&gt;</a:t>
            </a:r>
            <a:endParaRPr lang="zh-CN" altLang="en-US" sz="1200">
              <a:solidFill>
                <a:schemeClr val="tx1"/>
              </a:solidFill>
            </a:endParaRPr>
          </a:p>
          <a:p>
            <a:pPr algn="l"/>
            <a:r>
              <a:rPr lang="zh-CN" altLang="en-US" sz="1200">
                <a:solidFill>
                  <a:schemeClr val="tx1"/>
                </a:solidFill>
              </a:rPr>
              <a:t>    &lt;!-- pre 不能包含标签，pre 里面的标签不会原样输出 --&gt;</a:t>
            </a:r>
            <a:endParaRPr lang="zh-CN" altLang="en-US" sz="1200">
              <a:solidFill>
                <a:schemeClr val="tx1"/>
              </a:solidFill>
            </a:endParaRPr>
          </a:p>
          <a:p>
            <a:pPr algn="l"/>
            <a:r>
              <a:rPr lang="zh-CN" altLang="en-US" sz="1200">
                <a:solidFill>
                  <a:schemeClr val="tx1"/>
                </a:solidFill>
              </a:rPr>
              <a:t>    &lt;pre&gt;</a:t>
            </a:r>
            <a:endParaRPr lang="zh-CN" altLang="en-US" sz="1200">
              <a:solidFill>
                <a:schemeClr val="tx1"/>
              </a:solidFill>
            </a:endParaRPr>
          </a:p>
          <a:p>
            <a:pPr algn="l"/>
            <a:r>
              <a:rPr lang="zh-CN" altLang="en-US" sz="1200">
                <a:solidFill>
                  <a:schemeClr val="tx1"/>
                </a:solidFill>
              </a:rPr>
              <a:t>        &lt;?xml version="1.0" encoding="UTF-8" ?&gt;</a:t>
            </a:r>
            <a:endParaRPr lang="zh-CN" altLang="en-US" sz="1200">
              <a:solidFill>
                <a:schemeClr val="tx1"/>
              </a:solidFill>
            </a:endParaRPr>
          </a:p>
          <a:p>
            <a:pPr algn="l"/>
            <a:r>
              <a:rPr lang="zh-CN" altLang="en-US" sz="1200">
                <a:solidFill>
                  <a:schemeClr val="tx1"/>
                </a:solidFill>
              </a:rPr>
              <a:t>        &lt;users&gt;</a:t>
            </a:r>
            <a:endParaRPr lang="zh-CN" altLang="en-US" sz="1200">
              <a:solidFill>
                <a:schemeClr val="tx1"/>
              </a:solidFill>
            </a:endParaRPr>
          </a:p>
          <a:p>
            <a:pPr algn="l"/>
            <a:r>
              <a:rPr lang="zh-CN" altLang="en-US" sz="1200">
                <a:solidFill>
                  <a:schemeClr val="tx1"/>
                </a:solidFill>
              </a:rPr>
              <a:t>            &lt;user&gt;</a:t>
            </a:r>
            <a:endParaRPr lang="zh-CN" altLang="en-US" sz="1200">
              <a:solidFill>
                <a:schemeClr val="tx1"/>
              </a:solidFill>
            </a:endParaRPr>
          </a:p>
          <a:p>
            <a:pPr algn="l"/>
            <a:r>
              <a:rPr lang="zh-CN" altLang="en-US" sz="1200">
                <a:solidFill>
                  <a:schemeClr val="tx1"/>
                </a:solidFill>
              </a:rPr>
              <a:t>                &lt;userName&gt;admin&lt;/userName&gt;</a:t>
            </a:r>
            <a:endParaRPr lang="zh-CN" altLang="en-US" sz="1200">
              <a:solidFill>
                <a:schemeClr val="tx1"/>
              </a:solidFill>
            </a:endParaRPr>
          </a:p>
          <a:p>
            <a:pPr algn="l"/>
            <a:r>
              <a:rPr lang="zh-CN" altLang="en-US" sz="1200">
                <a:solidFill>
                  <a:schemeClr val="tx1"/>
                </a:solidFill>
              </a:rPr>
              <a:t>            &lt;/user&gt;</a:t>
            </a:r>
            <a:endParaRPr lang="zh-CN" altLang="en-US" sz="1200">
              <a:solidFill>
                <a:schemeClr val="tx1"/>
              </a:solidFill>
            </a:endParaRPr>
          </a:p>
          <a:p>
            <a:pPr algn="l"/>
            <a:r>
              <a:rPr lang="zh-CN" altLang="en-US" sz="1200">
                <a:solidFill>
                  <a:schemeClr val="tx1"/>
                </a:solidFill>
              </a:rPr>
              <a:t>        &lt;/users&gt;</a:t>
            </a:r>
            <a:endParaRPr lang="zh-CN" altLang="en-US" sz="1200">
              <a:solidFill>
                <a:schemeClr val="tx1"/>
              </a:solidFill>
            </a:endParaRPr>
          </a:p>
          <a:p>
            <a:pPr algn="l"/>
            <a:r>
              <a:rPr lang="zh-CN" altLang="en-US" sz="1200">
                <a:solidFill>
                  <a:schemeClr val="tx1"/>
                </a:solidFill>
              </a:rPr>
              <a:t>    &lt;/pre&gt;</a:t>
            </a:r>
            <a:endParaRPr lang="zh-CN" altLang="en-US" sz="1200">
              <a:solidFill>
                <a:schemeClr val="tx1"/>
              </a:solidFill>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矩形 6"/>
          <p:cNvSpPr/>
          <p:nvPr/>
        </p:nvSpPr>
        <p:spPr>
          <a:xfrm>
            <a:off x="2546985" y="889635"/>
            <a:ext cx="8933180" cy="65913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&lt;hr width="</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宽度</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size="</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高度</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align="left|center|right" color="</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颜色</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"/&gt;</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nvSpPr>
        <p:spPr>
          <a:xfrm>
            <a:off x="353695" y="88963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水平分割线</a:t>
            </a:r>
            <a:endParaRPr lang="zh-CN" altLang="en-US">
              <a:latin typeface="+mn-ea"/>
              <a:cs typeface="宋体" panose="02010600030101010101" pitchFamily="2" charset="-122"/>
              <a:sym typeface="+mn-ea"/>
            </a:endParaRPr>
          </a:p>
        </p:txBody>
      </p:sp>
      <p:sp>
        <p:nvSpPr>
          <p:cNvPr id="3" name="矩形 2"/>
          <p:cNvSpPr/>
          <p:nvPr/>
        </p:nvSpPr>
        <p:spPr>
          <a:xfrm>
            <a:off x="2546985" y="2112645"/>
            <a:ext cx="4269105" cy="8032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水平分割线练习 --&gt;</a:t>
            </a:r>
            <a:endParaRPr lang="zh-CN" altLang="en-US" sz="1200">
              <a:solidFill>
                <a:schemeClr val="tx1"/>
              </a:solidFill>
            </a:endParaRPr>
          </a:p>
          <a:p>
            <a:pPr algn="l"/>
            <a:r>
              <a:rPr lang="zh-CN" altLang="en-US" sz="1200">
                <a:solidFill>
                  <a:schemeClr val="tx1"/>
                </a:solidFill>
              </a:rPr>
              <a:t>    &lt;hr/&gt;</a:t>
            </a:r>
            <a:endParaRPr lang="zh-CN" altLang="en-US" sz="1200">
              <a:solidFill>
                <a:schemeClr val="tx1"/>
              </a:solidFill>
            </a:endParaRPr>
          </a:p>
          <a:p>
            <a:pPr algn="l"/>
            <a:r>
              <a:rPr lang="zh-CN" altLang="en-US" sz="1200">
                <a:solidFill>
                  <a:schemeClr val="tx1"/>
                </a:solidFill>
              </a:rPr>
              <a:t>    &lt;hr width="50%" size="10px" color="red" align="right"/&gt;</a:t>
            </a:r>
            <a:endParaRPr lang="zh-CN" altLang="en-US" sz="1200">
              <a:solidFill>
                <a:schemeClr val="tx1"/>
              </a:solidFill>
            </a:endParaRPr>
          </a:p>
          <a:p>
            <a:pPr algn="l"/>
            <a:r>
              <a:rPr lang="zh-CN" altLang="en-US" sz="1200">
                <a:solidFill>
                  <a:schemeClr val="tx1"/>
                </a:solidFill>
              </a:rPr>
              <a:t>    &lt;hr width="100%" size="20px" color="green"/&gt;</a:t>
            </a:r>
            <a:endParaRPr lang="zh-CN" altLang="en-US" sz="1200">
              <a:solidFill>
                <a:schemeClr val="tx1"/>
              </a:solidFill>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矩形 6"/>
          <p:cNvSpPr/>
          <p:nvPr/>
        </p:nvSpPr>
        <p:spPr>
          <a:xfrm>
            <a:off x="2428875" y="916940"/>
            <a:ext cx="4246245" cy="245046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标题</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&lt;h1 align="left|center|right"&gt;...&lt;/h1&gt;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&lt;h6 align="left|center|right"&gt;...&lt;/h6&gt;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段落</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&lt;p align="left|center|right"&gt;....&lt;/p&gt;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换行</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&lt;br/&gt;</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nvSpPr>
        <p:spPr>
          <a:xfrm>
            <a:off x="260350" y="90805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标题、段落与换行</a:t>
            </a:r>
            <a:endParaRPr lang="zh-CN" altLang="en-US">
              <a:latin typeface="+mn-ea"/>
              <a:cs typeface="宋体" panose="02010600030101010101" pitchFamily="2" charset="-122"/>
              <a:sym typeface="+mn-ea"/>
            </a:endParaRPr>
          </a:p>
        </p:txBody>
      </p:sp>
      <p:sp>
        <p:nvSpPr>
          <p:cNvPr id="5" name="矩形 4"/>
          <p:cNvSpPr/>
          <p:nvPr/>
        </p:nvSpPr>
        <p:spPr>
          <a:xfrm>
            <a:off x="4563745" y="3590290"/>
            <a:ext cx="2111375" cy="14954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标题 --&gt;</a:t>
            </a:r>
            <a:endParaRPr lang="zh-CN" altLang="en-US" sz="1200">
              <a:solidFill>
                <a:schemeClr val="tx1"/>
              </a:solidFill>
            </a:endParaRPr>
          </a:p>
          <a:p>
            <a:pPr algn="l"/>
            <a:r>
              <a:rPr lang="zh-CN" altLang="en-US" sz="1200">
                <a:solidFill>
                  <a:schemeClr val="tx1"/>
                </a:solidFill>
              </a:rPr>
              <a:t>    &lt;h1&gt;这是 1 号标题&lt;/h1&gt;</a:t>
            </a:r>
            <a:endParaRPr lang="zh-CN" altLang="en-US" sz="1200">
              <a:solidFill>
                <a:schemeClr val="tx1"/>
              </a:solidFill>
            </a:endParaRPr>
          </a:p>
          <a:p>
            <a:pPr algn="l"/>
            <a:r>
              <a:rPr lang="zh-CN" altLang="en-US" sz="1200">
                <a:solidFill>
                  <a:schemeClr val="tx1"/>
                </a:solidFill>
              </a:rPr>
              <a:t>    &lt;h2&gt;这是 2 号标题&lt;/h2&gt;</a:t>
            </a:r>
            <a:endParaRPr lang="zh-CN" altLang="en-US" sz="1200">
              <a:solidFill>
                <a:schemeClr val="tx1"/>
              </a:solidFill>
            </a:endParaRPr>
          </a:p>
          <a:p>
            <a:pPr algn="l"/>
            <a:r>
              <a:rPr lang="zh-CN" altLang="en-US" sz="1200">
                <a:solidFill>
                  <a:schemeClr val="tx1"/>
                </a:solidFill>
              </a:rPr>
              <a:t>    &lt;h3&gt;这是 3 号标题&lt;/h3&gt;</a:t>
            </a:r>
            <a:endParaRPr lang="zh-CN" altLang="en-US" sz="1200">
              <a:solidFill>
                <a:schemeClr val="tx1"/>
              </a:solidFill>
            </a:endParaRPr>
          </a:p>
          <a:p>
            <a:pPr algn="l"/>
            <a:r>
              <a:rPr lang="zh-CN" altLang="en-US" sz="1200">
                <a:solidFill>
                  <a:schemeClr val="tx1"/>
                </a:solidFill>
              </a:rPr>
              <a:t>    &lt;h4&gt;这是 4 号标题&lt;/h4&gt;</a:t>
            </a:r>
            <a:endParaRPr lang="zh-CN" altLang="en-US" sz="1200">
              <a:solidFill>
                <a:schemeClr val="tx1"/>
              </a:solidFill>
            </a:endParaRPr>
          </a:p>
          <a:p>
            <a:pPr algn="l"/>
            <a:r>
              <a:rPr lang="zh-CN" altLang="en-US" sz="1200">
                <a:solidFill>
                  <a:schemeClr val="tx1"/>
                </a:solidFill>
              </a:rPr>
              <a:t>    &lt;h5&gt;这是 5 号标题&lt;/h5&gt;</a:t>
            </a:r>
            <a:endParaRPr lang="zh-CN" altLang="en-US" sz="1200">
              <a:solidFill>
                <a:schemeClr val="tx1"/>
              </a:solidFill>
            </a:endParaRPr>
          </a:p>
          <a:p>
            <a:pPr algn="l"/>
            <a:r>
              <a:rPr lang="zh-CN" altLang="en-US" sz="1200">
                <a:solidFill>
                  <a:schemeClr val="tx1"/>
                </a:solidFill>
              </a:rPr>
              <a:t>    &lt;h6&gt;这是 6 号标题&lt;/h6&gt;</a:t>
            </a:r>
            <a:endParaRPr lang="zh-CN" altLang="en-US" sz="1200">
              <a:solidFill>
                <a:schemeClr val="tx1"/>
              </a:solidFill>
            </a:endParaRPr>
          </a:p>
        </p:txBody>
      </p:sp>
      <p:sp>
        <p:nvSpPr>
          <p:cNvPr id="6" name="矩形 5"/>
          <p:cNvSpPr/>
          <p:nvPr/>
        </p:nvSpPr>
        <p:spPr>
          <a:xfrm>
            <a:off x="6790690" y="916940"/>
            <a:ext cx="5043805" cy="47021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行间距、段落间距是不一样的 --&gt;</a:t>
            </a:r>
            <a:endParaRPr lang="zh-CN" altLang="en-US" sz="1200">
              <a:solidFill>
                <a:schemeClr val="tx1"/>
              </a:solidFill>
            </a:endParaRPr>
          </a:p>
          <a:p>
            <a:pPr algn="l"/>
            <a:r>
              <a:rPr lang="zh-CN" altLang="en-US" sz="1200">
                <a:solidFill>
                  <a:schemeClr val="tx1"/>
                </a:solidFill>
              </a:rPr>
              <a:t>    &lt;p&gt;这是第一段&lt;/p&gt;</a:t>
            </a:r>
            <a:endParaRPr lang="zh-CN" altLang="en-US" sz="1200">
              <a:solidFill>
                <a:schemeClr val="tx1"/>
              </a:solidFill>
            </a:endParaRPr>
          </a:p>
          <a:p>
            <a:pPr algn="l"/>
            <a:r>
              <a:rPr lang="zh-CN" altLang="en-US" sz="1200">
                <a:solidFill>
                  <a:schemeClr val="tx1"/>
                </a:solidFill>
              </a:rPr>
              <a:t>    &lt;p&gt;</a:t>
            </a:r>
            <a:endParaRPr lang="zh-CN" altLang="en-US" sz="1200">
              <a:solidFill>
                <a:schemeClr val="tx1"/>
              </a:solidFill>
            </a:endParaRPr>
          </a:p>
          <a:p>
            <a:pPr algn="l"/>
            <a:r>
              <a:rPr lang="zh-CN" altLang="en-US" sz="1200">
                <a:solidFill>
                  <a:schemeClr val="tx1"/>
                </a:solidFill>
              </a:rPr>
              <a:t>        这是第二段这是第二段这是第二段这是第二段这是第二段这是第二段这是第二段这是第二段这是第二段这是第二段这是第二段这是第二段</a:t>
            </a:r>
            <a:endParaRPr lang="zh-CN" altLang="en-US" sz="1200">
              <a:solidFill>
                <a:schemeClr val="tx1"/>
              </a:solidFill>
            </a:endParaRPr>
          </a:p>
          <a:p>
            <a:pPr algn="l"/>
            <a:r>
              <a:rPr lang="zh-CN" altLang="en-US" sz="1200">
                <a:solidFill>
                  <a:schemeClr val="tx1"/>
                </a:solidFill>
              </a:rPr>
              <a:t>        这是第二段这是第二段这是第二段这是第二段这是第二段这是第二段这是第二段这是第二段这是第二段这是第二段这是第二段这是第二段</a:t>
            </a:r>
            <a:endParaRPr lang="zh-CN" altLang="en-US" sz="1200">
              <a:solidFill>
                <a:schemeClr val="tx1"/>
              </a:solidFill>
            </a:endParaRPr>
          </a:p>
          <a:p>
            <a:pPr algn="l"/>
            <a:r>
              <a:rPr lang="zh-CN" altLang="en-US" sz="1200">
                <a:solidFill>
                  <a:schemeClr val="tx1"/>
                </a:solidFill>
              </a:rPr>
              <a:t>        这是第二段这是第二段这是第二段这是第二段这是第二段这是第二段这是第二段这是第二段这是第二段这是第二段这是第二段这是第二段</a:t>
            </a:r>
            <a:endParaRPr lang="zh-CN" altLang="en-US" sz="1200">
              <a:solidFill>
                <a:schemeClr val="tx1"/>
              </a:solidFill>
            </a:endParaRPr>
          </a:p>
          <a:p>
            <a:pPr algn="l"/>
            <a:r>
              <a:rPr lang="zh-CN" altLang="en-US" sz="1200">
                <a:solidFill>
                  <a:schemeClr val="tx1"/>
                </a:solidFill>
              </a:rPr>
              <a:t>        这是第二段这是第二段这是第二段这是第二段这是第二段这是第二段这是第二段这是第二段这是第二段这是第二段这是第二段这是第二段</a:t>
            </a:r>
            <a:endParaRPr lang="zh-CN" altLang="en-US" sz="1200">
              <a:solidFill>
                <a:schemeClr val="tx1"/>
              </a:solidFill>
            </a:endParaRPr>
          </a:p>
          <a:p>
            <a:pPr algn="l"/>
            <a:r>
              <a:rPr lang="zh-CN" altLang="en-US" sz="1200">
                <a:solidFill>
                  <a:schemeClr val="tx1"/>
                </a:solidFill>
              </a:rPr>
              <a:t>        这是第二段这是第二段这是第二段这是第二段这是第二段这是第二段这是第二段这是第二段这是第二段这是第二段这是第二段这是第二段</a:t>
            </a:r>
            <a:endParaRPr lang="zh-CN" altLang="en-US" sz="1200">
              <a:solidFill>
                <a:schemeClr val="tx1"/>
              </a:solidFill>
            </a:endParaRPr>
          </a:p>
          <a:p>
            <a:pPr algn="l"/>
            <a:r>
              <a:rPr lang="zh-CN" altLang="en-US" sz="1200">
                <a:solidFill>
                  <a:schemeClr val="tx1"/>
                </a:solidFill>
              </a:rPr>
              <a:t>        这是第二段这是第二段这是第二段这是第二段这是第二段这是第二段这是第二段这是第二段这是第二段这是第二段这是第二段这是第二段</a:t>
            </a:r>
            <a:endParaRPr lang="zh-CN" altLang="en-US" sz="1200">
              <a:solidFill>
                <a:schemeClr val="tx1"/>
              </a:solidFill>
            </a:endParaRPr>
          </a:p>
          <a:p>
            <a:pPr algn="l"/>
            <a:r>
              <a:rPr lang="zh-CN" altLang="en-US" sz="1200">
                <a:solidFill>
                  <a:schemeClr val="tx1"/>
                </a:solidFill>
              </a:rPr>
              <a:t>        这是第二段这是第二段这是第二段这是第二段这是第二段这是第二段这是第二段这是第二段这是第二段这是第二段这是第二段这是第二段</a:t>
            </a:r>
            <a:endParaRPr lang="zh-CN" altLang="en-US" sz="1200">
              <a:solidFill>
                <a:schemeClr val="tx1"/>
              </a:solidFill>
            </a:endParaRPr>
          </a:p>
          <a:p>
            <a:pPr algn="l"/>
            <a:r>
              <a:rPr lang="zh-CN" altLang="en-US" sz="1200">
                <a:solidFill>
                  <a:schemeClr val="tx1"/>
                </a:solidFill>
              </a:rPr>
              <a:t>    &lt;/p&gt;</a:t>
            </a:r>
            <a:endParaRPr lang="zh-CN" altLang="en-US" sz="1200">
              <a:solidFill>
                <a:schemeClr val="tx1"/>
              </a:solidFill>
            </a:endParaRPr>
          </a:p>
          <a:p>
            <a:pPr algn="l"/>
            <a:r>
              <a:rPr lang="zh-CN" altLang="en-US" sz="1200">
                <a:solidFill>
                  <a:schemeClr val="tx1"/>
                </a:solidFill>
              </a:rPr>
              <a:t>    &lt;p&gt;这是第三段&lt;/p&gt;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 练习换行 --&gt;</a:t>
            </a:r>
            <a:endParaRPr lang="zh-CN" altLang="en-US" sz="1200">
              <a:solidFill>
                <a:schemeClr val="tx1"/>
              </a:solidFill>
            </a:endParaRPr>
          </a:p>
          <a:p>
            <a:pPr algn="l"/>
            <a:r>
              <a:rPr lang="zh-CN" altLang="en-US" sz="1200">
                <a:solidFill>
                  <a:schemeClr val="tx1"/>
                </a:solidFill>
              </a:rPr>
              <a:t>    &lt;p&gt;我是段落中的文字，我一行显示&lt;/p&gt;</a:t>
            </a:r>
            <a:endParaRPr lang="zh-CN" altLang="en-US" sz="1200">
              <a:solidFill>
                <a:schemeClr val="tx1"/>
              </a:solidFill>
            </a:endParaRPr>
          </a:p>
          <a:p>
            <a:pPr algn="l"/>
            <a:r>
              <a:rPr lang="zh-CN" altLang="en-US" sz="1200">
                <a:solidFill>
                  <a:schemeClr val="tx1"/>
                </a:solidFill>
              </a:rPr>
              <a:t>    &lt;p&gt;我是段落中的文字，&lt;br/&gt;我一行显示&lt;/p&gt;</a:t>
            </a:r>
            <a:endParaRPr lang="zh-CN" altLang="en-US" sz="1200">
              <a:solidFill>
                <a:schemeClr val="tx1"/>
              </a:solidFill>
            </a:endParaRPr>
          </a:p>
          <a:p>
            <a:pPr algn="l"/>
            <a:r>
              <a:rPr lang="zh-CN" altLang="en-US" sz="1200">
                <a:solidFill>
                  <a:schemeClr val="tx1"/>
                </a:solidFill>
              </a:rPr>
              <a:t>    &lt;p&gt;我是段落中的文字，&lt;br/&gt;&lt;br/&gt;&lt;br/&gt;我一行显示&lt;/p&gt;</a:t>
            </a:r>
            <a:endParaRPr lang="zh-CN" altLang="en-US" sz="1200">
              <a:solidFill>
                <a:schemeClr val="tx1"/>
              </a:solidFill>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矩形 6"/>
          <p:cNvSpPr/>
          <p:nvPr/>
        </p:nvSpPr>
        <p:spPr>
          <a:xfrm>
            <a:off x="2428875" y="1445260"/>
            <a:ext cx="2470785" cy="310578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大于号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&amp;gt;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小于号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&amp;lt;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双引号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&amp;quot;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单引号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&amp;apos;</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&amp;</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符号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&amp;amp;</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不间断空格</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&amp;nbsp;</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版权符号</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:&amp;copy;</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注册商标</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:&amp;reg;</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欧元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&amp;euro;</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英镑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&amp;pound;</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日元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&amp;yen;</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nvSpPr>
        <p:spPr>
          <a:xfrm>
            <a:off x="269240" y="84963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mn-ea"/>
                <a:cs typeface="宋体" panose="02010600030101010101" pitchFamily="2" charset="-122"/>
                <a:sym typeface="+mn-ea"/>
              </a:rPr>
              <a:t>HTML </a:t>
            </a:r>
            <a:r>
              <a:rPr lang="zh-CN" altLang="en-US">
                <a:latin typeface="+mn-ea"/>
                <a:cs typeface="宋体" panose="02010600030101010101" pitchFamily="2" charset="-122"/>
                <a:sym typeface="+mn-ea"/>
              </a:rPr>
              <a:t>实体</a:t>
            </a:r>
            <a:endParaRPr lang="zh-CN" altLang="en-US">
              <a:latin typeface="+mn-ea"/>
              <a:cs typeface="宋体" panose="02010600030101010101" pitchFamily="2" charset="-122"/>
              <a:sym typeface="+mn-ea"/>
            </a:endParaRPr>
          </a:p>
        </p:txBody>
      </p:sp>
      <p:sp>
        <p:nvSpPr>
          <p:cNvPr id="3" name="矩形 2"/>
          <p:cNvSpPr/>
          <p:nvPr/>
        </p:nvSpPr>
        <p:spPr>
          <a:xfrm>
            <a:off x="5155565" y="1445260"/>
            <a:ext cx="2512060" cy="31057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html 字符实体 --&gt;</a:t>
            </a:r>
            <a:endParaRPr lang="zh-CN" altLang="en-US" sz="1200">
              <a:solidFill>
                <a:schemeClr val="tx1"/>
              </a:solidFill>
            </a:endParaRPr>
          </a:p>
          <a:p>
            <a:pPr algn="l"/>
            <a:r>
              <a:rPr lang="zh-CN" altLang="en-US" sz="1200">
                <a:solidFill>
                  <a:schemeClr val="tx1"/>
                </a:solidFill>
              </a:rPr>
              <a:t>    &lt;p&gt;</a:t>
            </a:r>
            <a:endParaRPr lang="zh-CN" altLang="en-US" sz="1200">
              <a:solidFill>
                <a:schemeClr val="tx1"/>
              </a:solidFill>
            </a:endParaRPr>
          </a:p>
          <a:p>
            <a:pPr algn="l"/>
            <a:r>
              <a:rPr lang="zh-CN" altLang="en-US" sz="1200">
                <a:solidFill>
                  <a:schemeClr val="tx1"/>
                </a:solidFill>
              </a:rPr>
              <a:t>        大于号   &amp;gt;</a:t>
            </a:r>
            <a:endParaRPr lang="zh-CN" altLang="en-US" sz="1200">
              <a:solidFill>
                <a:schemeClr val="tx1"/>
              </a:solidFill>
            </a:endParaRPr>
          </a:p>
          <a:p>
            <a:pPr algn="l"/>
            <a:r>
              <a:rPr lang="zh-CN" altLang="en-US" sz="1200">
                <a:solidFill>
                  <a:schemeClr val="tx1"/>
                </a:solidFill>
              </a:rPr>
              <a:t>        小于号   &amp;lt;</a:t>
            </a:r>
            <a:endParaRPr lang="zh-CN" altLang="en-US" sz="1200">
              <a:solidFill>
                <a:schemeClr val="tx1"/>
              </a:solidFill>
            </a:endParaRPr>
          </a:p>
          <a:p>
            <a:pPr algn="l"/>
            <a:r>
              <a:rPr lang="zh-CN" altLang="en-US" sz="1200">
                <a:solidFill>
                  <a:schemeClr val="tx1"/>
                </a:solidFill>
              </a:rPr>
              <a:t>        双引号  &amp;quot;</a:t>
            </a:r>
            <a:endParaRPr lang="zh-CN" altLang="en-US" sz="1200">
              <a:solidFill>
                <a:schemeClr val="tx1"/>
              </a:solidFill>
            </a:endParaRPr>
          </a:p>
          <a:p>
            <a:pPr algn="l"/>
            <a:r>
              <a:rPr lang="zh-CN" altLang="en-US" sz="1200">
                <a:solidFill>
                  <a:schemeClr val="tx1"/>
                </a:solidFill>
              </a:rPr>
              <a:t>        单引号  &amp;apos;</a:t>
            </a:r>
            <a:endParaRPr lang="zh-CN" altLang="en-US" sz="1200">
              <a:solidFill>
                <a:schemeClr val="tx1"/>
              </a:solidFill>
            </a:endParaRPr>
          </a:p>
          <a:p>
            <a:pPr algn="l"/>
            <a:r>
              <a:rPr lang="zh-CN" altLang="en-US" sz="1200">
                <a:solidFill>
                  <a:schemeClr val="tx1"/>
                </a:solidFill>
              </a:rPr>
              <a:t>        &amp;符号  &amp;amp;</a:t>
            </a:r>
            <a:endParaRPr lang="zh-CN" altLang="en-US" sz="1200">
              <a:solidFill>
                <a:schemeClr val="tx1"/>
              </a:solidFill>
            </a:endParaRPr>
          </a:p>
          <a:p>
            <a:pPr algn="l"/>
            <a:r>
              <a:rPr lang="zh-CN" altLang="en-US" sz="1200">
                <a:solidFill>
                  <a:schemeClr val="tx1"/>
                </a:solidFill>
              </a:rPr>
              <a:t>        不间断空格: &amp;nbsp;</a:t>
            </a:r>
            <a:endParaRPr lang="zh-CN" altLang="en-US" sz="1200">
              <a:solidFill>
                <a:schemeClr val="tx1"/>
              </a:solidFill>
            </a:endParaRPr>
          </a:p>
          <a:p>
            <a:pPr algn="l"/>
            <a:r>
              <a:rPr lang="zh-CN" altLang="en-US" sz="1200">
                <a:solidFill>
                  <a:schemeClr val="tx1"/>
                </a:solidFill>
              </a:rPr>
              <a:t>        版权符号:&amp;copy;</a:t>
            </a:r>
            <a:endParaRPr lang="zh-CN" altLang="en-US" sz="1200">
              <a:solidFill>
                <a:schemeClr val="tx1"/>
              </a:solidFill>
            </a:endParaRPr>
          </a:p>
          <a:p>
            <a:pPr algn="l"/>
            <a:r>
              <a:rPr lang="zh-CN" altLang="en-US" sz="1200">
                <a:solidFill>
                  <a:schemeClr val="tx1"/>
                </a:solidFill>
              </a:rPr>
              <a:t>        注册商标:&amp;reg;</a:t>
            </a:r>
            <a:endParaRPr lang="zh-CN" altLang="en-US" sz="1200">
              <a:solidFill>
                <a:schemeClr val="tx1"/>
              </a:solidFill>
            </a:endParaRPr>
          </a:p>
          <a:p>
            <a:pPr algn="l"/>
            <a:r>
              <a:rPr lang="zh-CN" altLang="en-US" sz="1200">
                <a:solidFill>
                  <a:schemeClr val="tx1"/>
                </a:solidFill>
              </a:rPr>
              <a:t>        欧元 &amp;euro;</a:t>
            </a:r>
            <a:endParaRPr lang="zh-CN" altLang="en-US" sz="1200">
              <a:solidFill>
                <a:schemeClr val="tx1"/>
              </a:solidFill>
            </a:endParaRPr>
          </a:p>
          <a:p>
            <a:pPr algn="l"/>
            <a:r>
              <a:rPr lang="zh-CN" altLang="en-US" sz="1200">
                <a:solidFill>
                  <a:schemeClr val="tx1"/>
                </a:solidFill>
              </a:rPr>
              <a:t>        英镑 &amp;pound;</a:t>
            </a:r>
            <a:endParaRPr lang="zh-CN" altLang="en-US" sz="1200">
              <a:solidFill>
                <a:schemeClr val="tx1"/>
              </a:solidFill>
            </a:endParaRPr>
          </a:p>
          <a:p>
            <a:pPr algn="l"/>
            <a:r>
              <a:rPr lang="zh-CN" altLang="en-US" sz="1200">
                <a:solidFill>
                  <a:schemeClr val="tx1"/>
                </a:solidFill>
              </a:rPr>
              <a:t>        日元 &amp;yen;</a:t>
            </a:r>
            <a:endParaRPr lang="zh-CN" altLang="en-US" sz="1200">
              <a:solidFill>
                <a:schemeClr val="tx1"/>
              </a:solidFill>
            </a:endParaRPr>
          </a:p>
          <a:p>
            <a:pPr algn="l"/>
            <a:r>
              <a:rPr lang="zh-CN" altLang="en-US" sz="1200">
                <a:solidFill>
                  <a:schemeClr val="tx1"/>
                </a:solidFill>
              </a:rPr>
              <a:t>    &lt;/p&gt;</a:t>
            </a:r>
            <a:endParaRPr lang="zh-CN" altLang="en-US" sz="1200">
              <a:solidFill>
                <a:schemeClr val="tx1"/>
              </a:solidFill>
            </a:endParaRPr>
          </a:p>
        </p:txBody>
      </p:sp>
      <p:sp>
        <p:nvSpPr>
          <p:cNvPr id="10" name="矩形 9"/>
          <p:cNvSpPr/>
          <p:nvPr/>
        </p:nvSpPr>
        <p:spPr>
          <a:xfrm>
            <a:off x="2428875" y="849630"/>
            <a:ext cx="3989070" cy="456565"/>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bg1"/>
                </a:solidFill>
                <a:latin typeface="+mn-ea"/>
                <a:cs typeface="+mn-ea"/>
                <a:sym typeface="+mn-ea"/>
              </a:rPr>
              <a:t>HTML 中的预留字符必须被替换为字符实体</a:t>
            </a:r>
            <a:endParaRPr lang="zh-CN" altLang="en-US" sz="1400">
              <a:solidFill>
                <a:schemeClr val="bg1"/>
              </a:solidFill>
              <a:latin typeface="+mn-ea"/>
              <a:cs typeface="+mn-ea"/>
              <a:sym typeface="+mn-ea"/>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428875" y="849630"/>
            <a:ext cx="9438005" cy="348170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img 标签的定义及用法：img 元素向网页中嵌入一幅图像。</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img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标签支持的图片格式：</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① gif,</a:t>
            </a:r>
            <a:r>
              <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支持透明色</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，支持动画,仅支持256种颜色,</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② jpg/jpeg,</a:t>
            </a:r>
            <a:r>
              <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不支持透明色</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,不支持动画,支持颜色数有1670万种。</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③ png,</a:t>
            </a:r>
            <a:r>
              <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支持透明色</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,不支持动画,支持的颜色有256(28)、1670万和1670+三种。</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用法：</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&lt;img src="图像URL" width="宽度" height="高度" border="边框宽度" alt="注释"/&gt;</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src 图片路径：</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① 绝对 URL - 指向其他站点（比如 src="http://www.example.com/"）</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② 根相对 URL - 指向站点内的文件（比如 src="/i/image.gif"）</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③ 相对 URL - 从当前文档开始（比如 src="../1.png"）</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nvSpPr>
        <p:spPr>
          <a:xfrm>
            <a:off x="269240" y="84963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图片标签</a:t>
            </a:r>
            <a:endParaRPr lang="zh-CN">
              <a:latin typeface="+mn-ea"/>
              <a:cs typeface="宋体" panose="02010600030101010101" pitchFamily="2" charset="-122"/>
              <a:sym typeface="+mn-ea"/>
            </a:endParaRPr>
          </a:p>
        </p:txBody>
      </p:sp>
      <p:sp>
        <p:nvSpPr>
          <p:cNvPr id="11" name="矩形 10"/>
          <p:cNvSpPr/>
          <p:nvPr/>
        </p:nvSpPr>
        <p:spPr>
          <a:xfrm>
            <a:off x="2428875" y="4470400"/>
            <a:ext cx="7793355" cy="18103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img 标签练习 --&gt;</a:t>
            </a:r>
            <a:endParaRPr lang="zh-CN" altLang="en-US" sz="1200">
              <a:solidFill>
                <a:schemeClr val="tx1"/>
              </a:solidFill>
            </a:endParaRPr>
          </a:p>
          <a:p>
            <a:pPr algn="l"/>
            <a:r>
              <a:rPr lang="zh-CN" altLang="en-US" sz="1200">
                <a:solidFill>
                  <a:schemeClr val="tx1"/>
                </a:solidFill>
              </a:rPr>
              <a:t>    &lt;img src="../img/bird0.jpg" width="200px" height="100px"/&gt;</a:t>
            </a:r>
            <a:endParaRPr lang="zh-CN" altLang="en-US" sz="1200">
              <a:solidFill>
                <a:schemeClr val="tx1"/>
              </a:solidFill>
            </a:endParaRPr>
          </a:p>
          <a:p>
            <a:pPr algn="l"/>
            <a:r>
              <a:rPr lang="zh-CN" altLang="en-US" sz="1200">
                <a:solidFill>
                  <a:schemeClr val="tx1"/>
                </a:solidFill>
              </a:rPr>
              <a:t>    &lt;img src="../img/bird0.jpg" width="200px" height="100px" alt="这个一张鸟的图片"/&gt;</a:t>
            </a:r>
            <a:endParaRPr lang="zh-CN" altLang="en-US" sz="1200">
              <a:solidFill>
                <a:schemeClr val="tx1"/>
              </a:solidFill>
            </a:endParaRPr>
          </a:p>
          <a:p>
            <a:pPr algn="l"/>
            <a:r>
              <a:rPr lang="zh-CN" altLang="en-US" sz="1200">
                <a:solidFill>
                  <a:schemeClr val="tx1"/>
                </a:solidFill>
              </a:rPr>
              <a:t>    &lt;!-- title 属性规定关于元素的额外信息。 --&gt;</a:t>
            </a:r>
            <a:endParaRPr lang="zh-CN" altLang="en-US" sz="1200">
              <a:solidFill>
                <a:schemeClr val="tx1"/>
              </a:solidFill>
            </a:endParaRPr>
          </a:p>
          <a:p>
            <a:pPr algn="l"/>
            <a:r>
              <a:rPr lang="zh-CN" altLang="en-US" sz="1200">
                <a:solidFill>
                  <a:schemeClr val="tx1"/>
                </a:solidFill>
              </a:rPr>
              <a:t>    &lt;img src="../img/bird.jpg" alt="这个一张鸟的图片" title="这是图片的 title 属性"/&gt;</a:t>
            </a:r>
            <a:endParaRPr lang="zh-CN" altLang="en-US" sz="1200">
              <a:solidFill>
                <a:schemeClr val="tx1"/>
              </a:solidFill>
            </a:endParaRPr>
          </a:p>
          <a:p>
            <a:pPr algn="l"/>
            <a:r>
              <a:rPr lang="zh-CN" altLang="en-US" sz="1200">
                <a:solidFill>
                  <a:schemeClr val="tx1"/>
                </a:solidFill>
              </a:rPr>
              <a:t>    &lt;img src="../img/bird.jpg" width="200px" alt="这是一张鸟的图片"/&gt;</a:t>
            </a:r>
            <a:endParaRPr lang="zh-CN" altLang="en-US" sz="1200">
              <a:solidFill>
                <a:schemeClr val="tx1"/>
              </a:solidFill>
            </a:endParaRPr>
          </a:p>
          <a:p>
            <a:pPr algn="l"/>
            <a:r>
              <a:rPr lang="zh-CN" altLang="en-US" sz="1200">
                <a:solidFill>
                  <a:schemeClr val="tx1"/>
                </a:solidFill>
              </a:rPr>
              <a:t>    &lt;img src="../img/bird.jpg" width="200px" height="100px" alt="这个一张鸟的图片" title="这是图片的 title 属性"/&gt;</a:t>
            </a:r>
            <a:endParaRPr lang="zh-CN" altLang="en-US" sz="1200">
              <a:solidFill>
                <a:schemeClr val="tx1"/>
              </a:solidFill>
            </a:endParaRPr>
          </a:p>
          <a:p>
            <a:pPr algn="l"/>
            <a:r>
              <a:rPr lang="zh-CN" altLang="en-US" sz="1200">
                <a:solidFill>
                  <a:schemeClr val="tx1"/>
                </a:solidFill>
              </a:rPr>
              <a:t>    &lt;img src="https://csdnimg.cn/cdn/content-toolbar/csdn-logo.png?v=20200416.1" alt="这个一张网络图片"/&gt;</a:t>
            </a:r>
            <a:endParaRPr lang="zh-CN" altLang="en-US" sz="1200">
              <a:solidFill>
                <a:schemeClr val="tx1"/>
              </a:solidFill>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69240" y="812800"/>
            <a:ext cx="9438005" cy="451929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table</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标签：表格由 &lt;table&gt; 标签来定义。每个表格均有若干行（由 &lt;tr&gt; 标签定义），每行被分割为若干单元格（由 &lt;td&gt; 标签定义）。字母 td 指表格数据（table data），即数据单元格的内容。数据单元格可以包含文本、图片、列表、段落、表单、水平线、表格等等。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表格结构</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一个完整的表格包括：表格标题+表头信息+主体信息+页尾信息</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表格相关的标签：</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&lt;table&gt;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定义表格</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&lt;caption&gt;	定义表格标题。</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&lt;th&gt;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定义表格的表头。</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&lt;tr&gt;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定义表格的行。</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&lt;td&gt;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定义表格单元。</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&lt;thead&gt;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定义表格的页眉。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&lt;tbody&gt;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定义表格的主体。</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&lt;tfoot&gt;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定义表格的页脚。</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&lt;col&gt;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定义用于表格列的属性。</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&lt;colgroup&gt;	定义表格列的组。</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nvSpPr>
        <p:spPr>
          <a:xfrm>
            <a:off x="269240" y="544004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表格标签</a:t>
            </a:r>
            <a:endParaRPr lang="zh-CN">
              <a:latin typeface="+mn-ea"/>
              <a:cs typeface="宋体" panose="02010600030101010101" pitchFamily="2" charset="-122"/>
              <a:sym typeface="+mn-ea"/>
            </a:endParaRPr>
          </a:p>
        </p:txBody>
      </p:sp>
      <p:sp>
        <p:nvSpPr>
          <p:cNvPr id="3" name="矩形 2"/>
          <p:cNvSpPr/>
          <p:nvPr/>
        </p:nvSpPr>
        <p:spPr>
          <a:xfrm>
            <a:off x="4582795" y="2597785"/>
            <a:ext cx="3723005" cy="41643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表格练习 --&gt;</a:t>
            </a:r>
            <a:endParaRPr lang="zh-CN" altLang="en-US" sz="1200">
              <a:solidFill>
                <a:schemeClr val="tx1"/>
              </a:solidFill>
            </a:endParaRPr>
          </a:p>
          <a:p>
            <a:pPr algn="l"/>
            <a:r>
              <a:rPr lang="zh-CN" altLang="en-US" sz="1200">
                <a:solidFill>
                  <a:schemeClr val="tx1"/>
                </a:solidFill>
              </a:rPr>
              <a:t>    &lt;table border="1px" cellpadding="10px" cellspacing="0" align="center" width="800px"&gt;</a:t>
            </a:r>
            <a:endParaRPr lang="zh-CN" altLang="en-US" sz="1200">
              <a:solidFill>
                <a:schemeClr val="tx1"/>
              </a:solidFill>
            </a:endParaRPr>
          </a:p>
          <a:p>
            <a:pPr algn="l"/>
            <a:r>
              <a:rPr lang="zh-CN" altLang="en-US" sz="1200">
                <a:solidFill>
                  <a:schemeClr val="tx1"/>
                </a:solidFill>
              </a:rPr>
              <a:t>        &lt;caption&gt;我是表格标题&lt;/caption&gt;</a:t>
            </a:r>
            <a:endParaRPr lang="zh-CN" altLang="en-US" sz="1200">
              <a:solidFill>
                <a:schemeClr val="tx1"/>
              </a:solidFill>
            </a:endParaRPr>
          </a:p>
          <a:p>
            <a:pPr algn="l"/>
            <a:r>
              <a:rPr lang="zh-CN" altLang="en-US" sz="1200">
                <a:solidFill>
                  <a:schemeClr val="tx1"/>
                </a:solidFill>
              </a:rPr>
              <a:t>        &lt;thead&gt;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&lt;td&gt;我是表头第一列&lt;/td&gt;</a:t>
            </a:r>
            <a:endParaRPr lang="zh-CN" altLang="en-US" sz="1200">
              <a:solidFill>
                <a:schemeClr val="tx1"/>
              </a:solidFill>
            </a:endParaRPr>
          </a:p>
          <a:p>
            <a:pPr algn="l"/>
            <a:r>
              <a:rPr lang="zh-CN" altLang="en-US" sz="1200">
                <a:solidFill>
                  <a:schemeClr val="tx1"/>
                </a:solidFill>
              </a:rPr>
              <a:t>                &lt;td&gt;我是表头第二列&lt;/td&gt;</a:t>
            </a:r>
            <a:endParaRPr lang="zh-CN" altLang="en-US" sz="1200">
              <a:solidFill>
                <a:schemeClr val="tx1"/>
              </a:solidFill>
            </a:endParaRPr>
          </a:p>
          <a:p>
            <a:pPr algn="l"/>
            <a:r>
              <a:rPr lang="zh-CN" altLang="en-US" sz="1200">
                <a:solidFill>
                  <a:schemeClr val="tx1"/>
                </a:solidFill>
              </a:rPr>
              <a:t>                &lt;td&gt;我是表头第三列&lt;/td&gt;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&lt;/thead&gt;</a:t>
            </a:r>
            <a:endParaRPr lang="zh-CN" altLang="en-US" sz="1200">
              <a:solidFill>
                <a:schemeClr val="tx1"/>
              </a:solidFill>
            </a:endParaRPr>
          </a:p>
          <a:p>
            <a:pPr algn="l"/>
            <a:r>
              <a:rPr lang="zh-CN" altLang="en-US" sz="1200">
                <a:solidFill>
                  <a:schemeClr val="tx1"/>
                </a:solidFill>
              </a:rPr>
              <a:t>        &lt;tbody&gt;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&lt;td&gt;我是内容第一列&lt;/td&gt;</a:t>
            </a:r>
            <a:endParaRPr lang="zh-CN" altLang="en-US" sz="1200">
              <a:solidFill>
                <a:schemeClr val="tx1"/>
              </a:solidFill>
            </a:endParaRPr>
          </a:p>
          <a:p>
            <a:pPr algn="l"/>
            <a:r>
              <a:rPr lang="zh-CN" altLang="en-US" sz="1200">
                <a:solidFill>
                  <a:schemeClr val="tx1"/>
                </a:solidFill>
              </a:rPr>
              <a:t>                &lt;td&gt;我是内容第二列&lt;/td&gt;</a:t>
            </a:r>
            <a:endParaRPr lang="zh-CN" altLang="en-US" sz="1200">
              <a:solidFill>
                <a:schemeClr val="tx1"/>
              </a:solidFill>
            </a:endParaRPr>
          </a:p>
          <a:p>
            <a:pPr algn="l"/>
            <a:r>
              <a:rPr lang="zh-CN" altLang="en-US" sz="1200">
                <a:solidFill>
                  <a:schemeClr val="tx1"/>
                </a:solidFill>
              </a:rPr>
              <a:t>                &lt;td&gt;我是内容第三列&lt;/td&gt;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&lt;td&gt;我是内容第一列&lt;/td&gt;</a:t>
            </a:r>
            <a:endParaRPr lang="zh-CN" altLang="en-US" sz="1200">
              <a:solidFill>
                <a:schemeClr val="tx1"/>
              </a:solidFill>
            </a:endParaRPr>
          </a:p>
          <a:p>
            <a:pPr algn="l"/>
            <a:r>
              <a:rPr lang="zh-CN" altLang="en-US" sz="1200">
                <a:solidFill>
                  <a:schemeClr val="tx1"/>
                </a:solidFill>
              </a:rPr>
              <a:t>                &lt;td&gt;我是内容第二列&lt;/td&gt;</a:t>
            </a:r>
            <a:endParaRPr lang="zh-CN" altLang="en-US" sz="1200">
              <a:solidFill>
                <a:schemeClr val="tx1"/>
              </a:solidFill>
            </a:endParaRPr>
          </a:p>
          <a:p>
            <a:pPr algn="l"/>
            <a:r>
              <a:rPr lang="zh-CN" altLang="en-US" sz="1200">
                <a:solidFill>
                  <a:schemeClr val="tx1"/>
                </a:solidFill>
              </a:rPr>
              <a:t>                &lt;td&gt;我是内容第三列&lt;/td&gt;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p:txBody>
      </p:sp>
      <p:sp>
        <p:nvSpPr>
          <p:cNvPr id="4" name="矩形 3"/>
          <p:cNvSpPr/>
          <p:nvPr/>
        </p:nvSpPr>
        <p:spPr>
          <a:xfrm>
            <a:off x="8368665" y="2602230"/>
            <a:ext cx="3723005" cy="41598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&lt;td&gt;我是内容第一列&lt;/td&gt;</a:t>
            </a:r>
            <a:endParaRPr lang="zh-CN" altLang="en-US" sz="1200">
              <a:solidFill>
                <a:schemeClr val="tx1"/>
              </a:solidFill>
            </a:endParaRPr>
          </a:p>
          <a:p>
            <a:pPr algn="l"/>
            <a:r>
              <a:rPr lang="zh-CN" altLang="en-US" sz="1200">
                <a:solidFill>
                  <a:schemeClr val="tx1"/>
                </a:solidFill>
              </a:rPr>
              <a:t>                &lt;td&gt;我是内容第二列&lt;/td&gt;</a:t>
            </a:r>
            <a:endParaRPr lang="zh-CN" altLang="en-US" sz="1200">
              <a:solidFill>
                <a:schemeClr val="tx1"/>
              </a:solidFill>
            </a:endParaRPr>
          </a:p>
          <a:p>
            <a:pPr algn="l"/>
            <a:r>
              <a:rPr lang="zh-CN" altLang="en-US" sz="1200">
                <a:solidFill>
                  <a:schemeClr val="tx1"/>
                </a:solidFill>
              </a:rPr>
              <a:t>                &lt;td&gt;我是内容第三列&lt;/td&gt;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 rowspan="2"&gt;我占据了两行&lt;/td&gt;</a:t>
            </a:r>
            <a:endParaRPr lang="zh-CN" altLang="en-US" sz="1200">
              <a:solidFill>
                <a:schemeClr val="tx1"/>
              </a:solidFill>
            </a:endParaRPr>
          </a:p>
          <a:p>
            <a:pPr algn="l"/>
            <a:r>
              <a:rPr lang="zh-CN" altLang="en-US" sz="1200">
                <a:solidFill>
                  <a:schemeClr val="tx1"/>
                </a:solidFill>
              </a:rPr>
              <a:t>                &lt;td&gt;我是内容第二列&lt;/td&gt;</a:t>
            </a:r>
            <a:endParaRPr lang="zh-CN" altLang="en-US" sz="1200">
              <a:solidFill>
                <a:schemeClr val="tx1"/>
              </a:solidFill>
            </a:endParaRPr>
          </a:p>
          <a:p>
            <a:pPr algn="l"/>
            <a:r>
              <a:rPr lang="zh-CN" altLang="en-US" sz="1200">
                <a:solidFill>
                  <a:schemeClr val="tx1"/>
                </a:solidFill>
              </a:rPr>
              <a:t>                &lt;td&gt;我是内容第三列&lt;/td&gt;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&lt;td&gt;我是内容第二列&lt;/td&gt;</a:t>
            </a:r>
            <a:endParaRPr lang="zh-CN" altLang="en-US" sz="1200">
              <a:solidFill>
                <a:schemeClr val="tx1"/>
              </a:solidFill>
            </a:endParaRPr>
          </a:p>
          <a:p>
            <a:pPr algn="l"/>
            <a:r>
              <a:rPr lang="zh-CN" altLang="en-US" sz="1200">
                <a:solidFill>
                  <a:schemeClr val="tx1"/>
                </a:solidFill>
              </a:rPr>
              <a:t>                &lt;td&gt;我是内容第三列&lt;/td&gt;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&lt;/tbody&gt;</a:t>
            </a:r>
            <a:endParaRPr lang="zh-CN" altLang="en-US" sz="1200">
              <a:solidFill>
                <a:schemeClr val="tx1"/>
              </a:solidFill>
            </a:endParaRPr>
          </a:p>
          <a:p>
            <a:pPr algn="l"/>
            <a:r>
              <a:rPr lang="zh-CN" altLang="en-US" sz="1200">
                <a:solidFill>
                  <a:schemeClr val="tx1"/>
                </a:solidFill>
              </a:rPr>
              <a:t>        &lt;tfoot&gt;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&lt;td&gt;我是页脚第一列&lt;/td&gt;</a:t>
            </a:r>
            <a:endParaRPr lang="zh-CN" altLang="en-US" sz="1200">
              <a:solidFill>
                <a:schemeClr val="tx1"/>
              </a:solidFill>
            </a:endParaRPr>
          </a:p>
          <a:p>
            <a:pPr algn="l"/>
            <a:r>
              <a:rPr lang="zh-CN" altLang="en-US" sz="1200">
                <a:solidFill>
                  <a:schemeClr val="tx1"/>
                </a:solidFill>
              </a:rPr>
              <a:t>                &lt;td colspan="2"&gt;我占据了两列&lt;/td&gt;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&lt;/tfoot&gt;</a:t>
            </a:r>
            <a:endParaRPr lang="zh-CN" altLang="en-US" sz="1200">
              <a:solidFill>
                <a:schemeClr val="tx1"/>
              </a:solidFill>
            </a:endParaRPr>
          </a:p>
          <a:p>
            <a:pPr algn="l"/>
            <a:r>
              <a:rPr lang="zh-CN" altLang="en-US" sz="1200">
                <a:solidFill>
                  <a:schemeClr val="tx1"/>
                </a:solidFill>
              </a:rPr>
              <a:t>    &lt;/table&gt;</a:t>
            </a:r>
            <a:endParaRPr lang="zh-CN" altLang="en-US" sz="1200">
              <a:solidFill>
                <a:schemeClr val="tx1"/>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1" name="圆角矩形 10"/>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latin typeface="+mj-ea"/>
                <a:ea typeface="+mj-ea"/>
                <a:sym typeface="+mn-ea"/>
              </a:rPr>
              <a:t>前端组成部分</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536190" y="903605"/>
            <a:ext cx="8736965" cy="181483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border</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设置表格的边框宽度</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像素值(默认为0)</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cellspacing</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设置单元格与单元格边框之间的空白间距宽度</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像素值(默认为2像素)</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cellpadding</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设置单元格内容与边框线之间的空白间距宽度</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像素值(默认为1像素)</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width</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设置表格的宽度</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像素值</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height</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设置表格的高度</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像素值</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align</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设置表格在网页中的水平对齐方式</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left、center、right</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nvSpPr>
        <p:spPr>
          <a:xfrm>
            <a:off x="341630" y="90360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表格标签属性</a:t>
            </a:r>
            <a:endParaRPr lang="zh-CN">
              <a:latin typeface="+mn-ea"/>
              <a:cs typeface="宋体" panose="02010600030101010101" pitchFamily="2" charset="-122"/>
              <a:sym typeface="+mn-ea"/>
            </a:endParaRPr>
          </a:p>
        </p:txBody>
      </p:sp>
      <p:sp>
        <p:nvSpPr>
          <p:cNvPr id="5" name="矩形 4"/>
          <p:cNvSpPr/>
          <p:nvPr/>
        </p:nvSpPr>
        <p:spPr>
          <a:xfrm>
            <a:off x="2536190" y="2934970"/>
            <a:ext cx="8736965" cy="181483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width</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设置单元格的宽度</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像素值</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height</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设置单元格的高度</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像素值</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align</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设置单元格中的内容的水平对齐方式</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left、center、right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valign</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设置单元格中的内容的垂直对齐方式</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top、middle、bottom </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rowspan</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设置要跨行（纵向）合并的单元格数</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要合并的数量</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colspan</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设置要跨列（横向）合并的单元格数</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要合并的数量</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nvSpPr>
        <p:spPr>
          <a:xfrm>
            <a:off x="341630" y="293497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单元格属性</a:t>
            </a:r>
            <a:endParaRPr lang="zh-CN">
              <a:latin typeface="+mn-ea"/>
              <a:cs typeface="宋体" panose="02010600030101010101" pitchFamily="2" charset="-122"/>
              <a:sym typeface="+mn-ea"/>
            </a:endParaRPr>
          </a:p>
        </p:txBody>
      </p:sp>
      <p:sp>
        <p:nvSpPr>
          <p:cNvPr id="8" name="矩形 7"/>
          <p:cNvSpPr/>
          <p:nvPr/>
        </p:nvSpPr>
        <p:spPr>
          <a:xfrm>
            <a:off x="2536190" y="4956810"/>
            <a:ext cx="8736965" cy="113220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&lt;td&gt; 元素可以附带colspan和rowspan属性，以创建不规则表格。</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colspan属性：允许单元格跨越多列，即在水平方向上延伸，实现水平方向的单元格合并；</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rowspan属性：允许单元格跨越多行，即在垂直方向上延伸，实现垂直方向上的单元格合并。</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矩形 10"/>
          <p:cNvSpPr/>
          <p:nvPr/>
        </p:nvSpPr>
        <p:spPr>
          <a:xfrm>
            <a:off x="341630" y="495681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不规则表格</a:t>
            </a:r>
            <a:endParaRPr lang="zh-CN">
              <a:latin typeface="+mn-ea"/>
              <a:cs typeface="宋体" panose="02010600030101010101" pitchFamily="2" charset="-122"/>
              <a:sym typeface="+mn-ea"/>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536190" y="903605"/>
            <a:ext cx="9218930" cy="544893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HTML 超链接（链接）</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超链接可以是一个字，一个词，或者一组词，也可以是一幅图像，您可以点击这些内容来跳转到新的文档或者当前文档中的某个部分。</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当您把鼠标指针移动到网页中的某个链接上时，箭头会变为一只小手。</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我们通过使用 &lt;a&gt; 标签在 HTML 中创建链接。</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有两种使用 &lt;a&gt; 标签的方式：</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通过使用 href 属性 - 创建指向另一个文档的链接</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通过使用 name 属性 - 创建文档内的书签</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什么是&lt;a&gt;标签</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&lt;a&gt; 标签定义超链接，用于从一张页面链接到另一张页面。</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&lt;a&gt; 元素最重要的属性是 href 属性，它指示链接的目标。</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&lt;a&gt;标签的几个重要属性</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href</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规定链接指向的页面的 URL。</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target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规定在何处打开链接文档。</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target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支持的值有：</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_self:自身窗口</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2"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_blank:新窗口</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2"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_parent:父窗口</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2"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_top:顶窗口</a:t>
            </a:r>
            <a:endPar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name</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规定锚的名称。HTML5已经去掉name属性，实现锚点时请使用id</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nvSpPr>
        <p:spPr>
          <a:xfrm>
            <a:off x="341630" y="90360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超链接标签</a:t>
            </a:r>
            <a:endParaRPr lang="zh-CN">
              <a:latin typeface="+mn-ea"/>
              <a:cs typeface="宋体" panose="02010600030101010101" pitchFamily="2" charset="-122"/>
              <a:sym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32410" y="1204595"/>
            <a:ext cx="5886450" cy="544893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&lt;a&gt;元素用于创建超链接，常见的表现形式有：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1、普通超链接，语法为：</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&lt;a href="</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https://www.baidu.com</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target="</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_blank</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"&gt;文本&lt;/a&gt;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2、下载链接，即目标文档为下载资源，语法如：</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&lt;a href="DAY02.zip"&gt;下载&lt;/a&gt;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3、电子邮件链接，用于链接到 email，语法如：</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&lt;a href="mailto:tarena@tarena.com.cn"&gt;联系我们&lt;/a&gt;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4、空链接，用于返回页面顶部，语法如：</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&lt;a href="#"&gt;...&lt;/a&gt;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5、链接到JavaScript，以实现特定的代码功能，语法如：</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&lt;a href="javascript : …"&gt;JS 功能&lt;/a&gt;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6、</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链接到网页，语法如：</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&lt;a href="https://www.baidu.com/"&gt;点击跳往百度&lt;/a&gt; </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7</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、链接到锚点，语法如：</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&lt;a href="</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#maodian1</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"&gt;点击跳往锚点</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&lt;/a&gt;</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nvSpPr>
        <p:spPr>
          <a:xfrm>
            <a:off x="223520" y="67500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超链接表现形式</a:t>
            </a:r>
            <a:endParaRPr lang="zh-CN">
              <a:latin typeface="+mn-ea"/>
              <a:cs typeface="宋体" panose="02010600030101010101" pitchFamily="2" charset="-122"/>
              <a:sym typeface="+mn-ea"/>
            </a:endParaRPr>
          </a:p>
        </p:txBody>
      </p:sp>
      <p:sp>
        <p:nvSpPr>
          <p:cNvPr id="3" name="矩形 2"/>
          <p:cNvSpPr/>
          <p:nvPr/>
        </p:nvSpPr>
        <p:spPr>
          <a:xfrm>
            <a:off x="6205220" y="1204595"/>
            <a:ext cx="5725795" cy="45885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&lt;br/&gt;&lt;br/&gt;</a:t>
            </a:r>
            <a:endParaRPr lang="zh-CN" altLang="en-US" sz="1200">
              <a:solidFill>
                <a:schemeClr val="tx1"/>
              </a:solidFill>
            </a:endParaRPr>
          </a:p>
          <a:p>
            <a:pPr algn="l"/>
            <a:r>
              <a:rPr lang="zh-CN" altLang="en-US" sz="1200">
                <a:solidFill>
                  <a:schemeClr val="tx1"/>
                </a:solidFill>
              </a:rPr>
              <a:t>    &lt;!-- 超链接练习 --&gt;</a:t>
            </a:r>
            <a:endParaRPr lang="zh-CN" altLang="en-US" sz="1200">
              <a:solidFill>
                <a:schemeClr val="tx1"/>
              </a:solidFill>
            </a:endParaRPr>
          </a:p>
          <a:p>
            <a:pPr algn="l"/>
            <a:r>
              <a:rPr lang="zh-CN" altLang="en-US" sz="1200">
                <a:solidFill>
                  <a:schemeClr val="tx1"/>
                </a:solidFill>
              </a:rPr>
              <a:t>    &lt;a href="https://www.baidu.com/"&gt;点击跳往百度&lt;/a&gt;</a:t>
            </a:r>
            <a:endParaRPr lang="zh-CN" altLang="en-US" sz="1200">
              <a:solidFill>
                <a:schemeClr val="tx1"/>
              </a:solidFill>
            </a:endParaRPr>
          </a:p>
          <a:p>
            <a:pPr algn="l"/>
            <a:r>
              <a:rPr lang="zh-CN" altLang="en-US" sz="1200">
                <a:solidFill>
                  <a:schemeClr val="tx1"/>
                </a:solidFill>
              </a:rPr>
              <a:t>    &lt;a href="https://www.baidu.com/" target="_blank"&gt;点击打开新的页面跳往百度&lt;/a&gt;</a:t>
            </a:r>
            <a:endParaRPr lang="zh-CN" altLang="en-US" sz="1200">
              <a:solidFill>
                <a:schemeClr val="tx1"/>
              </a:solidFill>
            </a:endParaRPr>
          </a:p>
          <a:p>
            <a:pPr algn="l"/>
            <a:r>
              <a:rPr lang="zh-CN" altLang="en-US" sz="1200">
                <a:solidFill>
                  <a:schemeClr val="tx1"/>
                </a:solidFill>
              </a:rPr>
              <a:t>    &lt;a href="https://www.baidu.com/"&gt;</a:t>
            </a:r>
            <a:endParaRPr lang="zh-CN" altLang="en-US" sz="1200">
              <a:solidFill>
                <a:schemeClr val="tx1"/>
              </a:solidFill>
            </a:endParaRPr>
          </a:p>
          <a:p>
            <a:pPr algn="l"/>
            <a:r>
              <a:rPr lang="zh-CN" altLang="en-US" sz="1200">
                <a:solidFill>
                  <a:schemeClr val="tx1"/>
                </a:solidFill>
              </a:rPr>
              <a:t>        &lt;!-- title 属性规定关于元素的额外信息。 --&gt;</a:t>
            </a:r>
            <a:endParaRPr lang="zh-CN" altLang="en-US" sz="1200">
              <a:solidFill>
                <a:schemeClr val="tx1"/>
              </a:solidFill>
            </a:endParaRPr>
          </a:p>
          <a:p>
            <a:pPr algn="l"/>
            <a:r>
              <a:rPr lang="zh-CN" altLang="en-US" sz="1200">
                <a:solidFill>
                  <a:schemeClr val="tx1"/>
                </a:solidFill>
              </a:rPr>
              <a:t>        &lt;img src="../img/bird.jpg" alt="点击图片跳往百度" title="点击图片跳往百度"&gt;</a:t>
            </a:r>
            <a:endParaRPr lang="zh-CN" altLang="en-US" sz="1200">
              <a:solidFill>
                <a:schemeClr val="tx1"/>
              </a:solidFill>
            </a:endParaRPr>
          </a:p>
          <a:p>
            <a:pPr algn="l"/>
            <a:r>
              <a:rPr lang="zh-CN" altLang="en-US" sz="1200">
                <a:solidFill>
                  <a:schemeClr val="tx1"/>
                </a:solidFill>
              </a:rPr>
              <a:t>    &lt;/a&gt;</a:t>
            </a:r>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r>
              <a:rPr lang="zh-CN" altLang="en-US" sz="1200">
                <a:solidFill>
                  <a:schemeClr val="tx1"/>
                </a:solidFill>
              </a:rPr>
              <a:t>    &lt;!-- 超链接表现形式 --&gt;</a:t>
            </a:r>
            <a:endParaRPr lang="zh-CN" altLang="en-US" sz="1200">
              <a:solidFill>
                <a:schemeClr val="tx1"/>
              </a:solidFill>
            </a:endParaRPr>
          </a:p>
          <a:p>
            <a:pPr algn="l"/>
            <a:r>
              <a:rPr lang="zh-CN" altLang="en-US" sz="1200">
                <a:solidFill>
                  <a:schemeClr val="tx1"/>
                </a:solidFill>
              </a:rPr>
              <a:t>    &lt;a href=""&gt;普通超链接,没有任何行为&lt;/a&gt;</a:t>
            </a:r>
            <a:endParaRPr lang="zh-CN" altLang="en-US" sz="1200">
              <a:solidFill>
                <a:schemeClr val="tx1"/>
              </a:solidFill>
            </a:endParaRPr>
          </a:p>
          <a:p>
            <a:pPr algn="l"/>
            <a:r>
              <a:rPr lang="zh-CN" altLang="en-US" sz="1200">
                <a:solidFill>
                  <a:schemeClr val="tx1"/>
                </a:solidFill>
              </a:rPr>
              <a:t>    &lt;!-- # 代表页面顶部锚点 --&gt;</a:t>
            </a:r>
            <a:endParaRPr lang="zh-CN" altLang="en-US" sz="1200">
              <a:solidFill>
                <a:schemeClr val="tx1"/>
              </a:solidFill>
            </a:endParaRPr>
          </a:p>
          <a:p>
            <a:pPr algn="l"/>
            <a:r>
              <a:rPr lang="zh-CN" altLang="en-US" sz="1200">
                <a:solidFill>
                  <a:schemeClr val="tx1"/>
                </a:solidFill>
              </a:rPr>
              <a:t>    &lt;a href="#"&gt;普通超链接,链接到顶部锚点&lt;/a&gt;</a:t>
            </a:r>
            <a:endParaRPr lang="zh-CN" altLang="en-US" sz="1200">
              <a:solidFill>
                <a:schemeClr val="tx1"/>
              </a:solidFill>
            </a:endParaRPr>
          </a:p>
          <a:p>
            <a:pPr algn="l"/>
            <a:r>
              <a:rPr lang="zh-CN" altLang="en-US" sz="1200">
                <a:solidFill>
                  <a:schemeClr val="tx1"/>
                </a:solidFill>
              </a:rPr>
              <a:t>    &lt;a href="../img/bird.jpg"&gt;链接到文件&lt;/a&gt;</a:t>
            </a:r>
            <a:endParaRPr lang="zh-CN" altLang="en-US" sz="1200">
              <a:solidFill>
                <a:schemeClr val="tx1"/>
              </a:solidFill>
            </a:endParaRPr>
          </a:p>
          <a:p>
            <a:pPr algn="l"/>
            <a:r>
              <a:rPr lang="zh-CN" altLang="en-US" sz="1200">
                <a:solidFill>
                  <a:schemeClr val="tx1"/>
                </a:solidFill>
              </a:rPr>
              <a:t>    &lt;a href="../img/bird.zip"&gt;链接到文件&lt;/a&gt;</a:t>
            </a:r>
            <a:endParaRPr lang="zh-CN" altLang="en-US" sz="1200">
              <a:solidFill>
                <a:schemeClr val="tx1"/>
              </a:solidFill>
            </a:endParaRPr>
          </a:p>
          <a:p>
            <a:pPr algn="l"/>
            <a:r>
              <a:rPr lang="zh-CN" altLang="en-US" sz="1200">
                <a:solidFill>
                  <a:schemeClr val="tx1"/>
                </a:solidFill>
              </a:rPr>
              <a:t>    &lt;a href="mailto:389093982@qq.com"&gt;链接到邮件&lt;/a&gt;</a:t>
            </a:r>
            <a:endParaRPr lang="zh-CN" altLang="en-US" sz="1200">
              <a:solidFill>
                <a:schemeClr val="tx1"/>
              </a:solidFill>
            </a:endParaRPr>
          </a:p>
          <a:p>
            <a:pPr algn="l"/>
            <a:r>
              <a:rPr lang="zh-CN" altLang="en-US" sz="1200">
                <a:solidFill>
                  <a:schemeClr val="tx1"/>
                </a:solidFill>
              </a:rPr>
              <a:t>    &lt;a href="https://www.baidu.com/"&gt;链接到百度&lt;/a&gt;</a:t>
            </a:r>
            <a:endParaRPr lang="zh-CN" altLang="en-US" sz="1200">
              <a:solidFill>
                <a:schemeClr val="tx1"/>
              </a:solidFill>
            </a:endParaRPr>
          </a:p>
          <a:p>
            <a:pPr algn="l"/>
            <a:r>
              <a:rPr lang="zh-CN" altLang="en-US" sz="1200">
                <a:solidFill>
                  <a:schemeClr val="tx1"/>
                </a:solidFill>
              </a:rPr>
              <a:t>    &lt;a href="javascript:;"&gt;链接到 空javascript&lt;/a&gt;</a:t>
            </a:r>
            <a:endParaRPr lang="zh-CN" altLang="en-US" sz="1200">
              <a:solidFill>
                <a:schemeClr val="tx1"/>
              </a:solidFill>
            </a:endParaRPr>
          </a:p>
          <a:p>
            <a:pPr algn="l"/>
            <a:r>
              <a:rPr lang="zh-CN" altLang="en-US" sz="1200">
                <a:solidFill>
                  <a:schemeClr val="tx1"/>
                </a:solidFill>
              </a:rPr>
              <a:t>    &lt;a href="javascript:window.alert('helloworld');"&gt;链接到 javascript&lt;/a&gt;</a:t>
            </a:r>
            <a:endParaRPr lang="zh-CN" altLang="en-US" sz="1200">
              <a:solidFill>
                <a:schemeClr val="tx1"/>
              </a:solidFill>
            </a:endParaRPr>
          </a:p>
          <a:p>
            <a:pPr algn="l"/>
            <a:r>
              <a:rPr lang="zh-CN" altLang="en-US" sz="1200">
                <a:solidFill>
                  <a:schemeClr val="tx1"/>
                </a:solidFill>
              </a:rPr>
              <a:t>    &lt;a href="#" onclick="window.alert('helloworld');"&gt;点击我&lt;/a&gt;</a:t>
            </a:r>
            <a:endParaRPr lang="zh-CN" altLang="en-US" sz="1200">
              <a:solidFill>
                <a:schemeClr val="tx1"/>
              </a:solidFill>
            </a:endParaRPr>
          </a:p>
          <a:p>
            <a:pPr algn="l"/>
            <a:r>
              <a:rPr lang="zh-CN" altLang="en-US" sz="1200">
                <a:solidFill>
                  <a:schemeClr val="tx1"/>
                </a:solidFill>
              </a:rPr>
              <a:t>    &lt;a id="maodian2" href="#maodian1"&gt;锚点位置2,点击返回锚点1&lt;/a&gt;</a:t>
            </a:r>
            <a:endParaRPr lang="zh-CN" altLang="en-US" sz="1200">
              <a:solidFill>
                <a:schemeClr val="tx1"/>
              </a:solidFill>
            </a:endParaRPr>
          </a:p>
          <a:p>
            <a:pPr algn="l"/>
            <a:r>
              <a:rPr lang="zh-CN" altLang="en-US" sz="1200">
                <a:solidFill>
                  <a:schemeClr val="tx1"/>
                </a:solidFill>
              </a:rPr>
              <a:t>    &lt;!-- 新窗口打开 --&gt;</a:t>
            </a:r>
            <a:endParaRPr lang="zh-CN" altLang="en-US" sz="1200">
              <a:solidFill>
                <a:schemeClr val="tx1"/>
              </a:solidFill>
            </a:endParaRPr>
          </a:p>
          <a:p>
            <a:pPr algn="l"/>
            <a:r>
              <a:rPr lang="zh-CN" altLang="en-US" sz="1200">
                <a:solidFill>
                  <a:schemeClr val="tx1"/>
                </a:solidFill>
              </a:rPr>
              <a:t>    &lt;a href="https://www.baidu.com/" target="_blank"&gt;链接到百度&lt;/a&gt;</a:t>
            </a:r>
            <a:endParaRPr lang="zh-CN" altLang="en-US" sz="1200">
              <a:solidFill>
                <a:schemeClr val="tx1"/>
              </a:solidFill>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536190" y="903605"/>
            <a:ext cx="9218930" cy="278828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如果</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Web</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页面很长，页面就无法完全显示在浏览器窗口中，用户必须滚动才能查找页面的相关部分，这时，我们可能需要使用链接以便能够方便地跳转到该页面的特定部分。锚点就是为了解决这类问题而存在的。</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锚点的作用就是可以在页面的不同特定位置添加源标记，以便使用链接可以链接到这些特定的位置。</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可以使用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&lt;a&gt;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元素创建目的地锚点，它作为锚点时，</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必须附带一个</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name</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或者</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id</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属性作为锚点的唯一标识。</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创建完目的地锚点后，我们就可以依然使用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&lt;a&gt;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元素来添加链接以跳转到目的地锚点，只是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&lt;a&gt;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元素的</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href</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属性的值需要设置为目的地锚点的</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name</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或者</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id</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属性的值，且值前面需要添加</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nvSpPr>
        <p:spPr>
          <a:xfrm>
            <a:off x="341630" y="90360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锚点</a:t>
            </a:r>
            <a:endParaRPr lang="zh-CN">
              <a:latin typeface="+mn-ea"/>
              <a:cs typeface="宋体" panose="02010600030101010101" pitchFamily="2" charset="-122"/>
              <a:sym typeface="+mn-ea"/>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536190" y="903605"/>
            <a:ext cx="9218930" cy="283464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以下代码标记一个按钮：</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&lt;button type="button"&gt;点我!&lt;/button&gt;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在 &lt;button&gt; 元素内部，您可以放置内容，比如文本或图像。这是该元素与使用 &lt;input&gt; 元素创建的按钮之间的不同之处。</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属性：</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disabled	disabled	规定应该禁用该按钮。</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name	name	规定按钮的名称。</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type	button|reset|submit 	规定按钮的类型。</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value	text	规定按钮的初始值。可由脚本进行修改。</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nvSpPr>
        <p:spPr>
          <a:xfrm>
            <a:off x="223520" y="903605"/>
            <a:ext cx="219519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按钮标签（</a:t>
            </a:r>
            <a:r>
              <a:rPr lang="en-US" altLang="zh-CN">
                <a:latin typeface="+mn-ea"/>
                <a:cs typeface="宋体" panose="02010600030101010101" pitchFamily="2" charset="-122"/>
                <a:sym typeface="+mn-ea"/>
              </a:rPr>
              <a:t>button</a:t>
            </a:r>
            <a:r>
              <a:rPr lang="zh-CN">
                <a:latin typeface="+mn-ea"/>
                <a:cs typeface="宋体" panose="02010600030101010101" pitchFamily="2" charset="-122"/>
                <a:sym typeface="+mn-ea"/>
              </a:rPr>
              <a:t>）</a:t>
            </a:r>
            <a:endParaRPr lang="zh-CN">
              <a:latin typeface="+mn-ea"/>
              <a:cs typeface="宋体" panose="02010600030101010101" pitchFamily="2" charset="-122"/>
              <a:sym typeface="+mn-ea"/>
            </a:endParaRPr>
          </a:p>
        </p:txBody>
      </p:sp>
      <p:sp>
        <p:nvSpPr>
          <p:cNvPr id="3" name="矩形 2"/>
          <p:cNvSpPr/>
          <p:nvPr/>
        </p:nvSpPr>
        <p:spPr>
          <a:xfrm>
            <a:off x="2536190" y="3959225"/>
            <a:ext cx="4633595" cy="10547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按钮练习 --&gt;</a:t>
            </a:r>
            <a:endParaRPr lang="zh-CN" altLang="en-US" sz="1200">
              <a:solidFill>
                <a:schemeClr val="tx1"/>
              </a:solidFill>
            </a:endParaRPr>
          </a:p>
          <a:p>
            <a:pPr algn="l"/>
            <a:r>
              <a:rPr lang="zh-CN" altLang="en-US" sz="1200">
                <a:solidFill>
                  <a:schemeClr val="tx1"/>
                </a:solidFill>
              </a:rPr>
              <a:t>    &lt;button&gt;我是按钮&lt;/button&gt;</a:t>
            </a:r>
            <a:endParaRPr lang="zh-CN" altLang="en-US" sz="1200">
              <a:solidFill>
                <a:schemeClr val="tx1"/>
              </a:solidFill>
            </a:endParaRPr>
          </a:p>
          <a:p>
            <a:pPr algn="l"/>
            <a:r>
              <a:rPr lang="zh-CN" altLang="en-US" sz="1200">
                <a:solidFill>
                  <a:schemeClr val="tx1"/>
                </a:solidFill>
              </a:rPr>
              <a:t>    &lt;button type="button"&gt;我是按钮&lt;/button&gt;</a:t>
            </a:r>
            <a:endParaRPr lang="zh-CN" altLang="en-US" sz="1200">
              <a:solidFill>
                <a:schemeClr val="tx1"/>
              </a:solidFill>
            </a:endParaRPr>
          </a:p>
          <a:p>
            <a:pPr algn="l"/>
            <a:r>
              <a:rPr lang="zh-CN" altLang="en-US" sz="1200">
                <a:solidFill>
                  <a:schemeClr val="tx1"/>
                </a:solidFill>
              </a:rPr>
              <a:t>    &lt;button type="button" disabled&gt;我是禁用按钮&lt;/button&gt;</a:t>
            </a:r>
            <a:endParaRPr lang="zh-CN" altLang="en-US" sz="1200">
              <a:solidFill>
                <a:schemeClr val="tx1"/>
              </a:solidFill>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536190" y="903605"/>
            <a:ext cx="9218930" cy="525780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在 HTML 中，按钮分为 3 种：</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普通按钮</a:t>
            </a:r>
            <a:endPar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提交按钮</a:t>
            </a:r>
            <a:endPar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重置按钮</a:t>
            </a:r>
            <a:endPar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普通按钮默认没有提交功能，它只是一个可点击的小装置，一般情况下，需要配合 JavaScript 脚本才能实现具体的功能。在 HTML 中，把 &lt;input&gt; 标签的 type 属性设置为 button 用来表示普通按钮。具体语法格式如下：</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&lt;input type="button" /&gt;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提交按钮</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提交按钮可以看成是一种具有特殊功能的普通按钮。当单击提交按钮时，会对表单的内容进行提交。在 HTML 中，当&lt;input&gt; 标签的 type 属性值为 submit 时，用来表示提交按钮。具体语法格式如下：</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&lt;input type="submit" /&gt;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重置按钮也可以看成是一种具有特殊功能的普通按钮，单击重置按钮可以清除用户在表单中输入的信息。把 &lt;input&gt; 标签的 type 属性设置为 reset 用来表示重置按钮。重置按钮也有默认值，默认值为重置。具体语法格式如下：</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&lt;input type="reset" /&gt;</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nvSpPr>
        <p:spPr>
          <a:xfrm>
            <a:off x="223520" y="903605"/>
            <a:ext cx="219519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按钮标签（</a:t>
            </a:r>
            <a:r>
              <a:rPr lang="en-US" altLang="zh-CN">
                <a:latin typeface="+mn-ea"/>
                <a:cs typeface="宋体" panose="02010600030101010101" pitchFamily="2" charset="-122"/>
                <a:sym typeface="+mn-ea"/>
              </a:rPr>
              <a:t>input</a:t>
            </a:r>
            <a:r>
              <a:rPr lang="zh-CN">
                <a:latin typeface="+mn-ea"/>
                <a:cs typeface="宋体" panose="02010600030101010101" pitchFamily="2" charset="-122"/>
                <a:sym typeface="+mn-ea"/>
              </a:rPr>
              <a:t>）</a:t>
            </a:r>
            <a:endParaRPr lang="zh-CN">
              <a:latin typeface="+mn-ea"/>
              <a:cs typeface="宋体" panose="02010600030101010101" pitchFamily="2" charset="-122"/>
              <a:sym typeface="+mn-ea"/>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32410" y="1277620"/>
            <a:ext cx="8390255" cy="406527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HTML 支持</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的列表类型有：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①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无序</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列表</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②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有序</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列表</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③ 自</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定义列表</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无序列表是一个项目的列表，此列项目使用粗体圆点（典型的小黑圆圈）进行标记。</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无序列表始于</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&lt;ul&gt;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标签。每个列表项始于</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&lt;li&gt;</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标签。</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同样，有序列表也是一列项目，列表项目使用数字进行标记。</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有序列表始于</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&lt;ol&gt;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标签。每个列表项始于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&lt;li&gt;</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标签。</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自定义列表不仅仅是一列项目，而是项目及其注释的组合。</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自定义列表以 &lt;dl&gt; 标签开始。每个自定义列表项以 &lt;dt&gt; 开始。每个自定义列表项的定义以 &lt;dd&gt; 开始。</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dl</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：自定义列表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dt: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列表标题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dd</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：列表内容</a:t>
            </a:r>
            <a:endParaRPr lang="zh-CN" altLang="en-US" sz="1600" b="1"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nvSpPr>
        <p:spPr>
          <a:xfrm>
            <a:off x="232410" y="730885"/>
            <a:ext cx="219519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列表标签</a:t>
            </a:r>
            <a:endParaRPr lang="zh-CN">
              <a:latin typeface="+mn-ea"/>
              <a:cs typeface="宋体" panose="02010600030101010101" pitchFamily="2" charset="-122"/>
              <a:sym typeface="+mn-ea"/>
            </a:endParaRPr>
          </a:p>
        </p:txBody>
      </p:sp>
      <p:sp>
        <p:nvSpPr>
          <p:cNvPr id="3" name="矩形 2"/>
          <p:cNvSpPr/>
          <p:nvPr/>
        </p:nvSpPr>
        <p:spPr>
          <a:xfrm>
            <a:off x="8798560" y="583565"/>
            <a:ext cx="2743200" cy="61087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测试有序、无序、定义列表 --&gt;</a:t>
            </a:r>
            <a:endParaRPr lang="zh-CN" altLang="en-US" sz="1200">
              <a:solidFill>
                <a:schemeClr val="tx1"/>
              </a:solidFill>
            </a:endParaRPr>
          </a:p>
          <a:p>
            <a:pPr algn="l"/>
            <a:r>
              <a:rPr lang="zh-CN" altLang="en-US" sz="1200">
                <a:solidFill>
                  <a:schemeClr val="tx1"/>
                </a:solidFill>
              </a:rPr>
              <a:t>    &lt;ol&gt;</a:t>
            </a:r>
            <a:endParaRPr lang="zh-CN" altLang="en-US" sz="1200">
              <a:solidFill>
                <a:schemeClr val="tx1"/>
              </a:solidFill>
            </a:endParaRPr>
          </a:p>
          <a:p>
            <a:pPr algn="l"/>
            <a:r>
              <a:rPr lang="zh-CN" altLang="en-US" sz="1200">
                <a:solidFill>
                  <a:schemeClr val="tx1"/>
                </a:solidFill>
              </a:rPr>
              <a:t>        &lt;li&gt;我是有序列表&lt;/li&gt;</a:t>
            </a:r>
            <a:endParaRPr lang="zh-CN" altLang="en-US" sz="1200">
              <a:solidFill>
                <a:schemeClr val="tx1"/>
              </a:solidFill>
            </a:endParaRPr>
          </a:p>
          <a:p>
            <a:pPr algn="l"/>
            <a:r>
              <a:rPr lang="zh-CN" altLang="en-US" sz="1200">
                <a:solidFill>
                  <a:schemeClr val="tx1"/>
                </a:solidFill>
              </a:rPr>
              <a:t>        &lt;li&gt;我是有序列表&lt;/li&gt;</a:t>
            </a:r>
            <a:endParaRPr lang="zh-CN" altLang="en-US" sz="1200">
              <a:solidFill>
                <a:schemeClr val="tx1"/>
              </a:solidFill>
            </a:endParaRPr>
          </a:p>
          <a:p>
            <a:pPr algn="l"/>
            <a:r>
              <a:rPr lang="zh-CN" altLang="en-US" sz="1200">
                <a:solidFill>
                  <a:schemeClr val="tx1"/>
                </a:solidFill>
              </a:rPr>
              <a:t>        &lt;li&gt;我是有序列表&lt;/li&gt;</a:t>
            </a:r>
            <a:endParaRPr lang="zh-CN" altLang="en-US" sz="1200">
              <a:solidFill>
                <a:schemeClr val="tx1"/>
              </a:solidFill>
            </a:endParaRPr>
          </a:p>
          <a:p>
            <a:pPr algn="l"/>
            <a:r>
              <a:rPr lang="zh-CN" altLang="en-US" sz="1200">
                <a:solidFill>
                  <a:schemeClr val="tx1"/>
                </a:solidFill>
              </a:rPr>
              <a:t>        &lt;li&gt;我是有序列表&lt;/li&gt;</a:t>
            </a:r>
            <a:endParaRPr lang="zh-CN" altLang="en-US" sz="1200">
              <a:solidFill>
                <a:schemeClr val="tx1"/>
              </a:solidFill>
            </a:endParaRPr>
          </a:p>
          <a:p>
            <a:pPr algn="l"/>
            <a:r>
              <a:rPr lang="zh-CN" altLang="en-US" sz="1200">
                <a:solidFill>
                  <a:schemeClr val="tx1"/>
                </a:solidFill>
              </a:rPr>
              <a:t>        &lt;li&gt;我是有序列表&lt;/li&gt;</a:t>
            </a:r>
            <a:endParaRPr lang="zh-CN" altLang="en-US" sz="1200">
              <a:solidFill>
                <a:schemeClr val="tx1"/>
              </a:solidFill>
            </a:endParaRPr>
          </a:p>
          <a:p>
            <a:pPr algn="l"/>
            <a:r>
              <a:rPr lang="zh-CN" altLang="en-US" sz="1200">
                <a:solidFill>
                  <a:schemeClr val="tx1"/>
                </a:solidFill>
              </a:rPr>
              <a:t>        &lt;li&gt;我是有序列表&lt;/li&gt;</a:t>
            </a:r>
            <a:endParaRPr lang="zh-CN" altLang="en-US" sz="1200">
              <a:solidFill>
                <a:schemeClr val="tx1"/>
              </a:solidFill>
            </a:endParaRPr>
          </a:p>
          <a:p>
            <a:pPr algn="l"/>
            <a:r>
              <a:rPr lang="zh-CN" altLang="en-US" sz="1200">
                <a:solidFill>
                  <a:schemeClr val="tx1"/>
                </a:solidFill>
              </a:rPr>
              <a:t>    &lt;/ol&gt;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&lt;li&gt;我是无序列表&lt;/li&gt;</a:t>
            </a:r>
            <a:endParaRPr lang="zh-CN" altLang="en-US" sz="1200">
              <a:solidFill>
                <a:schemeClr val="tx1"/>
              </a:solidFill>
            </a:endParaRPr>
          </a:p>
          <a:p>
            <a:pPr algn="l"/>
            <a:r>
              <a:rPr lang="zh-CN" altLang="en-US" sz="1200">
                <a:solidFill>
                  <a:schemeClr val="tx1"/>
                </a:solidFill>
              </a:rPr>
              <a:t>        &lt;li&gt;我是无序列表&lt;/li&gt;</a:t>
            </a:r>
            <a:endParaRPr lang="zh-CN" altLang="en-US" sz="1200">
              <a:solidFill>
                <a:schemeClr val="tx1"/>
              </a:solidFill>
            </a:endParaRPr>
          </a:p>
          <a:p>
            <a:pPr algn="l"/>
            <a:r>
              <a:rPr lang="zh-CN" altLang="en-US" sz="1200">
                <a:solidFill>
                  <a:schemeClr val="tx1"/>
                </a:solidFill>
              </a:rPr>
              <a:t>        &lt;li&gt;我是无序列表&lt;/li&gt;</a:t>
            </a:r>
            <a:endParaRPr lang="zh-CN" altLang="en-US" sz="1200">
              <a:solidFill>
                <a:schemeClr val="tx1"/>
              </a:solidFill>
            </a:endParaRPr>
          </a:p>
          <a:p>
            <a:pPr algn="l"/>
            <a:r>
              <a:rPr lang="zh-CN" altLang="en-US" sz="1200">
                <a:solidFill>
                  <a:schemeClr val="tx1"/>
                </a:solidFill>
              </a:rPr>
              <a:t>        &lt;li&gt;我是无序列表&lt;/li&gt;</a:t>
            </a:r>
            <a:endParaRPr lang="zh-CN" altLang="en-US" sz="1200">
              <a:solidFill>
                <a:schemeClr val="tx1"/>
              </a:solidFill>
            </a:endParaRPr>
          </a:p>
          <a:p>
            <a:pPr algn="l"/>
            <a:r>
              <a:rPr lang="zh-CN" altLang="en-US" sz="1200">
                <a:solidFill>
                  <a:schemeClr val="tx1"/>
                </a:solidFill>
              </a:rPr>
              <a:t>        &lt;li&gt;我是无序列表&lt;/li&gt;</a:t>
            </a:r>
            <a:endParaRPr lang="zh-CN" altLang="en-US" sz="1200">
              <a:solidFill>
                <a:schemeClr val="tx1"/>
              </a:solidFill>
            </a:endParaRPr>
          </a:p>
          <a:p>
            <a:pPr algn="l"/>
            <a:r>
              <a:rPr lang="zh-CN" altLang="en-US" sz="1200">
                <a:solidFill>
                  <a:schemeClr val="tx1"/>
                </a:solidFill>
              </a:rPr>
              <a:t>        &lt;li&gt;我是无序列表&lt;/li&gt;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&lt;dl&gt;</a:t>
            </a:r>
            <a:endParaRPr lang="zh-CN" altLang="en-US" sz="1200">
              <a:solidFill>
                <a:schemeClr val="tx1"/>
              </a:solidFill>
            </a:endParaRPr>
          </a:p>
          <a:p>
            <a:pPr algn="l"/>
            <a:r>
              <a:rPr lang="zh-CN" altLang="en-US" sz="1200">
                <a:solidFill>
                  <a:schemeClr val="tx1"/>
                </a:solidFill>
              </a:rPr>
              <a:t>        &lt;dt&gt;列表标题1&lt;/dt&gt;</a:t>
            </a:r>
            <a:endParaRPr lang="zh-CN" altLang="en-US" sz="1200">
              <a:solidFill>
                <a:schemeClr val="tx1"/>
              </a:solidFill>
            </a:endParaRPr>
          </a:p>
          <a:p>
            <a:pPr algn="l"/>
            <a:r>
              <a:rPr lang="zh-CN" altLang="en-US" sz="1200">
                <a:solidFill>
                  <a:schemeClr val="tx1"/>
                </a:solidFill>
              </a:rPr>
              <a:t>        &lt;dd&gt;列表内容1&lt;/dd&gt;</a:t>
            </a:r>
            <a:endParaRPr lang="zh-CN" altLang="en-US" sz="1200">
              <a:solidFill>
                <a:schemeClr val="tx1"/>
              </a:solidFill>
            </a:endParaRPr>
          </a:p>
          <a:p>
            <a:pPr algn="l"/>
            <a:r>
              <a:rPr lang="zh-CN" altLang="en-US" sz="1200">
                <a:solidFill>
                  <a:schemeClr val="tx1"/>
                </a:solidFill>
              </a:rPr>
              <a:t>        &lt;dd&gt;列表内容1&lt;/dd&gt;</a:t>
            </a:r>
            <a:endParaRPr lang="zh-CN" altLang="en-US" sz="1200">
              <a:solidFill>
                <a:schemeClr val="tx1"/>
              </a:solidFill>
            </a:endParaRPr>
          </a:p>
          <a:p>
            <a:pPr algn="l"/>
            <a:r>
              <a:rPr lang="zh-CN" altLang="en-US" sz="1200">
                <a:solidFill>
                  <a:schemeClr val="tx1"/>
                </a:solidFill>
              </a:rPr>
              <a:t>        &lt;dd&gt;列表内容1&lt;/dd&gt;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&lt;dt&gt;列表标题2&lt;/dt&gt;</a:t>
            </a:r>
            <a:endParaRPr lang="zh-CN" altLang="en-US" sz="1200">
              <a:solidFill>
                <a:schemeClr val="tx1"/>
              </a:solidFill>
            </a:endParaRPr>
          </a:p>
          <a:p>
            <a:pPr algn="l"/>
            <a:r>
              <a:rPr lang="zh-CN" altLang="en-US" sz="1200">
                <a:solidFill>
                  <a:schemeClr val="tx1"/>
                </a:solidFill>
              </a:rPr>
              <a:t>        &lt;dd&gt;列表内容2&lt;/dd&gt;</a:t>
            </a:r>
            <a:endParaRPr lang="zh-CN" altLang="en-US" sz="1200">
              <a:solidFill>
                <a:schemeClr val="tx1"/>
              </a:solidFill>
            </a:endParaRPr>
          </a:p>
          <a:p>
            <a:pPr algn="l"/>
            <a:r>
              <a:rPr lang="zh-CN" altLang="en-US" sz="1200">
                <a:solidFill>
                  <a:schemeClr val="tx1"/>
                </a:solidFill>
              </a:rPr>
              <a:t>        &lt;dd&gt;列表内容2&lt;/dd&gt;</a:t>
            </a:r>
            <a:endParaRPr lang="zh-CN" altLang="en-US" sz="1200">
              <a:solidFill>
                <a:schemeClr val="tx1"/>
              </a:solidFill>
            </a:endParaRPr>
          </a:p>
          <a:p>
            <a:pPr algn="l"/>
            <a:r>
              <a:rPr lang="zh-CN" altLang="en-US" sz="1200">
                <a:solidFill>
                  <a:schemeClr val="tx1"/>
                </a:solidFill>
              </a:rPr>
              <a:t>        &lt;dd&gt;列表内容2&lt;/dd&gt;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&lt;dt&gt;列表标题2&lt;/dt&gt;</a:t>
            </a:r>
            <a:endParaRPr lang="zh-CN" altLang="en-US" sz="1200">
              <a:solidFill>
                <a:schemeClr val="tx1"/>
              </a:solidFill>
            </a:endParaRPr>
          </a:p>
          <a:p>
            <a:pPr algn="l"/>
            <a:r>
              <a:rPr lang="zh-CN" altLang="en-US" sz="1200">
                <a:solidFill>
                  <a:schemeClr val="tx1"/>
                </a:solidFill>
              </a:rPr>
              <a:t>        &lt;dd&gt;列表内容2&lt;/dd&gt;</a:t>
            </a:r>
            <a:endParaRPr lang="zh-CN" altLang="en-US" sz="1200">
              <a:solidFill>
                <a:schemeClr val="tx1"/>
              </a:solidFill>
            </a:endParaRPr>
          </a:p>
          <a:p>
            <a:pPr algn="l"/>
            <a:r>
              <a:rPr lang="zh-CN" altLang="en-US" sz="1200">
                <a:solidFill>
                  <a:schemeClr val="tx1"/>
                </a:solidFill>
              </a:rPr>
              <a:t>        &lt;dd&gt;列表内容2&lt;/dd&gt;</a:t>
            </a:r>
            <a:endParaRPr lang="zh-CN" altLang="en-US" sz="1200">
              <a:solidFill>
                <a:schemeClr val="tx1"/>
              </a:solidFill>
            </a:endParaRPr>
          </a:p>
          <a:p>
            <a:pPr algn="l"/>
            <a:r>
              <a:rPr lang="zh-CN" altLang="en-US" sz="1200">
                <a:solidFill>
                  <a:schemeClr val="tx1"/>
                </a:solidFill>
              </a:rPr>
              <a:t>        &lt;dd&gt;列表内容2&lt;/dd&gt;</a:t>
            </a:r>
            <a:endParaRPr lang="zh-CN" altLang="en-US" sz="1200">
              <a:solidFill>
                <a:schemeClr val="tx1"/>
              </a:solidFill>
            </a:endParaRPr>
          </a:p>
          <a:p>
            <a:pPr algn="l"/>
            <a:r>
              <a:rPr lang="zh-CN" altLang="en-US" sz="1200">
                <a:solidFill>
                  <a:schemeClr val="tx1"/>
                </a:solidFill>
              </a:rPr>
              <a:t>    &lt;/dl&gt;</a:t>
            </a:r>
            <a:endParaRPr lang="zh-CN" altLang="en-US" sz="1200">
              <a:solidFill>
                <a:schemeClr val="tx1"/>
              </a:solidFill>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660400" y="1331595"/>
            <a:ext cx="3792220" cy="461327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块级元素：块级大多为结构性标记</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&lt;address&gt;...&lt;/adderss&gt;   地址</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&lt;center&gt;...&lt;/center&gt;  文字</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&lt;h1&gt;...&lt;/h1&gt;  标题一级</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&lt;h2&gt;...&lt;/h2&gt;  标题二级</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&lt;h3&gt;...&lt;/h3&gt;  标题三级</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&lt;h4&gt;...&lt;/h4&gt;  标题四级</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&lt;h5&gt;...&lt;/h5&gt;  标题五级</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&lt;h6&gt;...&lt;/h6&gt;  标题六级</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&lt;hr&gt;  水平分割线</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&lt;p&gt;...&lt;/p&gt;  段落</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&lt;pre&gt;...&lt;/pre&gt;  预格式化</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&lt;blockquote&gt;...&lt;/blockquote&gt;  段落缩进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&lt;marquee&gt;...&lt;/marquee&gt;  滚动文本</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&lt;ul&gt;...&lt;/ul&gt;  无序列表</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&lt;ol&gt;...&lt;/ol&gt;  有序列表</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&lt;dl&gt;...&lt;/dl&gt;  定义列表</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&lt;table&gt;...&lt;/table&gt;  表格</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&lt;form&gt;...&lt;/form&gt;  表单</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&lt;div&gt;...&lt;/div&gt;</a:t>
            </a:r>
            <a:endParaRPr lang="zh-CN" altLang="en-US" sz="14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nvSpPr>
        <p:spPr>
          <a:xfrm>
            <a:off x="660400" y="730885"/>
            <a:ext cx="19945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常见块级元素</a:t>
            </a:r>
            <a:endParaRPr lang="zh-CN">
              <a:latin typeface="+mn-ea"/>
              <a:cs typeface="宋体" panose="02010600030101010101" pitchFamily="2" charset="-122"/>
              <a:sym typeface="+mn-ea"/>
            </a:endParaRPr>
          </a:p>
        </p:txBody>
      </p:sp>
      <p:sp>
        <p:nvSpPr>
          <p:cNvPr id="6" name="矩形 5"/>
          <p:cNvSpPr/>
          <p:nvPr/>
        </p:nvSpPr>
        <p:spPr>
          <a:xfrm>
            <a:off x="4610100" y="1331595"/>
            <a:ext cx="3417570" cy="374840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行内元素：行内大多为描述性标记</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&lt;span&gt;...&lt;/span&gt;</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&lt;a&gt;...&lt;/a&gt;  链接</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&lt;br&gt;  换行</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&lt;b&gt;...&lt;/b&gt;  加粗</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&lt;strong&gt;...&lt;/strong&gt;  加粗</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&lt;img&gt;  图片</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&lt;sup&gt;...&lt;/sup&gt;  上标</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&lt;sub&gt;...&lt;/sub&gt;  下标</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&lt;i&gt;...&lt;/i&gt;  斜体</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&lt;em&gt;...&lt;/em&gt;  斜体</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&lt;del&gt;...&lt;/del&gt;  删除线</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&lt;u&gt;...&lt;/u&gt;  下划线</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&lt;input&gt;...&lt;/input&gt;  文本框</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&lt;textarea&gt;...&lt;/textarea&gt;  多行文本</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&lt;select&gt;...&lt;/select&gt;  下拉列表</a:t>
            </a:r>
            <a:endParaRPr lang="zh-CN" altLang="en-US" sz="14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nvSpPr>
        <p:spPr>
          <a:xfrm>
            <a:off x="4610100" y="730885"/>
            <a:ext cx="16332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常见行内元素</a:t>
            </a:r>
            <a:endParaRPr lang="zh-CN">
              <a:latin typeface="+mn-ea"/>
              <a:cs typeface="宋体" panose="02010600030101010101" pitchFamily="2" charset="-122"/>
              <a:sym typeface="+mn-ea"/>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791460" y="730885"/>
            <a:ext cx="4647565" cy="293687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块级元素</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总是在新行上开始；</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高度，行高以及外边距和内边距都可控制；</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宽度缺省是它的容器的100%，除非设定一个宽度。</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它可以容纳内联元素和其他块元素</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行内元素</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和其他元素都在一行上；</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高，行高及外边距和内边距不可改变；</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宽度就是它的文字或图片的宽度，不可改变</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内联元素只能容纳文本或者其他内联元素</a:t>
            </a:r>
            <a:endParaRPr lang="zh-CN" altLang="en-US" sz="1600" b="1"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nvSpPr>
        <p:spPr>
          <a:xfrm>
            <a:off x="232410" y="730885"/>
            <a:ext cx="240474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块级元素、行内元素</a:t>
            </a:r>
            <a:endParaRPr lang="zh-CN">
              <a:latin typeface="+mn-ea"/>
              <a:cs typeface="宋体" panose="02010600030101010101" pitchFamily="2" charset="-122"/>
              <a:sym typeface="+mn-ea"/>
            </a:endParaRPr>
          </a:p>
        </p:txBody>
      </p:sp>
      <p:sp>
        <p:nvSpPr>
          <p:cNvPr id="5" name="矩形 4"/>
          <p:cNvSpPr/>
          <p:nvPr/>
        </p:nvSpPr>
        <p:spPr>
          <a:xfrm>
            <a:off x="7642225" y="730885"/>
            <a:ext cx="3154045" cy="33674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测试行内元素和块级元素 --&gt;</a:t>
            </a:r>
            <a:endParaRPr lang="zh-CN" altLang="en-US" sz="1200">
              <a:solidFill>
                <a:schemeClr val="tx1"/>
              </a:solidFill>
            </a:endParaRPr>
          </a:p>
          <a:p>
            <a:pPr algn="l"/>
            <a:r>
              <a:rPr lang="zh-CN" altLang="en-US" sz="1200">
                <a:solidFill>
                  <a:schemeClr val="tx1"/>
                </a:solidFill>
              </a:rPr>
              <a:t>    &lt;!-- 行内元素，一行显示 --&gt;</a:t>
            </a:r>
            <a:endParaRPr lang="zh-CN" altLang="en-US" sz="1200">
              <a:solidFill>
                <a:schemeClr val="tx1"/>
              </a:solidFill>
            </a:endParaRPr>
          </a:p>
          <a:p>
            <a:pPr algn="l"/>
            <a:r>
              <a:rPr lang="zh-CN" altLang="en-US" sz="1200">
                <a:solidFill>
                  <a:schemeClr val="tx1"/>
                </a:solidFill>
              </a:rPr>
              <a:t>    &lt;a&gt;行内元素&lt;/a&gt;</a:t>
            </a:r>
            <a:endParaRPr lang="zh-CN" altLang="en-US" sz="1200">
              <a:solidFill>
                <a:schemeClr val="tx1"/>
              </a:solidFill>
            </a:endParaRPr>
          </a:p>
          <a:p>
            <a:pPr algn="l"/>
            <a:r>
              <a:rPr lang="zh-CN" altLang="en-US" sz="1200">
                <a:solidFill>
                  <a:schemeClr val="tx1"/>
                </a:solidFill>
              </a:rPr>
              <a:t>    &lt;img src="../img/bird.jpg" with="100px"/&gt;</a:t>
            </a:r>
            <a:endParaRPr lang="zh-CN" altLang="en-US" sz="1200">
              <a:solidFill>
                <a:schemeClr val="tx1"/>
              </a:solidFill>
            </a:endParaRPr>
          </a:p>
          <a:p>
            <a:pPr algn="l"/>
            <a:r>
              <a:rPr lang="zh-CN" altLang="en-US" sz="1200">
                <a:solidFill>
                  <a:schemeClr val="tx1"/>
                </a:solidFill>
              </a:rPr>
              <a:t>    &lt;span&gt;我是行内元素&lt;/span&gt;</a:t>
            </a:r>
            <a:endParaRPr lang="zh-CN" altLang="en-US" sz="1200">
              <a:solidFill>
                <a:schemeClr val="tx1"/>
              </a:solidFill>
            </a:endParaRPr>
          </a:p>
          <a:p>
            <a:pPr algn="l"/>
            <a:r>
              <a:rPr lang="zh-CN" altLang="en-US" sz="1200">
                <a:solidFill>
                  <a:schemeClr val="tx1"/>
                </a:solidFill>
              </a:rPr>
              <a:t>    &lt;strong&gt;我也是行内元素&lt;/strong&gt;</a:t>
            </a:r>
            <a:endParaRPr lang="zh-CN" altLang="en-US" sz="1200">
              <a:solidFill>
                <a:schemeClr val="tx1"/>
              </a:solidFill>
            </a:endParaRPr>
          </a:p>
          <a:p>
            <a:pPr algn="l"/>
            <a:r>
              <a:rPr lang="zh-CN" altLang="en-US" sz="1200">
                <a:solidFill>
                  <a:schemeClr val="tx1"/>
                </a:solidFill>
              </a:rPr>
              <a:t>    &lt;!-- 块级元素，新行显示 --&gt;</a:t>
            </a:r>
            <a:endParaRPr lang="zh-CN" altLang="en-US" sz="1200">
              <a:solidFill>
                <a:schemeClr val="tx1"/>
              </a:solidFill>
            </a:endParaRPr>
          </a:p>
          <a:p>
            <a:pPr algn="l"/>
            <a:r>
              <a:rPr lang="zh-CN" altLang="en-US" sz="1200">
                <a:solidFill>
                  <a:schemeClr val="tx1"/>
                </a:solidFill>
              </a:rPr>
              <a:t>    &lt;h1&gt;我是块级元素，新行显示&lt;/h1&gt;</a:t>
            </a:r>
            <a:endParaRPr lang="zh-CN" altLang="en-US" sz="1200">
              <a:solidFill>
                <a:schemeClr val="tx1"/>
              </a:solidFill>
            </a:endParaRPr>
          </a:p>
          <a:p>
            <a:pPr algn="l"/>
            <a:r>
              <a:rPr lang="zh-CN" altLang="en-US" sz="1200">
                <a:solidFill>
                  <a:schemeClr val="tx1"/>
                </a:solidFill>
              </a:rPr>
              <a:t>    &lt;h2&gt;我是块级元素，新行显示&lt;/h2&gt;</a:t>
            </a:r>
            <a:endParaRPr lang="zh-CN" altLang="en-US" sz="1200">
              <a:solidFill>
                <a:schemeClr val="tx1"/>
              </a:solidFill>
            </a:endParaRPr>
          </a:p>
          <a:p>
            <a:pPr algn="l"/>
            <a:r>
              <a:rPr lang="zh-CN" altLang="en-US" sz="1200">
                <a:solidFill>
                  <a:schemeClr val="tx1"/>
                </a:solidFill>
              </a:rPr>
              <a:t>    &lt;h3&gt;我是块级元素，新行显示&lt;/h3&gt;</a:t>
            </a:r>
            <a:endParaRPr lang="zh-CN" altLang="en-US" sz="1200">
              <a:solidFill>
                <a:schemeClr val="tx1"/>
              </a:solidFill>
            </a:endParaRPr>
          </a:p>
          <a:p>
            <a:pPr algn="l"/>
            <a:r>
              <a:rPr lang="zh-CN" altLang="en-US" sz="1200">
                <a:solidFill>
                  <a:schemeClr val="tx1"/>
                </a:solidFill>
              </a:rPr>
              <a:t>    &lt;hr/&gt;</a:t>
            </a:r>
            <a:endParaRPr lang="zh-CN" altLang="en-US" sz="1200">
              <a:solidFill>
                <a:schemeClr val="tx1"/>
              </a:solidFill>
            </a:endParaRPr>
          </a:p>
          <a:p>
            <a:pPr algn="l"/>
            <a:r>
              <a:rPr lang="zh-CN" altLang="en-US" sz="1200">
                <a:solidFill>
                  <a:schemeClr val="tx1"/>
                </a:solidFill>
              </a:rPr>
              <a:t>    &lt;p&gt;我是块级元素，新行显示&lt;/p&gt;</a:t>
            </a:r>
            <a:endParaRPr lang="zh-CN" altLang="en-US" sz="1200">
              <a:solidFill>
                <a:schemeClr val="tx1"/>
              </a:solidFill>
            </a:endParaRPr>
          </a:p>
          <a:p>
            <a:pPr algn="l"/>
            <a:r>
              <a:rPr lang="zh-CN" altLang="en-US" sz="1200">
                <a:solidFill>
                  <a:schemeClr val="tx1"/>
                </a:solidFill>
              </a:rPr>
              <a:t>    &lt;p&gt;我是块级元素，新行显示&lt;/p&gt;</a:t>
            </a:r>
            <a:endParaRPr lang="zh-CN" altLang="en-US" sz="1200">
              <a:solidFill>
                <a:schemeClr val="tx1"/>
              </a:solidFill>
            </a:endParaRPr>
          </a:p>
          <a:p>
            <a:pPr algn="l"/>
            <a:r>
              <a:rPr lang="zh-CN" altLang="en-US" sz="1200">
                <a:solidFill>
                  <a:schemeClr val="tx1"/>
                </a:solidFill>
              </a:rPr>
              <a:t>    &lt;table border="1px"&gt;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&lt;td&gt;我是表格，新行显示&lt;/td&gt;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&lt;/table&gt;</a:t>
            </a:r>
            <a:endParaRPr lang="zh-CN" altLang="en-US" sz="1200">
              <a:solidFill>
                <a:schemeClr val="tx1"/>
              </a:solidFill>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791460" y="730885"/>
            <a:ext cx="9027160" cy="246189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分区元素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&lt;span&gt;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和</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&lt;div&gt;</a:t>
            </a:r>
            <a:endPar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我们经常可能需要对页面的元素进行分区或者分组。比如，如果把页面分隔为多个区域，就可以对这些区域单独的进行样式设置，这非常有利于页面的布局。或者，我们可以将一些文本分在一个组里，然后对这个组进行样式的定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&lt;div&gt;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元素可以把文档分割为独立的、不同的部分。</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另一方面，我们也可以使用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&lt;span&gt;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元素来分组元素。</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&lt;span&gt;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元素自身对文档在浏览器中的显示外观没有任何影响，只有对它应用样式时，它才会产生视觉上的变化。</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nvSpPr>
        <p:spPr>
          <a:xfrm>
            <a:off x="232410" y="730885"/>
            <a:ext cx="240474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分区元素</a:t>
            </a:r>
            <a:endParaRPr lang="zh-CN">
              <a:latin typeface="+mn-ea"/>
              <a:cs typeface="宋体" panose="02010600030101010101" pitchFamily="2" charset="-122"/>
              <a:sym typeface="+mn-ea"/>
            </a:endParaRPr>
          </a:p>
        </p:txBody>
      </p:sp>
      <p:sp>
        <p:nvSpPr>
          <p:cNvPr id="3" name="矩形 2"/>
          <p:cNvSpPr/>
          <p:nvPr/>
        </p:nvSpPr>
        <p:spPr>
          <a:xfrm>
            <a:off x="2791460" y="3330575"/>
            <a:ext cx="5968365" cy="33674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&lt;br/&gt;&lt;br/&gt;</a:t>
            </a:r>
            <a:endParaRPr lang="zh-CN" altLang="en-US" sz="1200">
              <a:solidFill>
                <a:schemeClr val="tx1"/>
              </a:solidFill>
            </a:endParaRPr>
          </a:p>
          <a:p>
            <a:pPr algn="l"/>
            <a:r>
              <a:rPr lang="zh-CN" altLang="en-US" sz="1200">
                <a:solidFill>
                  <a:schemeClr val="tx1"/>
                </a:solidFill>
              </a:rPr>
              <a:t>    &lt;!-- 测试分区元素 div 和 span --&gt;</a:t>
            </a:r>
            <a:endParaRPr lang="zh-CN" altLang="en-US" sz="1200">
              <a:solidFill>
                <a:schemeClr val="tx1"/>
              </a:solidFill>
            </a:endParaRPr>
          </a:p>
          <a:p>
            <a:pPr algn="l"/>
            <a:r>
              <a:rPr lang="zh-CN" altLang="en-US" sz="1200">
                <a:solidFill>
                  <a:schemeClr val="tx1"/>
                </a:solidFill>
              </a:rPr>
              <a:t>    &lt;span&gt;我是一个区域&lt;/span&gt;</a:t>
            </a:r>
            <a:endParaRPr lang="zh-CN" altLang="en-US" sz="1200">
              <a:solidFill>
                <a:schemeClr val="tx1"/>
              </a:solidFill>
            </a:endParaRPr>
          </a:p>
          <a:p>
            <a:pPr algn="l"/>
            <a:r>
              <a:rPr lang="zh-CN" altLang="en-US" sz="1200">
                <a:solidFill>
                  <a:schemeClr val="tx1"/>
                </a:solidFill>
              </a:rPr>
              <a:t>    &lt;span&gt;我是一个区域&lt;/span&gt;</a:t>
            </a:r>
            <a:endParaRPr lang="zh-CN" altLang="en-US" sz="1200">
              <a:solidFill>
                <a:schemeClr val="tx1"/>
              </a:solidFill>
            </a:endParaRPr>
          </a:p>
          <a:p>
            <a:pPr algn="l"/>
            <a:r>
              <a:rPr lang="zh-CN" altLang="en-US" sz="1200">
                <a:solidFill>
                  <a:schemeClr val="tx1"/>
                </a:solidFill>
              </a:rPr>
              <a:t>    &lt;span&gt;我是一个区域&lt;/span&gt;</a:t>
            </a:r>
            <a:endParaRPr lang="zh-CN" altLang="en-US" sz="1200">
              <a:solidFill>
                <a:schemeClr val="tx1"/>
              </a:solidFill>
            </a:endParaRPr>
          </a:p>
          <a:p>
            <a:pPr algn="l"/>
            <a:r>
              <a:rPr lang="zh-CN" altLang="en-US" sz="1200">
                <a:solidFill>
                  <a:schemeClr val="tx1"/>
                </a:solidFill>
              </a:rPr>
              <a:t>    &lt;span&gt;我是一个区域&lt;span&gt;我是一个子区域&lt;span&gt;我是一个子子区域&lt;/span&gt;&lt;/span&gt;&lt;/span&gt;</a:t>
            </a:r>
            <a:endParaRPr lang="zh-CN" altLang="en-US" sz="1200">
              <a:solidFill>
                <a:schemeClr val="tx1"/>
              </a:solidFill>
            </a:endParaRPr>
          </a:p>
          <a:p>
            <a:pPr algn="l"/>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&lt;div&gt;这是一个区域&lt;/div&gt;</a:t>
            </a:r>
            <a:endParaRPr lang="zh-CN" altLang="en-US" sz="1200">
              <a:solidFill>
                <a:schemeClr val="tx1"/>
              </a:solidFill>
            </a:endParaRPr>
          </a:p>
          <a:p>
            <a:pPr algn="l"/>
            <a:r>
              <a:rPr lang="zh-CN" altLang="en-US" sz="1200">
                <a:solidFill>
                  <a:schemeClr val="tx1"/>
                </a:solidFill>
              </a:rPr>
              <a:t>    &lt;div&gt;这是一个区域&lt;/div&gt;</a:t>
            </a:r>
            <a:endParaRPr lang="zh-CN" altLang="en-US" sz="1200">
              <a:solidFill>
                <a:schemeClr val="tx1"/>
              </a:solidFill>
            </a:endParaRPr>
          </a:p>
          <a:p>
            <a:pPr algn="l"/>
            <a:r>
              <a:rPr lang="zh-CN" altLang="en-US" sz="1200">
                <a:solidFill>
                  <a:schemeClr val="tx1"/>
                </a:solidFill>
              </a:rPr>
              <a:t>    &lt;div&gt;这是一个区域&lt;/div&gt;</a:t>
            </a:r>
            <a:endParaRPr lang="zh-CN" altLang="en-US" sz="1200">
              <a:solidFill>
                <a:schemeClr val="tx1"/>
              </a:solidFill>
            </a:endParaRPr>
          </a:p>
          <a:p>
            <a:pPr algn="l"/>
            <a:r>
              <a:rPr lang="zh-CN" altLang="en-US" sz="1200">
                <a:solidFill>
                  <a:schemeClr val="tx1"/>
                </a:solidFill>
              </a:rPr>
              <a:t>    &lt;div&gt;我是一个区域&lt;div&gt;我是一个子区域&lt;div&gt;我是一个子子区域&lt;/div&gt;&lt;/div&gt;&lt;/div&gt;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&lt;div&gt;&lt;div&gt;&lt;span&gt;这是一个复杂的区域&lt;/span&gt;&lt;/div&gt;&lt;/div&gt;</a:t>
            </a:r>
            <a:endParaRPr lang="zh-CN" altLang="en-US" sz="1200">
              <a:solidFill>
                <a:schemeClr val="tx1"/>
              </a:solidFill>
            </a:endParaRPr>
          </a:p>
          <a:p>
            <a:pPr algn="l"/>
            <a:r>
              <a:rPr lang="zh-CN" altLang="en-US" sz="1200">
                <a:solidFill>
                  <a:schemeClr val="tx1"/>
                </a:solidFill>
              </a:rPr>
              <a:t>        &lt;span&gt;&lt;div&gt;这是一个复杂的区域&lt;/div&gt;&lt;/span&gt;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594995" y="4301490"/>
            <a:ext cx="11002010" cy="156845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sym typeface="+mn-ea"/>
              </a:rPr>
              <a:t>HTML、 CSS、 JavaScript三者的关系</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网页主要由三部分组成：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结构( Structure)、表现( Presentation)和行为( Behavior)</a:t>
            </a:r>
            <a:endPar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  HTML —— 结构， 决定网页的结构和内容( "是什么")</a:t>
            </a:r>
            <a:endParaRPr lang="en-US" altLang="zh-CN"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en-US" altLang="zh-CN" sz="16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  CSS —— 表现( 样式) ，设定网页的表现样式( "什么样子")</a:t>
            </a:r>
            <a:endParaRPr lang="en-US" altLang="zh-CN"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en-US" altLang="zh-CN" sz="16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  JavaScript( JS) —— 行为， 控制网页的行为("做什么")</a:t>
            </a:r>
            <a:endParaRPr lang="en-US" altLang="zh-CN" sz="16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椭圆 6"/>
          <p:cNvSpPr/>
          <p:nvPr/>
        </p:nvSpPr>
        <p:spPr>
          <a:xfrm>
            <a:off x="3035300" y="1465580"/>
            <a:ext cx="1687830" cy="1515745"/>
          </a:xfrm>
          <a:prstGeom prst="ellipse">
            <a:avLst/>
          </a:prstGeom>
          <a:solidFill>
            <a:srgbClr val="F36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HTML5</a:t>
            </a:r>
            <a:endParaRPr lang="en-US" altLang="zh-CN" sz="1600"/>
          </a:p>
        </p:txBody>
      </p:sp>
      <p:sp>
        <p:nvSpPr>
          <p:cNvPr id="8" name="椭圆 7"/>
          <p:cNvSpPr/>
          <p:nvPr/>
        </p:nvSpPr>
        <p:spPr>
          <a:xfrm>
            <a:off x="3672840" y="2470785"/>
            <a:ext cx="1687830" cy="1515745"/>
          </a:xfrm>
          <a:prstGeom prst="ellipse">
            <a:avLst/>
          </a:prstGeom>
          <a:solidFill>
            <a:srgbClr val="02B1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JavaScript</a:t>
            </a:r>
            <a:endParaRPr lang="en-US" altLang="zh-CN" sz="1600"/>
          </a:p>
        </p:txBody>
      </p:sp>
      <p:sp>
        <p:nvSpPr>
          <p:cNvPr id="9" name="椭圆 8"/>
          <p:cNvSpPr/>
          <p:nvPr/>
        </p:nvSpPr>
        <p:spPr>
          <a:xfrm>
            <a:off x="2242820" y="2470785"/>
            <a:ext cx="1687830" cy="1515745"/>
          </a:xfrm>
          <a:prstGeom prst="ellipse">
            <a:avLst/>
          </a:prstGeom>
          <a:solidFill>
            <a:srgbClr val="017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CSS3</a:t>
            </a:r>
            <a:endParaRPr lang="en-US" altLang="zh-CN" sz="1600"/>
          </a:p>
        </p:txBody>
      </p:sp>
      <p:sp>
        <p:nvSpPr>
          <p:cNvPr id="10" name="文本框 9"/>
          <p:cNvSpPr txBox="1"/>
          <p:nvPr/>
        </p:nvSpPr>
        <p:spPr>
          <a:xfrm>
            <a:off x="5695950" y="2205355"/>
            <a:ext cx="4389120" cy="1137285"/>
          </a:xfrm>
          <a:prstGeom prst="rect">
            <a:avLst/>
          </a:prstGeom>
          <a:noFill/>
        </p:spPr>
        <p:txBody>
          <a:bodyPr wrap="square" rtlCol="0">
            <a:spAutoFit/>
          </a:bodyPr>
          <a:p>
            <a:pPr algn="ctr"/>
            <a:r>
              <a:rPr lang="en-US" altLang="zh-CN" sz="4400">
                <a:latin typeface="+mn-ea"/>
                <a:cs typeface="+mn-ea"/>
                <a:sym typeface="+mn-ea"/>
              </a:rPr>
              <a:t>WEB</a:t>
            </a:r>
            <a:r>
              <a:rPr lang="zh-CN" altLang="en-US" sz="4400">
                <a:latin typeface="+mn-ea"/>
                <a:cs typeface="+mn-ea"/>
                <a:sym typeface="+mn-ea"/>
              </a:rPr>
              <a:t>前端</a:t>
            </a:r>
            <a:endParaRPr lang="zh-CN" altLang="en-US" sz="4400">
              <a:latin typeface="+mn-ea"/>
              <a:cs typeface="+mn-ea"/>
              <a:sym typeface="+mn-ea"/>
            </a:endParaRPr>
          </a:p>
          <a:p>
            <a:pPr algn="ctr"/>
            <a:r>
              <a:rPr lang="zh-CN" altLang="en-US" sz="2400">
                <a:latin typeface="+mn-ea"/>
                <a:cs typeface="+mn-ea"/>
                <a:sym typeface="+mn-ea"/>
              </a:rPr>
              <a:t>新人入门必须掌握的三大技术</a:t>
            </a:r>
            <a:endParaRPr lang="zh-CN" altLang="en-US" sz="2400">
              <a:latin typeface="+mn-ea"/>
              <a:cs typeface="+mn-ea"/>
              <a:sym typeface="+mn-ea"/>
            </a:endParaRPr>
          </a:p>
        </p:txBody>
      </p:sp>
      <p:sp>
        <p:nvSpPr>
          <p:cNvPr id="4" name="矩形 3"/>
          <p:cNvSpPr/>
          <p:nvPr/>
        </p:nvSpPr>
        <p:spPr>
          <a:xfrm>
            <a:off x="660400" y="4932045"/>
            <a:ext cx="5865495" cy="992505"/>
          </a:xfrm>
          <a:prstGeom prst="rect">
            <a:avLst/>
          </a:prstGeom>
          <a:noFill/>
          <a:ln w="28575">
            <a:solidFill>
              <a:srgbClr val="FF0000"/>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218055" y="730885"/>
            <a:ext cx="9500235" cy="228028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一、HTML 代码中的所有连续的空格或空行（换行）都会被显示为一个空格，不管是内容还是标签之间。</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二、当我们想让它们在同一行连续显示时，就让所有的代码之间没有空格，也不要换行。</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三、当我们想要显示连续空格时，可以使用以下方法：</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、用空格实体符</a:t>
            </a:r>
            <a:r>
              <a:rPr 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&amp;nbsp;</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代替空格，用换行标签</a:t>
            </a: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&lt;br/&gt;</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代替空行。</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、用全角空格，全角空格被解释为汉字，所以不会被被解释为HTML分隔符，可以按照实际的空格数显示。</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、用word-spacing 属性。</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4</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、用white-space 属性，这个属性声明如何处理元素内的空白符。</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空格、换行</a:t>
            </a:r>
            <a:endParaRPr lang="zh-CN">
              <a:latin typeface="+mn-ea"/>
              <a:cs typeface="宋体" panose="02010600030101010101" pitchFamily="2" charset="-122"/>
              <a:sym typeface="+mn-ea"/>
            </a:endParaRPr>
          </a:p>
        </p:txBody>
      </p:sp>
      <p:sp>
        <p:nvSpPr>
          <p:cNvPr id="2" name="矩形 1"/>
          <p:cNvSpPr/>
          <p:nvPr/>
        </p:nvSpPr>
        <p:spPr>
          <a:xfrm>
            <a:off x="2218055" y="3149600"/>
            <a:ext cx="7715250" cy="25844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测试空格和换行 --&gt;</a:t>
            </a:r>
            <a:endParaRPr lang="zh-CN" altLang="en-US" sz="1200">
              <a:solidFill>
                <a:schemeClr val="tx1"/>
              </a:solidFill>
            </a:endParaRPr>
          </a:p>
          <a:p>
            <a:pPr algn="l"/>
            <a:r>
              <a:rPr lang="zh-CN" altLang="en-US" sz="1200">
                <a:solidFill>
                  <a:schemeClr val="tx1"/>
                </a:solidFill>
              </a:rPr>
              <a:t>    &lt;!-- 多个空格都会被显示为一个空格 --&gt;</a:t>
            </a:r>
            <a:endParaRPr lang="zh-CN" altLang="en-US" sz="1200">
              <a:solidFill>
                <a:schemeClr val="tx1"/>
              </a:solidFill>
            </a:endParaRPr>
          </a:p>
          <a:p>
            <a:pPr algn="l"/>
            <a:r>
              <a:rPr lang="zh-CN" altLang="en-US" sz="1200">
                <a:solidFill>
                  <a:schemeClr val="tx1"/>
                </a:solidFill>
              </a:rPr>
              <a:t>    hello world         &lt;br/&gt;</a:t>
            </a:r>
            <a:endParaRPr lang="zh-CN" altLang="en-US" sz="1200">
              <a:solidFill>
                <a:schemeClr val="tx1"/>
              </a:solidFill>
            </a:endParaRPr>
          </a:p>
          <a:p>
            <a:pPr algn="l"/>
            <a:r>
              <a:rPr lang="zh-CN" altLang="en-US" sz="1200">
                <a:solidFill>
                  <a:schemeClr val="tx1"/>
                </a:solidFill>
              </a:rPr>
              <a:t>    hello world</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在html代码中每输入一个转义字符&amp;nbsp就表示一个空格，输入十个&amp;nbsp，页面中就显示10个空格位置。</a:t>
            </a:r>
            <a:endParaRPr lang="zh-CN" altLang="en-US" sz="1200">
              <a:solidFill>
                <a:schemeClr val="tx1"/>
              </a:solidFill>
            </a:endParaRPr>
          </a:p>
          <a:p>
            <a:pPr algn="l"/>
            <a:r>
              <a:rPr lang="zh-CN" altLang="en-US" sz="1200">
                <a:solidFill>
                  <a:schemeClr val="tx1"/>
                </a:solidFill>
              </a:rPr>
              <a:t>        而在html代码中输入空格，不管输入多少个空格，最终在页面中显示的空格位置只有一个。</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hello&amp;nbsp;world  &lt;br/&gt;</a:t>
            </a:r>
            <a:endParaRPr lang="zh-CN" altLang="en-US" sz="1200">
              <a:solidFill>
                <a:schemeClr val="tx1"/>
              </a:solidFill>
            </a:endParaRPr>
          </a:p>
          <a:p>
            <a:pPr algn="l"/>
            <a:r>
              <a:rPr lang="zh-CN" altLang="en-US" sz="1200">
                <a:solidFill>
                  <a:schemeClr val="tx1"/>
                </a:solidFill>
              </a:rPr>
              <a:t>    hello&amp;nbsp;&amp;nbsp;world &lt;br/&gt;</a:t>
            </a:r>
            <a:endParaRPr lang="zh-CN" altLang="en-US" sz="1200">
              <a:solidFill>
                <a:schemeClr val="tx1"/>
              </a:solidFill>
            </a:endParaRPr>
          </a:p>
          <a:p>
            <a:pPr algn="l"/>
            <a:r>
              <a:rPr lang="zh-CN" altLang="en-US" sz="1200">
                <a:solidFill>
                  <a:schemeClr val="tx1"/>
                </a:solidFill>
              </a:rPr>
              <a:t>    hello&amp;nbsp;&amp;nbsp;&amp;nbsp;&amp;nbsp;&amp;nbsp;&amp;nbsp;world &lt;br/&gt;</a:t>
            </a:r>
            <a:endParaRPr lang="zh-CN" altLang="en-US" sz="1200">
              <a:solidFill>
                <a:schemeClr val="tx1"/>
              </a:solidFill>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盒子模型</a:t>
            </a:r>
            <a:endParaRPr lang="zh-CN">
              <a:latin typeface="+mn-ea"/>
              <a:cs typeface="宋体" panose="02010600030101010101" pitchFamily="2" charset="-122"/>
              <a:sym typeface="+mn-ea"/>
            </a:endParaRPr>
          </a:p>
        </p:txBody>
      </p:sp>
      <p:sp>
        <p:nvSpPr>
          <p:cNvPr id="9" name="矩形 8"/>
          <p:cNvSpPr/>
          <p:nvPr/>
        </p:nvSpPr>
        <p:spPr>
          <a:xfrm>
            <a:off x="2218055" y="730885"/>
            <a:ext cx="9500235" cy="81597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盒子模型就是布局网页的一种手段包括边框（border）、外边距（margin）、内边距（padding）、网页元素（content）、宽（width）、高（height）等元素。</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6" name="图片 5"/>
          <p:cNvPicPr>
            <a:picLocks noChangeAspect="1"/>
          </p:cNvPicPr>
          <p:nvPr/>
        </p:nvPicPr>
        <p:blipFill>
          <a:blip r:embed="rId2"/>
          <a:stretch>
            <a:fillRect/>
          </a:stretch>
        </p:blipFill>
        <p:spPr>
          <a:xfrm>
            <a:off x="7437120" y="3427730"/>
            <a:ext cx="4272280" cy="2303780"/>
          </a:xfrm>
          <a:prstGeom prst="rect">
            <a:avLst/>
          </a:prstGeom>
        </p:spPr>
      </p:pic>
      <p:sp>
        <p:nvSpPr>
          <p:cNvPr id="7" name="文本框 6"/>
          <p:cNvSpPr txBox="1"/>
          <p:nvPr/>
        </p:nvSpPr>
        <p:spPr>
          <a:xfrm>
            <a:off x="176530" y="4436110"/>
            <a:ext cx="894080" cy="306705"/>
          </a:xfrm>
          <a:prstGeom prst="rect">
            <a:avLst/>
          </a:prstGeom>
          <a:noFill/>
        </p:spPr>
        <p:txBody>
          <a:bodyPr wrap="none" rtlCol="0">
            <a:spAutoFit/>
          </a:bodyPr>
          <a:p>
            <a:r>
              <a:rPr lang="zh-CN" altLang="en-US" sz="1400"/>
              <a:t>盒子模型</a:t>
            </a:r>
            <a:endParaRPr lang="zh-CN" altLang="en-US" sz="1400"/>
          </a:p>
        </p:txBody>
      </p:sp>
      <p:sp>
        <p:nvSpPr>
          <p:cNvPr id="8" name="左大括号 7"/>
          <p:cNvSpPr/>
          <p:nvPr/>
        </p:nvSpPr>
        <p:spPr>
          <a:xfrm>
            <a:off x="1173480" y="3479165"/>
            <a:ext cx="317500" cy="217043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400">
              <a:solidFill>
                <a:schemeClr val="tx1"/>
              </a:solidFill>
              <a:latin typeface="+mn-ea"/>
            </a:endParaRPr>
          </a:p>
        </p:txBody>
      </p:sp>
      <p:sp>
        <p:nvSpPr>
          <p:cNvPr id="11" name="文本框 10"/>
          <p:cNvSpPr txBox="1"/>
          <p:nvPr/>
        </p:nvSpPr>
        <p:spPr>
          <a:xfrm>
            <a:off x="1470025" y="3391535"/>
            <a:ext cx="1427480" cy="306705"/>
          </a:xfrm>
          <a:prstGeom prst="rect">
            <a:avLst/>
          </a:prstGeom>
          <a:noFill/>
        </p:spPr>
        <p:txBody>
          <a:bodyPr wrap="none" rtlCol="0">
            <a:spAutoFit/>
          </a:bodyPr>
          <a:p>
            <a:r>
              <a:rPr lang="zh-CN" altLang="en-US" sz="1400"/>
              <a:t>盒子模型的使用</a:t>
            </a:r>
            <a:endParaRPr lang="zh-CN" altLang="en-US" sz="1400"/>
          </a:p>
        </p:txBody>
      </p:sp>
      <p:sp>
        <p:nvSpPr>
          <p:cNvPr id="12" name="文本框 11"/>
          <p:cNvSpPr txBox="1"/>
          <p:nvPr/>
        </p:nvSpPr>
        <p:spPr>
          <a:xfrm>
            <a:off x="1470025" y="5023485"/>
            <a:ext cx="2051050" cy="306705"/>
          </a:xfrm>
          <a:prstGeom prst="rect">
            <a:avLst/>
          </a:prstGeom>
          <a:noFill/>
        </p:spPr>
        <p:txBody>
          <a:bodyPr wrap="none" rtlCol="0">
            <a:spAutoFit/>
          </a:bodyPr>
          <a:p>
            <a:r>
              <a:rPr lang="zh-CN" altLang="en-US" sz="1400"/>
              <a:t>圆角边框</a:t>
            </a:r>
            <a:r>
              <a:rPr lang="en-US" altLang="zh-CN" sz="1400"/>
              <a:t>:</a:t>
            </a:r>
            <a:r>
              <a:rPr lang="zh-CN" altLang="en-US" sz="1400"/>
              <a:t> </a:t>
            </a:r>
            <a:r>
              <a:rPr lang="en-US" altLang="zh-CN" sz="1400"/>
              <a:t>border-radius</a:t>
            </a:r>
            <a:endParaRPr lang="en-US" altLang="zh-CN" sz="1400"/>
          </a:p>
        </p:txBody>
      </p:sp>
      <p:sp>
        <p:nvSpPr>
          <p:cNvPr id="13" name="文本框 12"/>
          <p:cNvSpPr txBox="1"/>
          <p:nvPr/>
        </p:nvSpPr>
        <p:spPr>
          <a:xfrm>
            <a:off x="1470025" y="5424805"/>
            <a:ext cx="1952625" cy="306705"/>
          </a:xfrm>
          <a:prstGeom prst="rect">
            <a:avLst/>
          </a:prstGeom>
          <a:noFill/>
        </p:spPr>
        <p:txBody>
          <a:bodyPr wrap="none" rtlCol="0">
            <a:spAutoFit/>
          </a:bodyPr>
          <a:p>
            <a:r>
              <a:rPr lang="zh-CN" altLang="en-US" sz="1400"/>
              <a:t>盒子阴影</a:t>
            </a:r>
            <a:r>
              <a:rPr lang="en-US" altLang="zh-CN" sz="1400"/>
              <a:t>: box-shadow</a:t>
            </a:r>
            <a:endParaRPr lang="en-US" altLang="zh-CN" sz="1400"/>
          </a:p>
        </p:txBody>
      </p:sp>
      <p:sp>
        <p:nvSpPr>
          <p:cNvPr id="16" name="左大括号 15"/>
          <p:cNvSpPr/>
          <p:nvPr/>
        </p:nvSpPr>
        <p:spPr>
          <a:xfrm>
            <a:off x="2959735" y="2373630"/>
            <a:ext cx="317500" cy="234315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400">
              <a:solidFill>
                <a:schemeClr val="tx1"/>
              </a:solidFill>
              <a:latin typeface="+mn-ea"/>
            </a:endParaRPr>
          </a:p>
        </p:txBody>
      </p:sp>
      <p:sp>
        <p:nvSpPr>
          <p:cNvPr id="17" name="文本框 16"/>
          <p:cNvSpPr txBox="1"/>
          <p:nvPr/>
        </p:nvSpPr>
        <p:spPr>
          <a:xfrm>
            <a:off x="3277235" y="2259965"/>
            <a:ext cx="538480" cy="306705"/>
          </a:xfrm>
          <a:prstGeom prst="rect">
            <a:avLst/>
          </a:prstGeom>
          <a:noFill/>
        </p:spPr>
        <p:txBody>
          <a:bodyPr wrap="none" rtlCol="0">
            <a:spAutoFit/>
          </a:bodyPr>
          <a:p>
            <a:r>
              <a:rPr lang="zh-CN" altLang="en-US" sz="1400"/>
              <a:t>边框</a:t>
            </a:r>
            <a:endParaRPr lang="zh-CN" altLang="en-US" sz="1400"/>
          </a:p>
        </p:txBody>
      </p:sp>
      <p:sp>
        <p:nvSpPr>
          <p:cNvPr id="18" name="文本框 17"/>
          <p:cNvSpPr txBox="1"/>
          <p:nvPr/>
        </p:nvSpPr>
        <p:spPr>
          <a:xfrm>
            <a:off x="3200400" y="3099435"/>
            <a:ext cx="1527810" cy="306705"/>
          </a:xfrm>
          <a:prstGeom prst="rect">
            <a:avLst/>
          </a:prstGeom>
          <a:noFill/>
        </p:spPr>
        <p:txBody>
          <a:bodyPr wrap="none" rtlCol="0">
            <a:spAutoFit/>
          </a:bodyPr>
          <a:p>
            <a:r>
              <a:rPr lang="zh-CN" altLang="en-US" sz="1400"/>
              <a:t>内边距：</a:t>
            </a:r>
            <a:r>
              <a:rPr lang="en-US" altLang="zh-CN" sz="1400"/>
              <a:t>padding</a:t>
            </a:r>
            <a:endParaRPr lang="en-US" altLang="zh-CN" sz="1400"/>
          </a:p>
        </p:txBody>
      </p:sp>
      <p:sp>
        <p:nvSpPr>
          <p:cNvPr id="19" name="文本框 18"/>
          <p:cNvSpPr txBox="1"/>
          <p:nvPr/>
        </p:nvSpPr>
        <p:spPr>
          <a:xfrm>
            <a:off x="3200400" y="3528695"/>
            <a:ext cx="1437640" cy="306705"/>
          </a:xfrm>
          <a:prstGeom prst="rect">
            <a:avLst/>
          </a:prstGeom>
          <a:noFill/>
        </p:spPr>
        <p:txBody>
          <a:bodyPr wrap="none" rtlCol="0">
            <a:spAutoFit/>
          </a:bodyPr>
          <a:p>
            <a:r>
              <a:rPr lang="zh-CN" altLang="en-US" sz="1400"/>
              <a:t>外边距：</a:t>
            </a:r>
            <a:r>
              <a:rPr lang="en-US" altLang="zh-CN" sz="1400"/>
              <a:t>margin</a:t>
            </a:r>
            <a:endParaRPr lang="en-US" altLang="zh-CN" sz="1400"/>
          </a:p>
        </p:txBody>
      </p:sp>
      <p:sp>
        <p:nvSpPr>
          <p:cNvPr id="21" name="文本框 20"/>
          <p:cNvSpPr txBox="1"/>
          <p:nvPr/>
        </p:nvSpPr>
        <p:spPr>
          <a:xfrm>
            <a:off x="3200400" y="3928745"/>
            <a:ext cx="4014470" cy="306705"/>
          </a:xfrm>
          <a:prstGeom prst="rect">
            <a:avLst/>
          </a:prstGeom>
          <a:noFill/>
        </p:spPr>
        <p:txBody>
          <a:bodyPr wrap="none" rtlCol="0">
            <a:spAutoFit/>
          </a:bodyPr>
          <a:p>
            <a:r>
              <a:rPr lang="zh-CN" altLang="en-US" sz="1400"/>
              <a:t>盒子总尺寸：</a:t>
            </a:r>
            <a:r>
              <a:rPr lang="en-US" altLang="zh-CN" sz="1400"/>
              <a:t>border+padding+margin+</a:t>
            </a:r>
            <a:r>
              <a:rPr lang="zh-CN" altLang="en-US" sz="1400"/>
              <a:t>内容宽</a:t>
            </a:r>
            <a:r>
              <a:rPr lang="en-US" altLang="zh-CN" sz="1400"/>
              <a:t>/</a:t>
            </a:r>
            <a:r>
              <a:rPr lang="zh-CN" altLang="en-US" sz="1400"/>
              <a:t>高</a:t>
            </a:r>
            <a:endParaRPr lang="zh-CN" altLang="en-US" sz="1400"/>
          </a:p>
        </p:txBody>
      </p:sp>
      <p:sp>
        <p:nvSpPr>
          <p:cNvPr id="22" name="文本框 21"/>
          <p:cNvSpPr txBox="1"/>
          <p:nvPr/>
        </p:nvSpPr>
        <p:spPr>
          <a:xfrm>
            <a:off x="3200400" y="4508500"/>
            <a:ext cx="1428115" cy="306705"/>
          </a:xfrm>
          <a:prstGeom prst="rect">
            <a:avLst/>
          </a:prstGeom>
          <a:noFill/>
        </p:spPr>
        <p:txBody>
          <a:bodyPr wrap="none" rtlCol="0">
            <a:spAutoFit/>
          </a:bodyPr>
          <a:p>
            <a:r>
              <a:rPr lang="zh-CN" altLang="en-US" sz="1400"/>
              <a:t>框大小</a:t>
            </a:r>
            <a:r>
              <a:rPr lang="en-US" altLang="zh-CN" sz="1400"/>
              <a:t>:box-size</a:t>
            </a:r>
            <a:endParaRPr lang="en-US" altLang="zh-CN" sz="1400"/>
          </a:p>
        </p:txBody>
      </p:sp>
      <p:sp>
        <p:nvSpPr>
          <p:cNvPr id="23" name="左大括号 22"/>
          <p:cNvSpPr/>
          <p:nvPr/>
        </p:nvSpPr>
        <p:spPr>
          <a:xfrm>
            <a:off x="3860165" y="2003425"/>
            <a:ext cx="317500" cy="819785"/>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400">
              <a:solidFill>
                <a:schemeClr val="tx1"/>
              </a:solidFill>
              <a:latin typeface="+mn-ea"/>
            </a:endParaRPr>
          </a:p>
        </p:txBody>
      </p:sp>
      <p:sp>
        <p:nvSpPr>
          <p:cNvPr id="24" name="文本框 23"/>
          <p:cNvSpPr txBox="1"/>
          <p:nvPr/>
        </p:nvSpPr>
        <p:spPr>
          <a:xfrm>
            <a:off x="4119245" y="1870710"/>
            <a:ext cx="1141730" cy="306705"/>
          </a:xfrm>
          <a:prstGeom prst="rect">
            <a:avLst/>
          </a:prstGeom>
          <a:noFill/>
        </p:spPr>
        <p:txBody>
          <a:bodyPr wrap="none" rtlCol="0">
            <a:spAutoFit/>
          </a:bodyPr>
          <a:p>
            <a:r>
              <a:rPr lang="en-US" altLang="zh-CN" sz="1400"/>
              <a:t>border-color</a:t>
            </a:r>
            <a:endParaRPr lang="en-US" altLang="zh-CN" sz="1400"/>
          </a:p>
        </p:txBody>
      </p:sp>
      <p:sp>
        <p:nvSpPr>
          <p:cNvPr id="25" name="文本框 24"/>
          <p:cNvSpPr txBox="1"/>
          <p:nvPr/>
        </p:nvSpPr>
        <p:spPr>
          <a:xfrm>
            <a:off x="4119245" y="2244725"/>
            <a:ext cx="1171575" cy="306705"/>
          </a:xfrm>
          <a:prstGeom prst="rect">
            <a:avLst/>
          </a:prstGeom>
          <a:noFill/>
        </p:spPr>
        <p:txBody>
          <a:bodyPr wrap="none" rtlCol="0">
            <a:spAutoFit/>
          </a:bodyPr>
          <a:p>
            <a:r>
              <a:rPr lang="en-US" altLang="zh-CN" sz="1400"/>
              <a:t>border-width</a:t>
            </a:r>
            <a:endParaRPr lang="en-US" altLang="zh-CN" sz="1400"/>
          </a:p>
        </p:txBody>
      </p:sp>
      <p:sp>
        <p:nvSpPr>
          <p:cNvPr id="26" name="文本框 25"/>
          <p:cNvSpPr txBox="1"/>
          <p:nvPr/>
        </p:nvSpPr>
        <p:spPr>
          <a:xfrm>
            <a:off x="4119245" y="2626995"/>
            <a:ext cx="1122045" cy="306705"/>
          </a:xfrm>
          <a:prstGeom prst="rect">
            <a:avLst/>
          </a:prstGeom>
          <a:noFill/>
        </p:spPr>
        <p:txBody>
          <a:bodyPr wrap="none" rtlCol="0">
            <a:spAutoFit/>
          </a:bodyPr>
          <a:p>
            <a:r>
              <a:rPr lang="en-US" altLang="zh-CN" sz="1400"/>
              <a:t>border-style</a:t>
            </a:r>
            <a:endParaRPr lang="en-US" altLang="zh-CN" sz="1400"/>
          </a:p>
        </p:txBody>
      </p:sp>
      <p:sp>
        <p:nvSpPr>
          <p:cNvPr id="27" name="左大括号 26"/>
          <p:cNvSpPr/>
          <p:nvPr/>
        </p:nvSpPr>
        <p:spPr>
          <a:xfrm>
            <a:off x="4679315" y="4436110"/>
            <a:ext cx="317500" cy="51308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400">
              <a:solidFill>
                <a:schemeClr val="tx1"/>
              </a:solidFill>
              <a:latin typeface="+mn-ea"/>
            </a:endParaRPr>
          </a:p>
        </p:txBody>
      </p:sp>
      <p:sp>
        <p:nvSpPr>
          <p:cNvPr id="28" name="文本框 27"/>
          <p:cNvSpPr txBox="1"/>
          <p:nvPr/>
        </p:nvSpPr>
        <p:spPr>
          <a:xfrm>
            <a:off x="4996815" y="4322445"/>
            <a:ext cx="1113155" cy="306705"/>
          </a:xfrm>
          <a:prstGeom prst="rect">
            <a:avLst/>
          </a:prstGeom>
          <a:noFill/>
        </p:spPr>
        <p:txBody>
          <a:bodyPr wrap="none" rtlCol="0">
            <a:spAutoFit/>
          </a:bodyPr>
          <a:p>
            <a:r>
              <a:rPr lang="en-US" sz="1400"/>
              <a:t>content-box</a:t>
            </a:r>
            <a:endParaRPr lang="en-US" sz="1400"/>
          </a:p>
        </p:txBody>
      </p:sp>
      <p:sp>
        <p:nvSpPr>
          <p:cNvPr id="29" name="文本框 28"/>
          <p:cNvSpPr txBox="1"/>
          <p:nvPr/>
        </p:nvSpPr>
        <p:spPr>
          <a:xfrm>
            <a:off x="4996815" y="4716780"/>
            <a:ext cx="1043305" cy="306705"/>
          </a:xfrm>
          <a:prstGeom prst="rect">
            <a:avLst/>
          </a:prstGeom>
          <a:noFill/>
        </p:spPr>
        <p:txBody>
          <a:bodyPr wrap="none" rtlCol="0">
            <a:spAutoFit/>
          </a:bodyPr>
          <a:p>
            <a:r>
              <a:rPr lang="en-US" sz="1400"/>
              <a:t>border-box</a:t>
            </a:r>
            <a:endParaRPr lang="en-US" sz="1400"/>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边框颜色</a:t>
            </a:r>
            <a:endParaRPr lang="zh-CN">
              <a:latin typeface="+mn-ea"/>
              <a:cs typeface="宋体" panose="02010600030101010101" pitchFamily="2" charset="-122"/>
              <a:sym typeface="+mn-ea"/>
            </a:endParaRPr>
          </a:p>
        </p:txBody>
      </p:sp>
      <p:sp>
        <p:nvSpPr>
          <p:cNvPr id="9" name="矩形 8"/>
          <p:cNvSpPr/>
          <p:nvPr/>
        </p:nvSpPr>
        <p:spPr>
          <a:xfrm>
            <a:off x="2218055" y="730885"/>
            <a:ext cx="9500235" cy="59817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border-color：四条边框写颜色时的顺序是顺时针的：上、右、下、左，如果只设置两个值的话看对边。</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6" name="表格 5"/>
          <p:cNvGraphicFramePr/>
          <p:nvPr>
            <p:custDataLst>
              <p:tags r:id="rId2"/>
            </p:custDataLst>
          </p:nvPr>
        </p:nvGraphicFramePr>
        <p:xfrm>
          <a:off x="232410" y="1520825"/>
          <a:ext cx="9679940" cy="4572000"/>
        </p:xfrm>
        <a:graphic>
          <a:graphicData uri="http://schemas.openxmlformats.org/drawingml/2006/table">
            <a:tbl>
              <a:tblPr firstRow="1" bandRow="1">
                <a:tableStyleId>{5C22544A-7EE6-4342-B048-85BDC9FD1C3A}</a:tableStyleId>
              </a:tblPr>
              <a:tblGrid>
                <a:gridCol w="2844165"/>
                <a:gridCol w="2844165"/>
                <a:gridCol w="3991610"/>
              </a:tblGrid>
              <a:tr h="381000">
                <a:tc>
                  <a:txBody>
                    <a:bodyPr/>
                    <a:p>
                      <a:pPr>
                        <a:buNone/>
                      </a:pPr>
                      <a:r>
                        <a:rPr lang="zh-CN" altLang="en-US" sz="1600">
                          <a:latin typeface="宋体" panose="02010600030101010101" pitchFamily="2" charset="-122"/>
                          <a:ea typeface="宋体" panose="02010600030101010101" pitchFamily="2" charset="-122"/>
                        </a:rPr>
                        <a:t>属性</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说明</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示例</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rPr>
                        <a:t>border-top-color</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上边框颜色</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border-top-color:#369;</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rPr>
                        <a:t>border-right-color</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右边框颜色</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border-right-color:#369;</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rPr>
                        <a:t>border-bottom-color</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下边框颜色</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border-bottom-color:#fae45b;</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rPr>
                        <a:t>border-left-color</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左边框颜色</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border-left-color:#efcd56;</a:t>
                      </a:r>
                      <a:endParaRPr lang="zh-CN" altLang="en-US" sz="1600">
                        <a:latin typeface="宋体" panose="02010600030101010101" pitchFamily="2" charset="-122"/>
                        <a:ea typeface="宋体" panose="02010600030101010101" pitchFamily="2" charset="-122"/>
                      </a:endParaRPr>
                    </a:p>
                  </a:txBody>
                  <a:tcPr/>
                </a:tc>
              </a:tr>
              <a:tr h="381000">
                <a:tc rowSpan="4">
                  <a:txBody>
                    <a:bodyPr/>
                    <a:p>
                      <a:pPr>
                        <a:lnSpc>
                          <a:spcPct val="90000"/>
                        </a:lnSpc>
                        <a:buNone/>
                      </a:pPr>
                      <a:r>
                        <a:rPr lang="zh-CN" altLang="en-US" sz="1600">
                          <a:latin typeface="宋体" panose="02010600030101010101" pitchFamily="2" charset="-122"/>
                          <a:ea typeface="宋体" panose="02010600030101010101" pitchFamily="2" charset="-122"/>
                        </a:rPr>
                        <a:t>border-color</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sym typeface="+mn-ea"/>
                        </a:rPr>
                        <a:t>四个边框为同一颜色</a:t>
                      </a:r>
                      <a:endParaRPr lang="zh-CN" altLang="en-US" sz="1600">
                        <a:latin typeface="宋体" panose="02010600030101010101" pitchFamily="2" charset="-122"/>
                        <a:ea typeface="宋体" panose="02010600030101010101" pitchFamily="2" charset="-122"/>
                        <a:sym typeface="+mn-ea"/>
                      </a:endParaRPr>
                    </a:p>
                  </a:txBody>
                  <a:tcPr/>
                </a:tc>
                <a:tc>
                  <a:txBody>
                    <a:bodyPr/>
                    <a:p>
                      <a:pPr>
                        <a:buNone/>
                      </a:pPr>
                      <a:r>
                        <a:rPr lang="zh-CN" altLang="en-US" sz="1600">
                          <a:latin typeface="宋体" panose="02010600030101010101" pitchFamily="2" charset="-122"/>
                          <a:ea typeface="宋体" panose="02010600030101010101" pitchFamily="2" charset="-122"/>
                        </a:rPr>
                        <a:t>border-color:#eeff34;</a:t>
                      </a:r>
                      <a:endParaRPr lang="zh-CN" altLang="en-US" sz="1600">
                        <a:latin typeface="宋体" panose="02010600030101010101" pitchFamily="2" charset="-122"/>
                        <a:ea typeface="宋体" panose="02010600030101010101" pitchFamily="2" charset="-122"/>
                      </a:endParaRPr>
                    </a:p>
                  </a:txBody>
                  <a:tcPr/>
                </a:tc>
              </a:tr>
              <a:tr h="38100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上、下边框颜色：#369</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rPr>
                        <a:t>左、右边框颜色：#000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border-color:#369 #000;</a:t>
                      </a:r>
                      <a:endParaRPr lang="zh-CN" altLang="en-US" sz="1600">
                        <a:latin typeface="宋体" panose="02010600030101010101" pitchFamily="2" charset="-122"/>
                        <a:ea typeface="宋体" panose="02010600030101010101" pitchFamily="2" charset="-122"/>
                      </a:endParaRPr>
                    </a:p>
                  </a:txBody>
                  <a:tcPr/>
                </a:tc>
              </a:tr>
              <a:tr h="38100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上边框颜色：#369</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rPr>
                        <a:t>左、右边框颜色：#000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下边框颜色：#f00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border-color:#369 #000 #f00;</a:t>
                      </a:r>
                      <a:endParaRPr lang="zh-CN" altLang="en-US" sz="1600">
                        <a:latin typeface="宋体" panose="02010600030101010101" pitchFamily="2" charset="-122"/>
                        <a:ea typeface="宋体" panose="02010600030101010101" pitchFamily="2" charset="-122"/>
                      </a:endParaRPr>
                    </a:p>
                  </a:txBody>
                  <a:tcPr/>
                </a:tc>
              </a:tr>
              <a:tr h="57912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上、右、下、左边框颜色：</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rPr>
                        <a:t>#369、#000、#f00、#00f</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border-color:#369 #000 #f00 #00f;</a:t>
                      </a:r>
                      <a:endParaRPr lang="zh-CN" altLang="en-US" sz="1600">
                        <a:latin typeface="宋体" panose="02010600030101010101" pitchFamily="2" charset="-122"/>
                        <a:ea typeface="宋体" panose="02010600030101010101" pitchFamily="2" charset="-122"/>
                      </a:endParaRPr>
                    </a:p>
                  </a:txBody>
                  <a:tcPr/>
                </a:tc>
              </a:tr>
            </a:tbl>
          </a:graphicData>
        </a:graphic>
      </p:graphicFrame>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218055" y="730885"/>
            <a:ext cx="9500235" cy="68834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border-width：Thin（细）、medium（中间）、thick（粗）、像素值，四条边框写粗细时的顺序也是顺时针的：上、右、下、左，如果只设置两个值的话看对边。</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6" name="表格 5"/>
          <p:cNvGraphicFramePr/>
          <p:nvPr>
            <p:custDataLst>
              <p:tags r:id="rId2"/>
            </p:custDataLst>
          </p:nvPr>
        </p:nvGraphicFramePr>
        <p:xfrm>
          <a:off x="232410" y="1574165"/>
          <a:ext cx="9679940" cy="4572000"/>
        </p:xfrm>
        <a:graphic>
          <a:graphicData uri="http://schemas.openxmlformats.org/drawingml/2006/table">
            <a:tbl>
              <a:tblPr firstRow="1" bandRow="1">
                <a:tableStyleId>{5C22544A-7EE6-4342-B048-85BDC9FD1C3A}</a:tableStyleId>
              </a:tblPr>
              <a:tblGrid>
                <a:gridCol w="2844165"/>
                <a:gridCol w="2844165"/>
                <a:gridCol w="3991610"/>
              </a:tblGrid>
              <a:tr h="381000">
                <a:tc>
                  <a:txBody>
                    <a:bodyPr/>
                    <a:p>
                      <a:pPr>
                        <a:buNone/>
                      </a:pPr>
                      <a:r>
                        <a:rPr lang="zh-CN" altLang="en-US" sz="1600">
                          <a:latin typeface="宋体" panose="02010600030101010101" pitchFamily="2" charset="-122"/>
                          <a:ea typeface="宋体" panose="02010600030101010101" pitchFamily="2" charset="-122"/>
                        </a:rPr>
                        <a:t>属性</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说明</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示例</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rPr>
                        <a:t>border-top-width</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上边框宽度</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border-top-width:5px;</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rPr>
                        <a:t>border-right-width</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右边框宽度</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border-right-width:10px;</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rPr>
                        <a:t>border-bottom-width</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下边框宽度</a:t>
                      </a:r>
                      <a:endParaRPr lang="en-US" altLang="zh-CN"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border-bottom-width:8px;</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rPr>
                        <a:t>border-left-width</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左边框宽度</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border-left-width:22px;</a:t>
                      </a:r>
                      <a:endParaRPr lang="zh-CN" altLang="en-US" sz="1600">
                        <a:latin typeface="宋体" panose="02010600030101010101" pitchFamily="2" charset="-122"/>
                        <a:ea typeface="宋体" panose="02010600030101010101" pitchFamily="2" charset="-122"/>
                      </a:endParaRPr>
                    </a:p>
                  </a:txBody>
                  <a:tcPr/>
                </a:tc>
              </a:tr>
              <a:tr h="381000">
                <a:tc rowSpan="4">
                  <a:txBody>
                    <a:bodyPr/>
                    <a:p>
                      <a:pPr>
                        <a:lnSpc>
                          <a:spcPct val="90000"/>
                        </a:lnSpc>
                        <a:buNone/>
                      </a:pPr>
                      <a:r>
                        <a:rPr lang="zh-CN" altLang="en-US" sz="1600">
                          <a:latin typeface="宋体" panose="02010600030101010101" pitchFamily="2" charset="-122"/>
                          <a:ea typeface="宋体" panose="02010600030101010101" pitchFamily="2" charset="-122"/>
                        </a:rPr>
                        <a:t>border-width</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sym typeface="+mn-ea"/>
                        </a:rPr>
                        <a:t>四个边框为同一宽度</a:t>
                      </a:r>
                      <a:endParaRPr lang="zh-CN" altLang="en-US" sz="1600">
                        <a:latin typeface="宋体" panose="02010600030101010101" pitchFamily="2" charset="-122"/>
                        <a:ea typeface="宋体" panose="02010600030101010101" pitchFamily="2" charset="-122"/>
                        <a:sym typeface="+mn-ea"/>
                      </a:endParaRPr>
                    </a:p>
                  </a:txBody>
                  <a:tcPr/>
                </a:tc>
                <a:tc>
                  <a:txBody>
                    <a:bodyPr/>
                    <a:p>
                      <a:pPr>
                        <a:buNone/>
                      </a:pPr>
                      <a:r>
                        <a:rPr lang="zh-CN" altLang="en-US" sz="1600">
                          <a:latin typeface="宋体" panose="02010600030101010101" pitchFamily="2" charset="-122"/>
                          <a:ea typeface="宋体" panose="02010600030101010101" pitchFamily="2" charset="-122"/>
                        </a:rPr>
                        <a:t>border-width:5px;</a:t>
                      </a:r>
                      <a:endParaRPr lang="zh-CN" altLang="en-US" sz="1600">
                        <a:latin typeface="宋体" panose="02010600030101010101" pitchFamily="2" charset="-122"/>
                        <a:ea typeface="宋体" panose="02010600030101010101" pitchFamily="2" charset="-122"/>
                      </a:endParaRPr>
                    </a:p>
                  </a:txBody>
                  <a:tcPr/>
                </a:tc>
              </a:tr>
              <a:tr h="38100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上、下边框宽度：</a:t>
                      </a:r>
                      <a:r>
                        <a:rPr lang="en-US" altLang="zh-CN" sz="1600">
                          <a:latin typeface="宋体" panose="02010600030101010101" pitchFamily="2" charset="-122"/>
                          <a:ea typeface="宋体" panose="02010600030101010101" pitchFamily="2" charset="-122"/>
                          <a:cs typeface="宋体" panose="02010600030101010101" pitchFamily="2" charset="-122"/>
                        </a:rPr>
                        <a:t>20px</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rPr>
                        <a:t>左、右边框宽度：</a:t>
                      </a:r>
                      <a:r>
                        <a:rPr lang="en-US" altLang="zh-CN" sz="1600">
                          <a:latin typeface="宋体" panose="02010600030101010101" pitchFamily="2" charset="-122"/>
                          <a:ea typeface="宋体" panose="02010600030101010101" pitchFamily="2" charset="-122"/>
                          <a:cs typeface="宋体" panose="02010600030101010101" pitchFamily="2" charset="-122"/>
                        </a:rPr>
                        <a:t>2px</a:t>
                      </a:r>
                      <a:endParaRPr lang="en-US" altLang="zh-CN" sz="1600">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border-width:20px 2px;</a:t>
                      </a:r>
                      <a:endParaRPr lang="zh-CN" altLang="en-US" sz="1600">
                        <a:latin typeface="宋体" panose="02010600030101010101" pitchFamily="2" charset="-122"/>
                        <a:ea typeface="宋体" panose="02010600030101010101" pitchFamily="2" charset="-122"/>
                      </a:endParaRPr>
                    </a:p>
                  </a:txBody>
                  <a:tcPr/>
                </a:tc>
              </a:tr>
              <a:tr h="38100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上边框宽度：</a:t>
                      </a:r>
                      <a:r>
                        <a:rPr lang="en-US" altLang="zh-CN" sz="1600">
                          <a:latin typeface="宋体" panose="02010600030101010101" pitchFamily="2" charset="-122"/>
                          <a:ea typeface="宋体" panose="02010600030101010101" pitchFamily="2" charset="-122"/>
                          <a:cs typeface="宋体" panose="02010600030101010101" pitchFamily="2" charset="-122"/>
                        </a:rPr>
                        <a:t>5px</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rPr>
                        <a:t>左、右边框宽度：</a:t>
                      </a:r>
                      <a:r>
                        <a:rPr lang="en-US" altLang="zh-CN" sz="1600">
                          <a:latin typeface="宋体" panose="02010600030101010101" pitchFamily="2" charset="-122"/>
                          <a:ea typeface="宋体" panose="02010600030101010101" pitchFamily="2" charset="-122"/>
                          <a:cs typeface="宋体" panose="02010600030101010101" pitchFamily="2" charset="-122"/>
                        </a:rPr>
                        <a:t>1px</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下边框宽度：</a:t>
                      </a:r>
                      <a:r>
                        <a:rPr lang="en-US" altLang="zh-CN" sz="1600">
                          <a:latin typeface="宋体" panose="02010600030101010101" pitchFamily="2" charset="-122"/>
                          <a:ea typeface="宋体" panose="02010600030101010101" pitchFamily="2" charset="-122"/>
                          <a:cs typeface="宋体" panose="02010600030101010101" pitchFamily="2" charset="-122"/>
                        </a:rPr>
                        <a:t>6px</a:t>
                      </a:r>
                      <a:endParaRPr lang="en-US" altLang="zh-CN" sz="1600">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border-width:5px 1px 6px;</a:t>
                      </a:r>
                      <a:endParaRPr lang="zh-CN" altLang="en-US" sz="1600">
                        <a:latin typeface="宋体" panose="02010600030101010101" pitchFamily="2" charset="-122"/>
                        <a:ea typeface="宋体" panose="02010600030101010101" pitchFamily="2" charset="-122"/>
                      </a:endParaRPr>
                    </a:p>
                  </a:txBody>
                  <a:tcPr/>
                </a:tc>
              </a:tr>
              <a:tr h="57912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上、右、下、左边框宽度：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sym typeface="+mn-ea"/>
                        </a:rPr>
                        <a:t>1px 3px 5px 2px</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border-width:1px 3px 5px 2px;</a:t>
                      </a:r>
                      <a:endParaRPr lang="zh-CN" altLang="en-US" sz="1600">
                        <a:latin typeface="宋体" panose="02010600030101010101" pitchFamily="2" charset="-122"/>
                        <a:ea typeface="宋体" panose="02010600030101010101" pitchFamily="2" charset="-122"/>
                      </a:endParaRPr>
                    </a:p>
                  </a:txBody>
                  <a:tcPr/>
                </a:tc>
              </a:tr>
            </a:tbl>
          </a:graphicData>
        </a:graphic>
      </p:graphicFrame>
      <p:sp>
        <p:nvSpPr>
          <p:cNvPr id="7" name="矩形 6"/>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边框粗细</a:t>
            </a:r>
            <a:endParaRPr lang="zh-CN">
              <a:latin typeface="+mn-ea"/>
              <a:cs typeface="宋体" panose="02010600030101010101" pitchFamily="2" charset="-122"/>
              <a:sym typeface="+mn-ea"/>
            </a:endParaRPr>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218055" y="730885"/>
            <a:ext cx="9500235" cy="94361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order-style：none（没有）、hidden（隐藏）、dotted（点线）、dashed（虚线）、solid（实线）、double（双线）、groove（凹槽边框）、ridge（垄状边框）、inset（嵌入边框）、outset（外凸边框），四条边框写类型时的顺序也是顺时针的：上、右、下、左，如果只设置两个值的话看对边。</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6" name="表格 5"/>
          <p:cNvGraphicFramePr/>
          <p:nvPr>
            <p:custDataLst>
              <p:tags r:id="rId2"/>
            </p:custDataLst>
          </p:nvPr>
        </p:nvGraphicFramePr>
        <p:xfrm>
          <a:off x="232410" y="1783715"/>
          <a:ext cx="10335895" cy="4267200"/>
        </p:xfrm>
        <a:graphic>
          <a:graphicData uri="http://schemas.openxmlformats.org/drawingml/2006/table">
            <a:tbl>
              <a:tblPr firstRow="1" bandRow="1">
                <a:tableStyleId>{5C22544A-7EE6-4342-B048-85BDC9FD1C3A}</a:tableStyleId>
              </a:tblPr>
              <a:tblGrid>
                <a:gridCol w="2844165"/>
                <a:gridCol w="2844165"/>
                <a:gridCol w="4647565"/>
              </a:tblGrid>
              <a:tr h="381000">
                <a:tc>
                  <a:txBody>
                    <a:bodyPr/>
                    <a:p>
                      <a:pPr>
                        <a:buNone/>
                      </a:pPr>
                      <a:r>
                        <a:rPr lang="zh-CN" altLang="en-US" sz="1600">
                          <a:latin typeface="宋体" panose="02010600030101010101" pitchFamily="2" charset="-122"/>
                          <a:ea typeface="宋体" panose="02010600030101010101" pitchFamily="2" charset="-122"/>
                        </a:rPr>
                        <a:t>属性</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说明</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示例</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rPr>
                        <a:t>border-top-style</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上边框样式</a:t>
                      </a:r>
                      <a:endParaRPr lang="en-US" altLang="zh-CN"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border-top-style:solid;</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rPr>
                        <a:t>border-right-style</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右边框样式</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border-right-style:solid;</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rPr>
                        <a:t>border-bottom-style</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下边框样式</a:t>
                      </a:r>
                      <a:endParaRPr lang="en-US" altLang="zh-CN"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border-bottom-style:solid;</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rPr>
                        <a:t>border-left-style</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左边框样式</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border-left-style:solid;</a:t>
                      </a:r>
                      <a:endParaRPr lang="zh-CN" altLang="en-US" sz="1600">
                        <a:latin typeface="宋体" panose="02010600030101010101" pitchFamily="2" charset="-122"/>
                        <a:ea typeface="宋体" panose="02010600030101010101" pitchFamily="2" charset="-122"/>
                      </a:endParaRPr>
                    </a:p>
                  </a:txBody>
                  <a:tcPr/>
                </a:tc>
              </a:tr>
              <a:tr h="381000">
                <a:tc rowSpan="4">
                  <a:txBody>
                    <a:bodyPr/>
                    <a:p>
                      <a:pPr>
                        <a:lnSpc>
                          <a:spcPct val="90000"/>
                        </a:lnSpc>
                        <a:buNone/>
                      </a:pPr>
                      <a:r>
                        <a:rPr lang="zh-CN" altLang="en-US" sz="1600">
                          <a:latin typeface="宋体" panose="02010600030101010101" pitchFamily="2" charset="-122"/>
                          <a:ea typeface="宋体" panose="02010600030101010101" pitchFamily="2" charset="-122"/>
                        </a:rPr>
                        <a:t>border-style</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sym typeface="+mn-ea"/>
                        </a:rPr>
                        <a:t>四个边框为同一样式</a:t>
                      </a:r>
                      <a:endParaRPr lang="zh-CN" altLang="en-US" sz="1600">
                        <a:latin typeface="宋体" panose="02010600030101010101" pitchFamily="2" charset="-122"/>
                        <a:ea typeface="宋体" panose="02010600030101010101" pitchFamily="2" charset="-122"/>
                        <a:sym typeface="+mn-ea"/>
                      </a:endParaRPr>
                    </a:p>
                  </a:txBody>
                  <a:tcPr/>
                </a:tc>
                <a:tc>
                  <a:txBody>
                    <a:bodyPr/>
                    <a:p>
                      <a:pPr>
                        <a:buNone/>
                      </a:pPr>
                      <a:r>
                        <a:rPr lang="zh-CN" altLang="en-US" sz="1600">
                          <a:latin typeface="宋体" panose="02010600030101010101" pitchFamily="2" charset="-122"/>
                          <a:ea typeface="宋体" panose="02010600030101010101" pitchFamily="2" charset="-122"/>
                        </a:rPr>
                        <a:t>border-style:solid;   </a:t>
                      </a:r>
                      <a:endParaRPr lang="zh-CN" altLang="en-US" sz="1600">
                        <a:latin typeface="宋体" panose="02010600030101010101" pitchFamily="2" charset="-122"/>
                        <a:ea typeface="宋体" panose="02010600030101010101" pitchFamily="2" charset="-122"/>
                      </a:endParaRPr>
                    </a:p>
                  </a:txBody>
                  <a:tcPr/>
                </a:tc>
              </a:tr>
              <a:tr h="38100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上、下边框样式：</a:t>
                      </a:r>
                      <a:r>
                        <a:rPr lang="zh-CN" altLang="en-US" sz="1600">
                          <a:latin typeface="宋体" panose="02010600030101010101" pitchFamily="2" charset="-122"/>
                          <a:ea typeface="宋体" panose="02010600030101010101" pitchFamily="2" charset="-122"/>
                          <a:sym typeface="+mn-ea"/>
                        </a:rPr>
                        <a:t>solid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rPr>
                        <a:t>左、右边框样式：</a:t>
                      </a:r>
                      <a:r>
                        <a:rPr lang="zh-CN" altLang="en-US" sz="1600">
                          <a:latin typeface="宋体" panose="02010600030101010101" pitchFamily="2" charset="-122"/>
                          <a:ea typeface="宋体" panose="02010600030101010101" pitchFamily="2" charset="-122"/>
                          <a:sym typeface="+mn-ea"/>
                        </a:rPr>
                        <a:t>dotted</a:t>
                      </a:r>
                      <a:endParaRPr lang="en-US" altLang="zh-CN" sz="1600">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border-style:solid dotted;</a:t>
                      </a:r>
                      <a:endParaRPr lang="zh-CN" altLang="en-US" sz="1600">
                        <a:latin typeface="宋体" panose="02010600030101010101" pitchFamily="2" charset="-122"/>
                        <a:ea typeface="宋体" panose="02010600030101010101" pitchFamily="2" charset="-122"/>
                      </a:endParaRPr>
                    </a:p>
                  </a:txBody>
                  <a:tcPr/>
                </a:tc>
              </a:tr>
              <a:tr h="38100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上边框样式：</a:t>
                      </a:r>
                      <a:r>
                        <a:rPr lang="zh-CN" altLang="en-US" sz="1600">
                          <a:latin typeface="宋体" panose="02010600030101010101" pitchFamily="2" charset="-122"/>
                          <a:ea typeface="宋体" panose="02010600030101010101" pitchFamily="2" charset="-122"/>
                          <a:sym typeface="+mn-ea"/>
                        </a:rPr>
                        <a:t>solid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rPr>
                        <a:t>左、右边框样式：</a:t>
                      </a:r>
                      <a:r>
                        <a:rPr lang="zh-CN" altLang="en-US" sz="1600">
                          <a:latin typeface="宋体" panose="02010600030101010101" pitchFamily="2" charset="-122"/>
                          <a:ea typeface="宋体" panose="02010600030101010101" pitchFamily="2" charset="-122"/>
                          <a:sym typeface="+mn-ea"/>
                        </a:rPr>
                        <a:t>dotted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下边框样式：</a:t>
                      </a:r>
                      <a:r>
                        <a:rPr lang="zh-CN" altLang="en-US" sz="1600">
                          <a:latin typeface="宋体" panose="02010600030101010101" pitchFamily="2" charset="-122"/>
                          <a:ea typeface="宋体" panose="02010600030101010101" pitchFamily="2" charset="-122"/>
                          <a:sym typeface="+mn-ea"/>
                        </a:rPr>
                        <a:t>dashed</a:t>
                      </a:r>
                      <a:endParaRPr lang="en-US" altLang="zh-CN" sz="1600">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border-style:solid dotted dashed;</a:t>
                      </a:r>
                      <a:endParaRPr lang="zh-CN" altLang="en-US" sz="1600">
                        <a:latin typeface="宋体" panose="02010600030101010101" pitchFamily="2" charset="-122"/>
                        <a:ea typeface="宋体" panose="02010600030101010101" pitchFamily="2" charset="-122"/>
                      </a:endParaRPr>
                    </a:p>
                  </a:txBody>
                  <a:tcPr/>
                </a:tc>
              </a:tr>
              <a:tr h="57912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上、右、下、左边框样式：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sym typeface="+mn-ea"/>
                        </a:rPr>
                        <a:t>solid dotted dashed double</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border-style:solid dotted dashed double; </a:t>
                      </a:r>
                      <a:endParaRPr lang="zh-CN" altLang="en-US" sz="1600">
                        <a:latin typeface="宋体" panose="02010600030101010101" pitchFamily="2" charset="-122"/>
                        <a:ea typeface="宋体" panose="02010600030101010101" pitchFamily="2" charset="-122"/>
                      </a:endParaRPr>
                    </a:p>
                  </a:txBody>
                  <a:tcPr/>
                </a:tc>
              </a:tr>
            </a:tbl>
          </a:graphicData>
        </a:graphic>
      </p:graphicFrame>
      <p:sp>
        <p:nvSpPr>
          <p:cNvPr id="7" name="矩形 6"/>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边框样式</a:t>
            </a:r>
            <a:endParaRPr lang="zh-CN">
              <a:latin typeface="+mn-ea"/>
              <a:cs typeface="宋体" panose="02010600030101010101" pitchFamily="2" charset="-122"/>
              <a:sym typeface="+mn-ea"/>
            </a:endParaRPr>
          </a:p>
        </p:txBody>
      </p:sp>
      <p:sp>
        <p:nvSpPr>
          <p:cNvPr id="2" name="矩形 1"/>
          <p:cNvSpPr/>
          <p:nvPr/>
        </p:nvSpPr>
        <p:spPr>
          <a:xfrm>
            <a:off x="2218055" y="6233795"/>
            <a:ext cx="9500235" cy="48768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border:1px solid #3a6587;</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border: 1px dashed red;</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nvSpPr>
        <p:spPr>
          <a:xfrm>
            <a:off x="232410" y="6142355"/>
            <a:ext cx="1804035" cy="67056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同时设置</a:t>
            </a:r>
            <a:r>
              <a:rPr lang="zh-CN">
                <a:latin typeface="+mn-ea"/>
                <a:cs typeface="宋体" panose="02010600030101010101" pitchFamily="2" charset="-122"/>
                <a:sym typeface="+mn-ea"/>
              </a:rPr>
              <a:t>边框颜色、宽度、样式</a:t>
            </a:r>
            <a:endParaRPr lang="zh-CN">
              <a:latin typeface="+mn-ea"/>
              <a:cs typeface="宋体" panose="02010600030101010101" pitchFamily="2" charset="-122"/>
              <a:sym typeface="+mn-ea"/>
            </a:endParaRPr>
          </a:p>
        </p:txBody>
      </p:sp>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218055" y="730885"/>
            <a:ext cx="9500235" cy="59817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margin</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:四个外边距写距离时的顺序也是顺时针的：上、右、下、左，如果只设置两个值的话看对边。</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6" name="表格 5"/>
          <p:cNvGraphicFramePr/>
          <p:nvPr>
            <p:custDataLst>
              <p:tags r:id="rId2"/>
            </p:custDataLst>
          </p:nvPr>
        </p:nvGraphicFramePr>
        <p:xfrm>
          <a:off x="232410" y="1446530"/>
          <a:ext cx="10335895" cy="4267200"/>
        </p:xfrm>
        <a:graphic>
          <a:graphicData uri="http://schemas.openxmlformats.org/drawingml/2006/table">
            <a:tbl>
              <a:tblPr firstRow="1" bandRow="1">
                <a:tableStyleId>{5C22544A-7EE6-4342-B048-85BDC9FD1C3A}</a:tableStyleId>
              </a:tblPr>
              <a:tblGrid>
                <a:gridCol w="2844165"/>
                <a:gridCol w="2844165"/>
                <a:gridCol w="4647565"/>
              </a:tblGrid>
              <a:tr h="381000">
                <a:tc>
                  <a:txBody>
                    <a:bodyPr/>
                    <a:p>
                      <a:pPr>
                        <a:buNone/>
                      </a:pPr>
                      <a:r>
                        <a:rPr lang="zh-CN" altLang="en-US" sz="1600">
                          <a:latin typeface="宋体" panose="02010600030101010101" pitchFamily="2" charset="-122"/>
                          <a:ea typeface="宋体" panose="02010600030101010101" pitchFamily="2" charset="-122"/>
                        </a:rPr>
                        <a:t>属性</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说明</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示例</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sym typeface="+mn-ea"/>
                        </a:rPr>
                        <a:t>margin-top</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上外边距</a:t>
                      </a:r>
                      <a:endParaRPr lang="en-US" altLang="zh-CN"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margin-top: 1 px;</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sym typeface="+mn-ea"/>
                        </a:rPr>
                        <a:t>margin-right</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右外边距</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margin-right: 2 px;</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sym typeface="+mn-ea"/>
                        </a:rPr>
                        <a:t>margin-bottom</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下</a:t>
                      </a:r>
                      <a:r>
                        <a:rPr lang="zh-CN" sz="1600">
                          <a:latin typeface="宋体" panose="02010600030101010101" pitchFamily="2" charset="-122"/>
                          <a:ea typeface="宋体" panose="02010600030101010101" pitchFamily="2" charset="-122"/>
                        </a:rPr>
                        <a:t>外边距</a:t>
                      </a:r>
                      <a:endParaRPr lang="zh-CN"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margin-bottom: 2 px;</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sym typeface="+mn-ea"/>
                        </a:rPr>
                        <a:t>margin-left</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左外边距</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margin-left: 1 px;</a:t>
                      </a:r>
                      <a:endParaRPr lang="zh-CN" altLang="en-US" sz="1600">
                        <a:latin typeface="宋体" panose="02010600030101010101" pitchFamily="2" charset="-122"/>
                        <a:ea typeface="宋体" panose="02010600030101010101" pitchFamily="2" charset="-122"/>
                      </a:endParaRPr>
                    </a:p>
                  </a:txBody>
                  <a:tcPr/>
                </a:tc>
              </a:tr>
              <a:tr h="381000">
                <a:tc rowSpan="4">
                  <a:txBody>
                    <a:bodyPr/>
                    <a:p>
                      <a:pPr>
                        <a:lnSpc>
                          <a:spcPct val="90000"/>
                        </a:lnSpc>
                        <a:buNone/>
                      </a:pPr>
                      <a:r>
                        <a:rPr lang="zh-CN" altLang="en-US" sz="1600">
                          <a:latin typeface="宋体" panose="02010600030101010101" pitchFamily="2" charset="-122"/>
                          <a:ea typeface="宋体" panose="02010600030101010101" pitchFamily="2" charset="-122"/>
                        </a:rPr>
                        <a:t>margin</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sym typeface="+mn-ea"/>
                        </a:rPr>
                        <a:t>四个外边距相同</a:t>
                      </a:r>
                      <a:endParaRPr lang="en-US" altLang="zh-CN" sz="1600">
                        <a:latin typeface="宋体" panose="02010600030101010101" pitchFamily="2" charset="-122"/>
                        <a:ea typeface="宋体" panose="02010600030101010101" pitchFamily="2" charset="-122"/>
                        <a:sym typeface="+mn-ea"/>
                      </a:endParaRPr>
                    </a:p>
                  </a:txBody>
                  <a:tcPr/>
                </a:tc>
                <a:tc>
                  <a:txBody>
                    <a:bodyPr/>
                    <a:p>
                      <a:pPr>
                        <a:buNone/>
                      </a:pPr>
                      <a:r>
                        <a:rPr lang="zh-CN" altLang="en-US" sz="1600">
                          <a:latin typeface="宋体" panose="02010600030101010101" pitchFamily="2" charset="-122"/>
                          <a:ea typeface="宋体" panose="02010600030101010101" pitchFamily="2" charset="-122"/>
                        </a:rPr>
                        <a:t>margin:8px;  </a:t>
                      </a:r>
                      <a:endParaRPr lang="zh-CN" altLang="en-US" sz="1600">
                        <a:latin typeface="宋体" panose="02010600030101010101" pitchFamily="2" charset="-122"/>
                        <a:ea typeface="宋体" panose="02010600030101010101" pitchFamily="2" charset="-122"/>
                      </a:endParaRPr>
                    </a:p>
                  </a:txBody>
                  <a:tcPr/>
                </a:tc>
              </a:tr>
              <a:tr h="38100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上、下外边距：</a:t>
                      </a:r>
                      <a:r>
                        <a:rPr lang="en-US" altLang="zh-CN" sz="1600">
                          <a:latin typeface="宋体" panose="02010600030101010101" pitchFamily="2" charset="-122"/>
                          <a:ea typeface="宋体" panose="02010600030101010101" pitchFamily="2" charset="-122"/>
                          <a:sym typeface="+mn-ea"/>
                        </a:rPr>
                        <a:t>3px</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rPr>
                        <a:t>左、右外边距：</a:t>
                      </a:r>
                      <a:r>
                        <a:rPr lang="en-US" altLang="zh-CN" sz="1600">
                          <a:latin typeface="宋体" panose="02010600030101010101" pitchFamily="2" charset="-122"/>
                          <a:ea typeface="宋体" panose="02010600030101010101" pitchFamily="2" charset="-122"/>
                          <a:sym typeface="+mn-ea"/>
                        </a:rPr>
                        <a:t>5px</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txBody>
                  <a:tcPr/>
                </a:tc>
                <a:tc>
                  <a:txBody>
                    <a:bodyPr/>
                    <a:p>
                      <a:pPr>
                        <a:buNone/>
                      </a:pPr>
                      <a:r>
                        <a:rPr lang="zh-CN" altLang="en-US" sz="1600">
                          <a:latin typeface="宋体" panose="02010600030101010101" pitchFamily="2" charset="-122"/>
                          <a:ea typeface="宋体" panose="02010600030101010101" pitchFamily="2" charset="-122"/>
                        </a:rPr>
                        <a:t>margin:3px 5px;</a:t>
                      </a:r>
                      <a:endParaRPr lang="zh-CN" altLang="en-US" sz="1600">
                        <a:latin typeface="宋体" panose="02010600030101010101" pitchFamily="2" charset="-122"/>
                        <a:ea typeface="宋体" panose="02010600030101010101" pitchFamily="2" charset="-122"/>
                      </a:endParaRPr>
                    </a:p>
                  </a:txBody>
                  <a:tcPr/>
                </a:tc>
              </a:tr>
              <a:tr h="38100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上外边距：</a:t>
                      </a:r>
                      <a:r>
                        <a:rPr lang="en-US" altLang="zh-CN" sz="1600">
                          <a:latin typeface="宋体" panose="02010600030101010101" pitchFamily="2" charset="-122"/>
                          <a:ea typeface="宋体" panose="02010600030101010101" pitchFamily="2" charset="-122"/>
                          <a:sym typeface="+mn-ea"/>
                        </a:rPr>
                        <a:t>3px</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rPr>
                        <a:t>左、右外边距：</a:t>
                      </a:r>
                      <a:r>
                        <a:rPr lang="en-US" altLang="zh-CN" sz="1600">
                          <a:latin typeface="宋体" panose="02010600030101010101" pitchFamily="2" charset="-122"/>
                          <a:ea typeface="宋体" panose="02010600030101010101" pitchFamily="2" charset="-122"/>
                          <a:sym typeface="+mn-ea"/>
                        </a:rPr>
                        <a:t>5px</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下外边距：</a:t>
                      </a:r>
                      <a:r>
                        <a:rPr lang="en-US" altLang="zh-CN" sz="1600">
                          <a:latin typeface="宋体" panose="02010600030101010101" pitchFamily="2" charset="-122"/>
                          <a:ea typeface="宋体" panose="02010600030101010101" pitchFamily="2" charset="-122"/>
                          <a:sym typeface="+mn-ea"/>
                        </a:rPr>
                        <a:t>7px</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txBody>
                  <a:tcPr/>
                </a:tc>
                <a:tc>
                  <a:txBody>
                    <a:bodyPr/>
                    <a:p>
                      <a:pPr>
                        <a:buNone/>
                      </a:pPr>
                      <a:r>
                        <a:rPr lang="zh-CN" altLang="en-US" sz="1600">
                          <a:latin typeface="宋体" panose="02010600030101010101" pitchFamily="2" charset="-122"/>
                          <a:ea typeface="宋体" panose="02010600030101010101" pitchFamily="2" charset="-122"/>
                        </a:rPr>
                        <a:t>margin:3px 5px 7px;</a:t>
                      </a:r>
                      <a:endParaRPr lang="zh-CN" altLang="en-US" sz="1600">
                        <a:latin typeface="宋体" panose="02010600030101010101" pitchFamily="2" charset="-122"/>
                        <a:ea typeface="宋体" panose="02010600030101010101" pitchFamily="2" charset="-122"/>
                      </a:endParaRPr>
                    </a:p>
                  </a:txBody>
                  <a:tcPr/>
                </a:tc>
              </a:tr>
              <a:tr h="57912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上、右、下、左外边距：</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sym typeface="+mn-ea"/>
                        </a:rPr>
                        <a:t>3px 5px 7px 4px</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margin:3px 5px 7px 4px;  </a:t>
                      </a:r>
                      <a:endParaRPr lang="zh-CN" altLang="en-US" sz="1600">
                        <a:latin typeface="宋体" panose="02010600030101010101" pitchFamily="2" charset="-122"/>
                        <a:ea typeface="宋体" panose="02010600030101010101" pitchFamily="2" charset="-122"/>
                      </a:endParaRPr>
                    </a:p>
                  </a:txBody>
                  <a:tcPr/>
                </a:tc>
              </a:tr>
            </a:tbl>
          </a:graphicData>
        </a:graphic>
      </p:graphicFrame>
      <p:sp>
        <p:nvSpPr>
          <p:cNvPr id="7" name="矩形 6"/>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外边距</a:t>
            </a:r>
            <a:endParaRPr lang="zh-CN">
              <a:latin typeface="+mn-ea"/>
              <a:cs typeface="宋体" panose="02010600030101010101" pitchFamily="2" charset="-122"/>
              <a:sym typeface="+mn-ea"/>
            </a:endParaRPr>
          </a:p>
        </p:txBody>
      </p:sp>
      <p:sp>
        <p:nvSpPr>
          <p:cNvPr id="4" name="矩形 3"/>
          <p:cNvSpPr/>
          <p:nvPr/>
        </p:nvSpPr>
        <p:spPr>
          <a:xfrm>
            <a:off x="2218055" y="5868035"/>
            <a:ext cx="9500235" cy="48768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设置页面元素居中对齐：</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margin:0px  auto;</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网页居中对齐的必要条件：块元素并且必须固定宽度。</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nvSpPr>
        <p:spPr>
          <a:xfrm>
            <a:off x="232410" y="586803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外边距的妙用</a:t>
            </a:r>
            <a:endParaRPr lang="zh-CN">
              <a:latin typeface="+mn-ea"/>
              <a:cs typeface="宋体" panose="02010600030101010101" pitchFamily="2" charset="-122"/>
              <a:sym typeface="+mn-ea"/>
            </a:endParaRPr>
          </a:p>
        </p:txBody>
      </p:sp>
    </p:spTree>
    <p:custDataLst>
      <p:tags r:id="rId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218055" y="730885"/>
            <a:ext cx="9500235" cy="59817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padding</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:四个</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内</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边距写距离时的顺序也是顺时针的：上、右、下、左，如果只设置两个值的话看对边。</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6" name="表格 5"/>
          <p:cNvGraphicFramePr/>
          <p:nvPr>
            <p:custDataLst>
              <p:tags r:id="rId2"/>
            </p:custDataLst>
          </p:nvPr>
        </p:nvGraphicFramePr>
        <p:xfrm>
          <a:off x="232410" y="1446530"/>
          <a:ext cx="10335895" cy="4267200"/>
        </p:xfrm>
        <a:graphic>
          <a:graphicData uri="http://schemas.openxmlformats.org/drawingml/2006/table">
            <a:tbl>
              <a:tblPr firstRow="1" bandRow="1">
                <a:tableStyleId>{5C22544A-7EE6-4342-B048-85BDC9FD1C3A}</a:tableStyleId>
              </a:tblPr>
              <a:tblGrid>
                <a:gridCol w="2844165"/>
                <a:gridCol w="2844165"/>
                <a:gridCol w="4647565"/>
              </a:tblGrid>
              <a:tr h="381000">
                <a:tc>
                  <a:txBody>
                    <a:bodyPr/>
                    <a:p>
                      <a:pPr>
                        <a:buNone/>
                      </a:pPr>
                      <a:r>
                        <a:rPr lang="zh-CN" altLang="en-US" sz="1600">
                          <a:latin typeface="宋体" panose="02010600030101010101" pitchFamily="2" charset="-122"/>
                          <a:ea typeface="宋体" panose="02010600030101010101" pitchFamily="2" charset="-122"/>
                        </a:rPr>
                        <a:t>属性</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说明</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示例</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sym typeface="+mn-ea"/>
                        </a:rPr>
                        <a:t>padding-top</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上内边距</a:t>
                      </a:r>
                      <a:endParaRPr lang="en-US" altLang="zh-CN"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padding-top: 1 px;</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sym typeface="+mn-ea"/>
                        </a:rPr>
                        <a:t>padding-right</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右内边距</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padding-right: 2 px;</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sym typeface="+mn-ea"/>
                        </a:rPr>
                        <a:t>padding-bottom</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下内</a:t>
                      </a:r>
                      <a:r>
                        <a:rPr lang="zh-CN" sz="1600">
                          <a:latin typeface="宋体" panose="02010600030101010101" pitchFamily="2" charset="-122"/>
                          <a:ea typeface="宋体" panose="02010600030101010101" pitchFamily="2" charset="-122"/>
                        </a:rPr>
                        <a:t>边距</a:t>
                      </a:r>
                      <a:endParaRPr lang="zh-CN"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padding-bottom: 2 px;</a:t>
                      </a:r>
                      <a:endParaRPr lang="zh-CN" altLang="en-US" sz="1600">
                        <a:latin typeface="宋体" panose="02010600030101010101" pitchFamily="2" charset="-122"/>
                        <a:ea typeface="宋体" panose="02010600030101010101" pitchFamily="2" charset="-122"/>
                      </a:endParaRPr>
                    </a:p>
                  </a:txBody>
                  <a:tcPr/>
                </a:tc>
              </a:tr>
              <a:tr h="381000">
                <a:tc>
                  <a:txBody>
                    <a:bodyPr/>
                    <a:p>
                      <a:pPr>
                        <a:buNone/>
                      </a:pPr>
                      <a:r>
                        <a:rPr lang="zh-CN" altLang="en-US" sz="1600">
                          <a:latin typeface="宋体" panose="02010600030101010101" pitchFamily="2" charset="-122"/>
                          <a:ea typeface="宋体" panose="02010600030101010101" pitchFamily="2" charset="-122"/>
                          <a:sym typeface="+mn-ea"/>
                        </a:rPr>
                        <a:t>padding-left</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左内边距</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padding-left: 1 px;</a:t>
                      </a:r>
                      <a:endParaRPr lang="zh-CN" altLang="en-US" sz="1600">
                        <a:latin typeface="宋体" panose="02010600030101010101" pitchFamily="2" charset="-122"/>
                        <a:ea typeface="宋体" panose="02010600030101010101" pitchFamily="2" charset="-122"/>
                      </a:endParaRPr>
                    </a:p>
                  </a:txBody>
                  <a:tcPr/>
                </a:tc>
              </a:tr>
              <a:tr h="381000">
                <a:tc rowSpan="4">
                  <a:txBody>
                    <a:bodyPr/>
                    <a:p>
                      <a:pPr>
                        <a:lnSpc>
                          <a:spcPct val="90000"/>
                        </a:lnSpc>
                        <a:buNone/>
                      </a:pPr>
                      <a:r>
                        <a:rPr lang="zh-CN" altLang="en-US" sz="1600">
                          <a:latin typeface="宋体" panose="02010600030101010101" pitchFamily="2" charset="-122"/>
                          <a:ea typeface="宋体" panose="02010600030101010101" pitchFamily="2" charset="-122"/>
                        </a:rPr>
                        <a:t>padding</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sym typeface="+mn-ea"/>
                        </a:rPr>
                        <a:t>四个内边距相同</a:t>
                      </a:r>
                      <a:endParaRPr lang="en-US" altLang="zh-CN" sz="1600">
                        <a:latin typeface="宋体" panose="02010600030101010101" pitchFamily="2" charset="-122"/>
                        <a:ea typeface="宋体" panose="02010600030101010101" pitchFamily="2" charset="-122"/>
                        <a:sym typeface="+mn-ea"/>
                      </a:endParaRPr>
                    </a:p>
                  </a:txBody>
                  <a:tcPr/>
                </a:tc>
                <a:tc>
                  <a:txBody>
                    <a:bodyPr/>
                    <a:p>
                      <a:pPr>
                        <a:buNone/>
                      </a:pPr>
                      <a:r>
                        <a:rPr lang="zh-CN" altLang="en-US" sz="1600">
                          <a:latin typeface="宋体" panose="02010600030101010101" pitchFamily="2" charset="-122"/>
                          <a:ea typeface="宋体" panose="02010600030101010101" pitchFamily="2" charset="-122"/>
                        </a:rPr>
                        <a:t>padding:8px;  </a:t>
                      </a:r>
                      <a:endParaRPr lang="zh-CN" altLang="en-US" sz="1600">
                        <a:latin typeface="宋体" panose="02010600030101010101" pitchFamily="2" charset="-122"/>
                        <a:ea typeface="宋体" panose="02010600030101010101" pitchFamily="2" charset="-122"/>
                      </a:endParaRPr>
                    </a:p>
                  </a:txBody>
                  <a:tcPr/>
                </a:tc>
              </a:tr>
              <a:tr h="38100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上、下内边距：</a:t>
                      </a:r>
                      <a:r>
                        <a:rPr lang="en-US" altLang="zh-CN" sz="1600">
                          <a:latin typeface="宋体" panose="02010600030101010101" pitchFamily="2" charset="-122"/>
                          <a:ea typeface="宋体" panose="02010600030101010101" pitchFamily="2" charset="-122"/>
                          <a:sym typeface="+mn-ea"/>
                        </a:rPr>
                        <a:t>3px</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rPr>
                        <a:t>左、右内边距：</a:t>
                      </a:r>
                      <a:r>
                        <a:rPr lang="en-US" altLang="zh-CN" sz="1600">
                          <a:latin typeface="宋体" panose="02010600030101010101" pitchFamily="2" charset="-122"/>
                          <a:ea typeface="宋体" panose="02010600030101010101" pitchFamily="2" charset="-122"/>
                          <a:sym typeface="+mn-ea"/>
                        </a:rPr>
                        <a:t>5px</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txBody>
                  <a:tcPr/>
                </a:tc>
                <a:tc>
                  <a:txBody>
                    <a:bodyPr/>
                    <a:p>
                      <a:pPr>
                        <a:buNone/>
                      </a:pPr>
                      <a:r>
                        <a:rPr lang="zh-CN" altLang="en-US" sz="1600">
                          <a:latin typeface="宋体" panose="02010600030101010101" pitchFamily="2" charset="-122"/>
                          <a:ea typeface="宋体" panose="02010600030101010101" pitchFamily="2" charset="-122"/>
                        </a:rPr>
                        <a:t>padding:3px 5px;</a:t>
                      </a:r>
                      <a:endParaRPr lang="zh-CN" altLang="en-US" sz="1600">
                        <a:latin typeface="宋体" panose="02010600030101010101" pitchFamily="2" charset="-122"/>
                        <a:ea typeface="宋体" panose="02010600030101010101" pitchFamily="2" charset="-122"/>
                      </a:endParaRPr>
                    </a:p>
                  </a:txBody>
                  <a:tcPr/>
                </a:tc>
              </a:tr>
              <a:tr h="38100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上内边距：</a:t>
                      </a:r>
                      <a:r>
                        <a:rPr lang="en-US" altLang="zh-CN" sz="1600">
                          <a:latin typeface="宋体" panose="02010600030101010101" pitchFamily="2" charset="-122"/>
                          <a:ea typeface="宋体" panose="02010600030101010101" pitchFamily="2" charset="-122"/>
                          <a:sym typeface="+mn-ea"/>
                        </a:rPr>
                        <a:t>3px</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rPr>
                        <a:t>左、右内边距：</a:t>
                      </a:r>
                      <a:r>
                        <a:rPr lang="en-US" altLang="zh-CN" sz="1600">
                          <a:latin typeface="宋体" panose="02010600030101010101" pitchFamily="2" charset="-122"/>
                          <a:ea typeface="宋体" panose="02010600030101010101" pitchFamily="2" charset="-122"/>
                          <a:sym typeface="+mn-ea"/>
                        </a:rPr>
                        <a:t>5px</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下内边距：</a:t>
                      </a:r>
                      <a:r>
                        <a:rPr lang="en-US" altLang="zh-CN" sz="1600">
                          <a:latin typeface="宋体" panose="02010600030101010101" pitchFamily="2" charset="-122"/>
                          <a:ea typeface="宋体" panose="02010600030101010101" pitchFamily="2" charset="-122"/>
                          <a:sym typeface="+mn-ea"/>
                        </a:rPr>
                        <a:t>7px</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txBody>
                  <a:tcPr/>
                </a:tc>
                <a:tc>
                  <a:txBody>
                    <a:bodyPr/>
                    <a:p>
                      <a:pPr>
                        <a:buNone/>
                      </a:pPr>
                      <a:r>
                        <a:rPr lang="zh-CN" altLang="en-US" sz="1600">
                          <a:latin typeface="宋体" panose="02010600030101010101" pitchFamily="2" charset="-122"/>
                          <a:ea typeface="宋体" panose="02010600030101010101" pitchFamily="2" charset="-122"/>
                        </a:rPr>
                        <a:t>padding:3px 5px 7px;</a:t>
                      </a:r>
                      <a:endParaRPr lang="zh-CN" altLang="en-US" sz="1600">
                        <a:latin typeface="宋体" panose="02010600030101010101" pitchFamily="2" charset="-122"/>
                        <a:ea typeface="宋体" panose="02010600030101010101" pitchFamily="2" charset="-122"/>
                      </a:endParaRPr>
                    </a:p>
                  </a:txBody>
                  <a:tcPr/>
                </a:tc>
              </a:tr>
              <a:tr h="57912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rPr>
                        <a:t>上、右、下、左内边距：</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sym typeface="+mn-ea"/>
                        </a:rPr>
                        <a:t>3px 5px 7px 4px</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padding:3px 5px 7px 4px;  </a:t>
                      </a:r>
                      <a:endParaRPr lang="zh-CN" altLang="en-US" sz="1600">
                        <a:latin typeface="宋体" panose="02010600030101010101" pitchFamily="2" charset="-122"/>
                        <a:ea typeface="宋体" panose="02010600030101010101" pitchFamily="2" charset="-122"/>
                      </a:endParaRPr>
                    </a:p>
                  </a:txBody>
                  <a:tcPr/>
                </a:tc>
              </a:tr>
            </a:tbl>
          </a:graphicData>
        </a:graphic>
      </p:graphicFrame>
      <p:sp>
        <p:nvSpPr>
          <p:cNvPr id="7" name="矩形 6"/>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内边距</a:t>
            </a:r>
            <a:endParaRPr lang="zh-CN">
              <a:latin typeface="+mn-ea"/>
              <a:cs typeface="宋体" panose="02010600030101010101" pitchFamily="2" charset="-122"/>
              <a:sym typeface="+mn-ea"/>
            </a:endParaRPr>
          </a:p>
        </p:txBody>
      </p:sp>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218055" y="730885"/>
            <a:ext cx="9500235" cy="200850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在HTML5中很多元素都有默认的外边距或者内边距。</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比较特殊的是div，没有外边距或者内边距，其他的都有。</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去掉边距的方法有：margin:0;padding:0;（清除默认样式）</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清除所有元素的边距方法：*{margin:0;padding:0;}（*就是表示包括了所有的元素）</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默认边距</a:t>
            </a:r>
            <a:endParaRPr lang="zh-CN">
              <a:latin typeface="+mn-ea"/>
              <a:cs typeface="宋体" panose="02010600030101010101" pitchFamily="2" charset="-122"/>
              <a:sym typeface="+mn-ea"/>
            </a:endParaRPr>
          </a:p>
        </p:txBody>
      </p:sp>
      <p:sp>
        <p:nvSpPr>
          <p:cNvPr id="4" name="矩形 3"/>
          <p:cNvSpPr/>
          <p:nvPr/>
        </p:nvSpPr>
        <p:spPr>
          <a:xfrm>
            <a:off x="2218055" y="2898140"/>
            <a:ext cx="9500235" cy="68897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盒子模型总尺寸=border+padding+margin+内容宽度</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nvSpPr>
        <p:spPr>
          <a:xfrm>
            <a:off x="232410" y="2898140"/>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盒子型模的尺寸</a:t>
            </a:r>
            <a:endParaRPr lang="zh-CN">
              <a:latin typeface="+mn-ea"/>
              <a:cs typeface="宋体" panose="02010600030101010101" pitchFamily="2" charset="-122"/>
              <a:sym typeface="+mn-ea"/>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218055" y="730885"/>
            <a:ext cx="9500235" cy="59817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border-radius</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四个属性值按顺时针排列，如果只设置两个值的话看对角。</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6" name="表格 5"/>
          <p:cNvGraphicFramePr/>
          <p:nvPr>
            <p:custDataLst>
              <p:tags r:id="rId2"/>
            </p:custDataLst>
          </p:nvPr>
        </p:nvGraphicFramePr>
        <p:xfrm>
          <a:off x="232410" y="1446530"/>
          <a:ext cx="10335895" cy="4267200"/>
        </p:xfrm>
        <a:graphic>
          <a:graphicData uri="http://schemas.openxmlformats.org/drawingml/2006/table">
            <a:tbl>
              <a:tblPr firstRow="1" bandRow="1">
                <a:tableStyleId>{5C22544A-7EE6-4342-B048-85BDC9FD1C3A}</a:tableStyleId>
              </a:tblPr>
              <a:tblGrid>
                <a:gridCol w="2207260"/>
                <a:gridCol w="3754755"/>
                <a:gridCol w="4373880"/>
              </a:tblGrid>
              <a:tr h="381000">
                <a:tc>
                  <a:txBody>
                    <a:bodyPr/>
                    <a:p>
                      <a:pPr>
                        <a:buNone/>
                      </a:pPr>
                      <a:r>
                        <a:rPr lang="zh-CN" altLang="en-US" sz="1600">
                          <a:latin typeface="宋体" panose="02010600030101010101" pitchFamily="2" charset="-122"/>
                          <a:ea typeface="宋体" panose="02010600030101010101" pitchFamily="2" charset="-122"/>
                        </a:rPr>
                        <a:t>属性</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说明</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示例</a:t>
                      </a:r>
                      <a:endParaRPr lang="zh-CN" altLang="en-US" sz="1600">
                        <a:latin typeface="宋体" panose="02010600030101010101" pitchFamily="2" charset="-122"/>
                        <a:ea typeface="宋体" panose="02010600030101010101" pitchFamily="2" charset="-122"/>
                      </a:endParaRPr>
                    </a:p>
                  </a:txBody>
                  <a:tcPr/>
                </a:tc>
              </a:tr>
              <a:tr h="381000">
                <a:tc rowSpan="4">
                  <a:txBody>
                    <a:bodyPr/>
                    <a:p>
                      <a:pPr>
                        <a:buNone/>
                      </a:pPr>
                      <a:r>
                        <a:rPr lang="zh-CN" altLang="en-US" sz="1600">
                          <a:latin typeface="宋体" panose="02010600030101010101" pitchFamily="2" charset="-122"/>
                          <a:ea typeface="宋体" panose="02010600030101010101" pitchFamily="2" charset="-122"/>
                          <a:sym typeface="+mn-ea"/>
                        </a:rPr>
                        <a:t>border-radius</a:t>
                      </a:r>
                      <a:endParaRPr lang="zh-CN" altLang="en-US" sz="1600">
                        <a:latin typeface="宋体" panose="02010600030101010101" pitchFamily="2" charset="-122"/>
                        <a:ea typeface="宋体" panose="02010600030101010101" pitchFamily="2" charset="-122"/>
                        <a:sym typeface="+mn-ea"/>
                      </a:endParaRPr>
                    </a:p>
                  </a:txBody>
                  <a:tcPr/>
                </a:tc>
                <a:tc>
                  <a:txBody>
                    <a:bodyPr/>
                    <a:p>
                      <a:pPr>
                        <a:buNone/>
                      </a:pPr>
                      <a:r>
                        <a:rPr lang="zh-CN" sz="1600">
                          <a:latin typeface="宋体" panose="02010600030101010101" pitchFamily="2" charset="-122"/>
                          <a:ea typeface="宋体" panose="02010600030101010101" pitchFamily="2" charset="-122"/>
                        </a:rPr>
                        <a:t>四个方向圆角</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latin typeface="宋体" panose="02010600030101010101" pitchFamily="2" charset="-122"/>
                          <a:ea typeface="宋体" panose="02010600030101010101" pitchFamily="2" charset="-122"/>
                        </a:rPr>
                        <a:t>20px</a:t>
                      </a:r>
                      <a:endParaRPr lang="en-US" altLang="zh-CN"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border-radius: 20px; </a:t>
                      </a:r>
                      <a:endParaRPr lang="zh-CN" altLang="en-US" sz="1600">
                        <a:latin typeface="宋体" panose="02010600030101010101" pitchFamily="2" charset="-122"/>
                        <a:ea typeface="宋体" panose="02010600030101010101" pitchFamily="2" charset="-122"/>
                      </a:endParaRPr>
                    </a:p>
                  </a:txBody>
                  <a:tcPr/>
                </a:tc>
              </a:tr>
              <a:tr h="38100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上、下</a:t>
                      </a:r>
                      <a:r>
                        <a:rPr lang="zh-CN" sz="1600">
                          <a:latin typeface="宋体" panose="02010600030101010101" pitchFamily="2" charset="-122"/>
                          <a:ea typeface="宋体" panose="02010600030101010101" pitchFamily="2" charset="-122"/>
                          <a:cs typeface="宋体" panose="02010600030101010101" pitchFamily="2" charset="-122"/>
                          <a:sym typeface="+mn-ea"/>
                        </a:rPr>
                        <a:t>圆角</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20px</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左、右圆角：</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10px</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txBody>
                  <a:tcPr/>
                </a:tc>
                <a:tc>
                  <a:txBody>
                    <a:bodyPr/>
                    <a:p>
                      <a:pPr>
                        <a:buNone/>
                      </a:pPr>
                      <a:r>
                        <a:rPr lang="zh-CN" altLang="en-US" sz="1600">
                          <a:latin typeface="宋体" panose="02010600030101010101" pitchFamily="2" charset="-122"/>
                          <a:ea typeface="宋体" panose="02010600030101010101" pitchFamily="2" charset="-122"/>
                        </a:rPr>
                        <a:t>border-radius: 20px  10px;    </a:t>
                      </a:r>
                      <a:endParaRPr lang="zh-CN" altLang="en-US" sz="1600">
                        <a:latin typeface="宋体" panose="02010600030101010101" pitchFamily="2" charset="-122"/>
                        <a:ea typeface="宋体" panose="02010600030101010101" pitchFamily="2" charset="-122"/>
                      </a:endParaRPr>
                    </a:p>
                  </a:txBody>
                  <a:tcPr/>
                </a:tc>
              </a:tr>
              <a:tr h="381000">
                <a:tc vMerge="1">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上圆角：</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20</a:t>
                      </a:r>
                      <a:r>
                        <a:rPr lang="en-US" altLang="zh-CN" sz="1600">
                          <a:latin typeface="宋体" panose="02010600030101010101" pitchFamily="2" charset="-122"/>
                          <a:ea typeface="宋体" panose="02010600030101010101" pitchFamily="2" charset="-122"/>
                          <a:sym typeface="+mn-ea"/>
                        </a:rPr>
                        <a:t>px</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左、右圆角：</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10</a:t>
                      </a:r>
                      <a:r>
                        <a:rPr lang="en-US" altLang="zh-CN" sz="1600">
                          <a:latin typeface="宋体" panose="02010600030101010101" pitchFamily="2" charset="-122"/>
                          <a:ea typeface="宋体" panose="02010600030101010101" pitchFamily="2" charset="-122"/>
                          <a:sym typeface="+mn-ea"/>
                        </a:rPr>
                        <a:t>px</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下圆角：</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50p</a:t>
                      </a:r>
                      <a:r>
                        <a:rPr lang="en-US" altLang="zh-CN" sz="1600">
                          <a:latin typeface="宋体" panose="02010600030101010101" pitchFamily="2" charset="-122"/>
                          <a:ea typeface="宋体" panose="02010600030101010101" pitchFamily="2" charset="-122"/>
                          <a:sym typeface="+mn-ea"/>
                        </a:rPr>
                        <a:t>x</a:t>
                      </a:r>
                      <a:endParaRPr lang="zh-CN"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border-radius: 20px  10px  50px;</a:t>
                      </a:r>
                      <a:endParaRPr lang="zh-CN" altLang="en-US" sz="1600">
                        <a:latin typeface="宋体" panose="02010600030101010101" pitchFamily="2" charset="-122"/>
                        <a:ea typeface="宋体" panose="02010600030101010101" pitchFamily="2" charset="-122"/>
                      </a:endParaRPr>
                    </a:p>
                  </a:txBody>
                  <a:tcPr/>
                </a:tc>
              </a:tr>
              <a:tr h="381000">
                <a:tc vMerge="1">
                  <a:tcPr/>
                </a:tc>
                <a:tc>
                  <a:txBody>
                    <a:bodyPr/>
                    <a:p>
                      <a:pPr>
                        <a:buNone/>
                      </a:pPr>
                      <a:r>
                        <a:rPr lang="zh-CN" altLang="en-US" sz="1600">
                          <a:latin typeface="宋体" panose="02010600030101010101" pitchFamily="2" charset="-122"/>
                          <a:ea typeface="宋体" panose="02010600030101010101" pitchFamily="2" charset="-122"/>
                        </a:rPr>
                        <a:t>右上圆角：20</a:t>
                      </a:r>
                      <a:r>
                        <a:rPr lang="en-US" altLang="zh-CN" sz="1600">
                          <a:latin typeface="宋体" panose="02010600030101010101" pitchFamily="2" charset="-122"/>
                          <a:ea typeface="宋体" panose="02010600030101010101" pitchFamily="2" charset="-122"/>
                        </a:rPr>
                        <a:t>px</a:t>
                      </a:r>
                      <a:endParaRPr lang="en-US" altLang="zh-CN" sz="1600">
                        <a:latin typeface="宋体" panose="02010600030101010101" pitchFamily="2" charset="-122"/>
                        <a:ea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rPr>
                        <a:t>右下</a:t>
                      </a:r>
                      <a:r>
                        <a:rPr lang="zh-CN" altLang="en-US" sz="1600">
                          <a:latin typeface="宋体" panose="02010600030101010101" pitchFamily="2" charset="-122"/>
                          <a:ea typeface="宋体" panose="02010600030101010101" pitchFamily="2" charset="-122"/>
                          <a:sym typeface="+mn-ea"/>
                        </a:rPr>
                        <a:t>圆角：</a:t>
                      </a:r>
                      <a:r>
                        <a:rPr lang="zh-CN" altLang="en-US" sz="1600">
                          <a:latin typeface="宋体" panose="02010600030101010101" pitchFamily="2" charset="-122"/>
                          <a:ea typeface="宋体" panose="02010600030101010101" pitchFamily="2" charset="-122"/>
                        </a:rPr>
                        <a:t>10</a:t>
                      </a:r>
                      <a:r>
                        <a:rPr lang="en-US" altLang="zh-CN" sz="1600">
                          <a:latin typeface="宋体" panose="02010600030101010101" pitchFamily="2" charset="-122"/>
                          <a:ea typeface="宋体" panose="02010600030101010101" pitchFamily="2" charset="-122"/>
                        </a:rPr>
                        <a:t>px</a:t>
                      </a:r>
                      <a:endParaRPr lang="en-US" altLang="zh-CN" sz="1600">
                        <a:latin typeface="宋体" panose="02010600030101010101" pitchFamily="2" charset="-122"/>
                        <a:ea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rPr>
                        <a:t>左下</a:t>
                      </a:r>
                      <a:r>
                        <a:rPr lang="zh-CN" altLang="en-US" sz="1600">
                          <a:latin typeface="宋体" panose="02010600030101010101" pitchFamily="2" charset="-122"/>
                          <a:ea typeface="宋体" panose="02010600030101010101" pitchFamily="2" charset="-122"/>
                          <a:sym typeface="+mn-ea"/>
                        </a:rPr>
                        <a:t>圆角：</a:t>
                      </a:r>
                      <a:r>
                        <a:rPr lang="zh-CN" altLang="en-US" sz="1600">
                          <a:latin typeface="宋体" panose="02010600030101010101" pitchFamily="2" charset="-122"/>
                          <a:ea typeface="宋体" panose="02010600030101010101" pitchFamily="2" charset="-122"/>
                        </a:rPr>
                        <a:t>50</a:t>
                      </a:r>
                      <a:r>
                        <a:rPr lang="en-US" altLang="zh-CN" sz="1600">
                          <a:latin typeface="宋体" panose="02010600030101010101" pitchFamily="2" charset="-122"/>
                          <a:ea typeface="宋体" panose="02010600030101010101" pitchFamily="2" charset="-122"/>
                        </a:rPr>
                        <a:t>px</a:t>
                      </a:r>
                      <a:endParaRPr lang="en-US" altLang="zh-CN" sz="1600">
                        <a:latin typeface="宋体" panose="02010600030101010101" pitchFamily="2" charset="-122"/>
                        <a:ea typeface="宋体" panose="02010600030101010101" pitchFamily="2" charset="-122"/>
                      </a:endParaRPr>
                    </a:p>
                    <a:p>
                      <a:pPr>
                        <a:buNone/>
                      </a:pPr>
                      <a:r>
                        <a:rPr lang="zh-CN" altLang="en-US" sz="1600">
                          <a:latin typeface="宋体" panose="02010600030101010101" pitchFamily="2" charset="-122"/>
                          <a:ea typeface="宋体" panose="02010600030101010101" pitchFamily="2" charset="-122"/>
                        </a:rPr>
                        <a:t>左上</a:t>
                      </a:r>
                      <a:r>
                        <a:rPr lang="zh-CN" altLang="en-US" sz="1600">
                          <a:latin typeface="宋体" panose="02010600030101010101" pitchFamily="2" charset="-122"/>
                          <a:ea typeface="宋体" panose="02010600030101010101" pitchFamily="2" charset="-122"/>
                          <a:sym typeface="+mn-ea"/>
                        </a:rPr>
                        <a:t>圆角：</a:t>
                      </a:r>
                      <a:r>
                        <a:rPr lang="zh-CN" altLang="en-US" sz="1600">
                          <a:latin typeface="宋体" panose="02010600030101010101" pitchFamily="2" charset="-122"/>
                          <a:ea typeface="宋体" panose="02010600030101010101" pitchFamily="2" charset="-122"/>
                        </a:rPr>
                        <a:t>30</a:t>
                      </a:r>
                      <a:r>
                        <a:rPr lang="en-US" altLang="zh-CN" sz="1600">
                          <a:latin typeface="宋体" panose="02010600030101010101" pitchFamily="2" charset="-122"/>
                          <a:ea typeface="宋体" panose="02010600030101010101" pitchFamily="2" charset="-122"/>
                        </a:rPr>
                        <a:t>px</a:t>
                      </a:r>
                      <a:endParaRPr lang="en-US" altLang="zh-CN"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border-radius: 20px  10px  50px  30px;  </a:t>
                      </a:r>
                      <a:endParaRPr lang="zh-CN" altLang="en-US" sz="1600">
                        <a:latin typeface="宋体" panose="02010600030101010101" pitchFamily="2" charset="-122"/>
                        <a:ea typeface="宋体" panose="02010600030101010101" pitchFamily="2" charset="-122"/>
                      </a:endParaRPr>
                    </a:p>
                  </a:txBody>
                  <a:tcPr/>
                </a:tc>
              </a:tr>
            </a:tbl>
          </a:graphicData>
        </a:graphic>
      </p:graphicFrame>
      <p:sp>
        <p:nvSpPr>
          <p:cNvPr id="7" name="矩形 6"/>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圆角边框</a:t>
            </a:r>
            <a:endParaRPr lang="zh-CN">
              <a:latin typeface="+mn-ea"/>
              <a:cs typeface="宋体" panose="02010600030101010101" pitchFamily="2" charset="-122"/>
              <a:sym typeface="+mn-ea"/>
            </a:endParaRPr>
          </a:p>
        </p:txBody>
      </p:sp>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12725" y="782320"/>
            <a:ext cx="5968365" cy="9086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测试盒子模型 --&gt;</a:t>
            </a:r>
            <a:endParaRPr lang="zh-CN" altLang="en-US" sz="1200">
              <a:solidFill>
                <a:schemeClr val="tx1"/>
              </a:solidFill>
            </a:endParaRPr>
          </a:p>
          <a:p>
            <a:pPr algn="l"/>
            <a:r>
              <a:rPr lang="zh-CN" altLang="en-US" sz="1200">
                <a:solidFill>
                  <a:schemeClr val="tx1"/>
                </a:solidFill>
              </a:rPr>
              <a:t>    &lt;!-- div 盒子 --&gt;</a:t>
            </a:r>
            <a:endParaRPr lang="zh-CN" altLang="en-US" sz="1200">
              <a:solidFill>
                <a:schemeClr val="tx1"/>
              </a:solidFill>
            </a:endParaRPr>
          </a:p>
          <a:p>
            <a:pPr algn="l"/>
            <a:r>
              <a:rPr lang="zh-CN" altLang="en-US" sz="1200">
                <a:solidFill>
                  <a:schemeClr val="tx1"/>
                </a:solidFill>
              </a:rPr>
              <a:t>    &lt;div style="width:100px;height:100px;background-color:grey;"&gt;盒子&lt;/div&gt;</a:t>
            </a:r>
            <a:endParaRPr lang="zh-CN" altLang="en-US" sz="1200">
              <a:solidFill>
                <a:schemeClr val="tx1"/>
              </a:solidFill>
            </a:endParaRPr>
          </a:p>
          <a:p>
            <a:pPr algn="l"/>
            <a:r>
              <a:rPr lang="zh-CN" altLang="en-US" sz="1200">
                <a:solidFill>
                  <a:schemeClr val="tx1"/>
                </a:solidFill>
              </a:rPr>
              <a:t>    &lt;div style="width:100px;height:100px;background-color:red;"&gt;盒子&lt;/div&gt;</a:t>
            </a:r>
            <a:endParaRPr lang="zh-CN" altLang="en-US" sz="1200">
              <a:solidFill>
                <a:schemeClr val="tx1"/>
              </a:solidFill>
            </a:endParaRPr>
          </a:p>
        </p:txBody>
      </p:sp>
      <p:sp>
        <p:nvSpPr>
          <p:cNvPr id="5" name="矩形 4"/>
          <p:cNvSpPr/>
          <p:nvPr/>
        </p:nvSpPr>
        <p:spPr>
          <a:xfrm>
            <a:off x="6290945" y="782320"/>
            <a:ext cx="229489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盒子模型</a:t>
            </a:r>
            <a:r>
              <a:rPr lang="en-US" altLang="zh-CN"/>
              <a:t>-</a:t>
            </a:r>
            <a:r>
              <a:rPr lang="zh-CN" altLang="en-US"/>
              <a:t>设置宽高</a:t>
            </a:r>
            <a:endParaRPr lang="zh-CN" altLang="en-US"/>
          </a:p>
        </p:txBody>
      </p:sp>
      <p:sp>
        <p:nvSpPr>
          <p:cNvPr id="6" name="矩形 5"/>
          <p:cNvSpPr/>
          <p:nvPr/>
        </p:nvSpPr>
        <p:spPr>
          <a:xfrm>
            <a:off x="212725" y="1811655"/>
            <a:ext cx="9411335" cy="30753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 style 属性是通用属性 display:inline-block 将元素变成行内块装元素 --&gt;</a:t>
            </a:r>
            <a:endParaRPr lang="zh-CN" altLang="en-US" sz="1200">
              <a:solidFill>
                <a:schemeClr val="tx1"/>
              </a:solidFill>
            </a:endParaRPr>
          </a:p>
          <a:p>
            <a:pPr algn="l"/>
            <a:r>
              <a:rPr lang="zh-CN" altLang="en-US" sz="1200">
                <a:solidFill>
                  <a:schemeClr val="tx1"/>
                </a:solidFill>
              </a:rPr>
              <a:t>        &lt;div style="width:100px;height:100px;background-color:grey;display:inline-block;"&gt;盒子&lt;/div&gt;</a:t>
            </a:r>
            <a:endParaRPr lang="zh-CN" altLang="en-US" sz="1200">
              <a:solidFill>
                <a:schemeClr val="tx1"/>
              </a:solidFill>
            </a:endParaRPr>
          </a:p>
          <a:p>
            <a:pPr algn="l"/>
            <a:r>
              <a:rPr lang="zh-CN" altLang="en-US" sz="1200">
                <a:solidFill>
                  <a:schemeClr val="tx1"/>
                </a:solidFill>
              </a:rPr>
              <a:t>        &lt;div style="width:100px;height:100px;background-color:red;display:inline-block;"&gt;盒子&lt;/div&gt;</a:t>
            </a:r>
            <a:endParaRPr lang="zh-CN" altLang="en-US" sz="1200">
              <a:solidFill>
                <a:schemeClr val="tx1"/>
              </a:solidFill>
            </a:endParaRPr>
          </a:p>
          <a:p>
            <a:pPr algn="l"/>
            <a:r>
              <a:rPr lang="zh-CN" altLang="en-US" sz="1200">
                <a:solidFill>
                  <a:schemeClr val="tx1"/>
                </a:solidFill>
              </a:rPr>
              <a:t>        &lt;div style="width:100px;height:100px;display:inline-block;border: 1px solid red;"&gt;盒子&lt;/div&gt;</a:t>
            </a:r>
            <a:endParaRPr lang="zh-CN" altLang="en-US" sz="1200">
              <a:solidFill>
                <a:schemeClr val="tx1"/>
              </a:solidFill>
            </a:endParaRPr>
          </a:p>
          <a:p>
            <a:pPr algn="l"/>
            <a:r>
              <a:rPr lang="zh-CN" altLang="en-US" sz="1200">
                <a:solidFill>
                  <a:schemeClr val="tx1"/>
                </a:solidFill>
              </a:rPr>
              <a:t>        &lt;div style="width:100px;height:100px;display:inline-block;border: 5px solid green;"&gt;盒子&lt;/div&gt;</a:t>
            </a:r>
            <a:endParaRPr lang="zh-CN" altLang="en-US" sz="1200">
              <a:solidFill>
                <a:schemeClr val="tx1"/>
              </a:solidFill>
            </a:endParaRPr>
          </a:p>
          <a:p>
            <a:pPr algn="l"/>
            <a:r>
              <a:rPr lang="zh-CN" altLang="en-US" sz="1200">
                <a:solidFill>
                  <a:schemeClr val="tx1"/>
                </a:solidFill>
              </a:rPr>
              <a:t>        &lt;!-- 测试 border --&gt;</a:t>
            </a:r>
            <a:endParaRPr lang="zh-CN" altLang="en-US" sz="1200">
              <a:solidFill>
                <a:schemeClr val="tx1"/>
              </a:solidFill>
            </a:endParaRPr>
          </a:p>
          <a:p>
            <a:pPr algn="l"/>
            <a:r>
              <a:rPr lang="zh-CN" altLang="en-US" sz="1200">
                <a:solidFill>
                  <a:schemeClr val="tx1"/>
                </a:solidFill>
              </a:rPr>
              <a:t>        &lt;div style="width:100px;height:100px;display:inline-block;</a:t>
            </a:r>
            <a:endParaRPr lang="zh-CN" altLang="en-US" sz="1200">
              <a:solidFill>
                <a:schemeClr val="tx1"/>
              </a:solidFill>
            </a:endParaRPr>
          </a:p>
          <a:p>
            <a:pPr algn="l"/>
            <a:r>
              <a:rPr lang="zh-CN" altLang="en-US" sz="1200">
                <a:solidFill>
                  <a:schemeClr val="tx1"/>
                </a:solidFill>
              </a:rPr>
              <a:t>            border-top: 1px solid red; border-right: 2px dashed green;border-bottom: 3px dotted blue;border-left: 4px inset pink;"&gt;盒子&lt;/div&gt;</a:t>
            </a:r>
            <a:endParaRPr lang="zh-CN" altLang="en-US" sz="1200">
              <a:solidFill>
                <a:schemeClr val="tx1"/>
              </a:solidFill>
            </a:endParaRPr>
          </a:p>
          <a:p>
            <a:pPr algn="l"/>
            <a:r>
              <a:rPr lang="zh-CN" altLang="en-US" sz="1200">
                <a:solidFill>
                  <a:schemeClr val="tx1"/>
                </a:solidFill>
              </a:rPr>
              <a:t>        &lt;!-- 测试圆角 --&gt;</a:t>
            </a:r>
            <a:endParaRPr lang="zh-CN" altLang="en-US" sz="1200">
              <a:solidFill>
                <a:schemeClr val="tx1"/>
              </a:solidFill>
            </a:endParaRPr>
          </a:p>
          <a:p>
            <a:pPr algn="l"/>
            <a:r>
              <a:rPr lang="zh-CN" altLang="en-US" sz="1200">
                <a:solidFill>
                  <a:schemeClr val="tx1"/>
                </a:solidFill>
              </a:rPr>
              <a:t>        &lt;div style="width:100px;height:100px;background-color:red;display:inline-block;border-radius: 10px;"&gt;盒子&lt;/div&gt;</a:t>
            </a:r>
            <a:endParaRPr lang="zh-CN" altLang="en-US" sz="1200">
              <a:solidFill>
                <a:schemeClr val="tx1"/>
              </a:solidFill>
            </a:endParaRPr>
          </a:p>
          <a:p>
            <a:pPr algn="l"/>
            <a:r>
              <a:rPr lang="zh-CN" altLang="en-US" sz="1200">
                <a:solidFill>
                  <a:schemeClr val="tx1"/>
                </a:solidFill>
              </a:rPr>
              <a:t>        &lt;div style="width:100px;height:100px;background-color:red;display:inline-block;border-top-left-radius: 10px;"&gt;盒子&lt;/div&gt;</a:t>
            </a:r>
            <a:endParaRPr lang="zh-CN" altLang="en-US" sz="1200">
              <a:solidFill>
                <a:schemeClr val="tx1"/>
              </a:solidFill>
            </a:endParaRPr>
          </a:p>
          <a:p>
            <a:pPr algn="l"/>
            <a:r>
              <a:rPr lang="zh-CN" altLang="en-US" sz="1200">
                <a:solidFill>
                  <a:schemeClr val="tx1"/>
                </a:solidFill>
              </a:rPr>
              <a:t>        &lt;div style="width:100px;height:100px;background-color:red;display:inline-block;border-top-right-radius: 10px;"&gt;盒子&lt;/div&gt;</a:t>
            </a:r>
            <a:endParaRPr lang="zh-CN" altLang="en-US" sz="1200">
              <a:solidFill>
                <a:schemeClr val="tx1"/>
              </a:solidFill>
            </a:endParaRPr>
          </a:p>
          <a:p>
            <a:pPr algn="l"/>
            <a:r>
              <a:rPr lang="zh-CN" altLang="en-US" sz="1200">
                <a:solidFill>
                  <a:schemeClr val="tx1"/>
                </a:solidFill>
              </a:rPr>
              <a:t>        &lt;div style="width:100px;height:100px;background-color:red;display:inline-block;border-bottom-right-radius: 10px;"&gt;盒子&lt;/div&gt;</a:t>
            </a:r>
            <a:endParaRPr lang="zh-CN" altLang="en-US" sz="1200">
              <a:solidFill>
                <a:schemeClr val="tx1"/>
              </a:solidFill>
            </a:endParaRPr>
          </a:p>
          <a:p>
            <a:pPr algn="l"/>
            <a:r>
              <a:rPr lang="zh-CN" altLang="en-US" sz="1200">
                <a:solidFill>
                  <a:schemeClr val="tx1"/>
                </a:solidFill>
              </a:rPr>
              <a:t>        &lt;div style="width:100px;height:100px;background-color:red;display:inline-block;border-bottom-left-radius: 10px;"&gt;盒子&lt;/div&gt;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7" name="矩形 6"/>
          <p:cNvSpPr/>
          <p:nvPr/>
        </p:nvSpPr>
        <p:spPr>
          <a:xfrm>
            <a:off x="7219950" y="1911350"/>
            <a:ext cx="229489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盒子模型</a:t>
            </a:r>
            <a:r>
              <a:rPr lang="en-US" altLang="zh-CN"/>
              <a:t>-</a:t>
            </a:r>
            <a:r>
              <a:rPr lang="zh-CN" altLang="en-US"/>
              <a:t>设置</a:t>
            </a:r>
            <a:r>
              <a:rPr lang="en-US" altLang="zh-CN"/>
              <a:t>border</a:t>
            </a:r>
            <a:endParaRPr lang="en-US" altLang="zh-CN"/>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1" name="圆角矩形 10"/>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j-ea"/>
                <a:ea typeface="+mj-ea"/>
                <a:sym typeface="+mn-ea"/>
              </a:rPr>
              <a:t>HTML </a:t>
            </a:r>
            <a:r>
              <a:rPr lang="zh-CN" altLang="en-US" sz="3200">
                <a:latin typeface="+mj-ea"/>
                <a:ea typeface="+mj-ea"/>
                <a:sym typeface="+mn-ea"/>
              </a:rPr>
              <a:t>发展史</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176530" y="354330"/>
            <a:ext cx="9411335" cy="25292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测试外边距 --&gt;</a:t>
            </a:r>
            <a:endParaRPr lang="zh-CN" altLang="en-US" sz="1200">
              <a:solidFill>
                <a:schemeClr val="tx1"/>
              </a:solidFill>
            </a:endParaRPr>
          </a:p>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div嵌套引起的 margin-top 不起作用:</a:t>
            </a:r>
            <a:endParaRPr lang="zh-CN" altLang="en-US" sz="1200">
              <a:solidFill>
                <a:schemeClr val="tx1"/>
              </a:solidFill>
            </a:endParaRPr>
          </a:p>
          <a:p>
            <a:pPr algn="l"/>
            <a:r>
              <a:rPr lang="zh-CN" altLang="en-US" sz="1200">
                <a:solidFill>
                  <a:schemeClr val="tx1"/>
                </a:solidFill>
              </a:rPr>
              <a:t>        对内部的div设置margin-top时,内部对于外部的div并没有产生一个margin值,而是外部的div相对于上面的div产生了一个margin值,</a:t>
            </a:r>
            <a:endParaRPr lang="zh-CN" altLang="en-US" sz="1200">
              <a:solidFill>
                <a:schemeClr val="tx1"/>
              </a:solidFill>
            </a:endParaRPr>
          </a:p>
          <a:p>
            <a:pPr algn="l"/>
            <a:r>
              <a:rPr lang="zh-CN" altLang="en-US" sz="1200">
                <a:solidFill>
                  <a:schemeClr val="tx1"/>
                </a:solidFill>
              </a:rPr>
              <a:t>        这是因为嵌套div中margin-top出现转移,在部分浏览器中,两个嵌套的div,如果外层父元素div的padding值为0,</a:t>
            </a:r>
            <a:endParaRPr lang="zh-CN" altLang="en-US" sz="1200">
              <a:solidFill>
                <a:schemeClr val="tx1"/>
              </a:solidFill>
            </a:endParaRPr>
          </a:p>
          <a:p>
            <a:pPr algn="l"/>
            <a:r>
              <a:rPr lang="zh-CN" altLang="en-US" sz="1200">
                <a:solidFill>
                  <a:schemeClr val="tx1"/>
                </a:solidFill>
              </a:rPr>
              <a:t>        那么内层div的margin-top,margin-bottom值都会转移到父元素也就是外层div身上</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 style="background-color: pink;"&gt;</a:t>
            </a:r>
            <a:endParaRPr lang="zh-CN" altLang="en-US" sz="1200">
              <a:solidFill>
                <a:schemeClr val="tx1"/>
              </a:solidFill>
            </a:endParaRPr>
          </a:p>
          <a:p>
            <a:pPr algn="l"/>
            <a:r>
              <a:rPr lang="zh-CN" altLang="en-US" sz="1200">
                <a:solidFill>
                  <a:schemeClr val="tx1"/>
                </a:solidFill>
              </a:rPr>
              <a:t>        &lt;div style="width: 100px;height: 100px;background-color:yellow;margin: 10px;"&gt;&lt;/div&gt;</a:t>
            </a:r>
            <a:endParaRPr lang="zh-CN" altLang="en-US" sz="1200">
              <a:solidFill>
                <a:schemeClr val="tx1"/>
              </a:solidFill>
            </a:endParaRPr>
          </a:p>
          <a:p>
            <a:pPr algn="l"/>
            <a:r>
              <a:rPr lang="zh-CN" altLang="en-US" sz="1200">
                <a:solidFill>
                  <a:schemeClr val="tx1"/>
                </a:solidFill>
              </a:rPr>
              <a:t>        &lt;div style="width: 100px;height: 100px;background-color:yellow;margin: 20px;"&gt;&lt;/div&gt;</a:t>
            </a:r>
            <a:endParaRPr lang="zh-CN" altLang="en-US" sz="1200">
              <a:solidFill>
                <a:schemeClr val="tx1"/>
              </a:solidFill>
            </a:endParaRPr>
          </a:p>
          <a:p>
            <a:pPr algn="l"/>
            <a:r>
              <a:rPr lang="zh-CN" altLang="en-US" sz="1200">
                <a:solidFill>
                  <a:schemeClr val="tx1"/>
                </a:solidFill>
              </a:rPr>
              <a:t>        &lt;div style="width: 100px;height: 100px;background-color:yellow;margin: 30px;"&gt;&lt;/div&gt;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7" name="矩形 6"/>
          <p:cNvSpPr/>
          <p:nvPr/>
        </p:nvSpPr>
        <p:spPr>
          <a:xfrm>
            <a:off x="7065010" y="2348230"/>
            <a:ext cx="244919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盒子模型</a:t>
            </a:r>
            <a:r>
              <a:rPr lang="en-US" altLang="zh-CN"/>
              <a:t>-</a:t>
            </a:r>
            <a:r>
              <a:rPr lang="zh-CN" altLang="en-US"/>
              <a:t>设置外边距</a:t>
            </a:r>
            <a:endParaRPr lang="zh-CN" altLang="en-US"/>
          </a:p>
        </p:txBody>
      </p:sp>
      <p:sp>
        <p:nvSpPr>
          <p:cNvPr id="2" name="矩形 1"/>
          <p:cNvSpPr/>
          <p:nvPr/>
        </p:nvSpPr>
        <p:spPr>
          <a:xfrm>
            <a:off x="176530" y="3025775"/>
            <a:ext cx="9411970" cy="37223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解决办法：1、给父元素div设置一个padding值</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 style="background-color: pink;padding: 10px;"&gt;</a:t>
            </a:r>
            <a:endParaRPr lang="zh-CN" altLang="en-US" sz="1200">
              <a:solidFill>
                <a:schemeClr val="tx1"/>
              </a:solidFill>
            </a:endParaRPr>
          </a:p>
          <a:p>
            <a:pPr algn="l"/>
            <a:r>
              <a:rPr lang="zh-CN" altLang="en-US" sz="1200">
                <a:solidFill>
                  <a:schemeClr val="tx1"/>
                </a:solidFill>
              </a:rPr>
              <a:t>        &lt;div style="width: 100px;height: 100px;background-color:yellow;margin: 10px;"&gt;&lt;/div&gt;</a:t>
            </a:r>
            <a:endParaRPr lang="zh-CN" altLang="en-US" sz="1200">
              <a:solidFill>
                <a:schemeClr val="tx1"/>
              </a:solidFill>
            </a:endParaRPr>
          </a:p>
          <a:p>
            <a:pPr algn="l"/>
            <a:r>
              <a:rPr lang="zh-CN" altLang="en-US" sz="1200">
                <a:solidFill>
                  <a:schemeClr val="tx1"/>
                </a:solidFill>
              </a:rPr>
              <a:t>        &lt;div style="width: 100px;height: 100px;background-color:yellow;margin: 20px;"&gt;&lt;/div&gt;</a:t>
            </a:r>
            <a:endParaRPr lang="zh-CN" altLang="en-US" sz="1200">
              <a:solidFill>
                <a:schemeClr val="tx1"/>
              </a:solidFill>
            </a:endParaRPr>
          </a:p>
          <a:p>
            <a:pPr algn="l"/>
            <a:r>
              <a:rPr lang="zh-CN" altLang="en-US" sz="1200">
                <a:solidFill>
                  <a:schemeClr val="tx1"/>
                </a:solidFill>
              </a:rPr>
              <a:t>        &lt;div style="width: 100px;height: 100px;background-color:yellow;margin: 30px;"&gt;&lt;/div&gt;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解决办法：2、给父元素div设置一个overflow：hidden；在不加overflow:Hidden;的时候,margin-top:这个属性是认不到边的,也就是失效。</a:t>
            </a:r>
            <a:endParaRPr lang="zh-CN" altLang="en-US" sz="1200">
              <a:solidFill>
                <a:schemeClr val="tx1"/>
              </a:solidFill>
            </a:endParaRPr>
          </a:p>
          <a:p>
            <a:pPr algn="l"/>
            <a:r>
              <a:rPr lang="zh-CN" altLang="en-US" sz="1200">
                <a:solidFill>
                  <a:schemeClr val="tx1"/>
                </a:solidFill>
              </a:rPr>
              <a:t>    但是ie浏览器解决了这个问题,火狐、谷歌之类的就会出现失效,所以这是个标准问题,也是个兼容问题。</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 style="background-color: pink;overflow: hidden;"&gt;</a:t>
            </a:r>
            <a:endParaRPr lang="zh-CN" altLang="en-US" sz="1200">
              <a:solidFill>
                <a:schemeClr val="tx1"/>
              </a:solidFill>
            </a:endParaRPr>
          </a:p>
          <a:p>
            <a:pPr algn="l"/>
            <a:r>
              <a:rPr lang="zh-CN" altLang="en-US" sz="1200">
                <a:solidFill>
                  <a:schemeClr val="tx1"/>
                </a:solidFill>
              </a:rPr>
              <a:t>        &lt;div style="width: 100px;height: 100px;background-color:yellow;margin: 10px;"&gt;&lt;/div&gt;</a:t>
            </a:r>
            <a:endParaRPr lang="zh-CN" altLang="en-US" sz="1200">
              <a:solidFill>
                <a:schemeClr val="tx1"/>
              </a:solidFill>
            </a:endParaRPr>
          </a:p>
          <a:p>
            <a:pPr algn="l"/>
            <a:r>
              <a:rPr lang="zh-CN" altLang="en-US" sz="1200">
                <a:solidFill>
                  <a:schemeClr val="tx1"/>
                </a:solidFill>
              </a:rPr>
              <a:t>        &lt;div style="width: 100px;height: 100px;background-color:yellow;margin: 20px;"&gt;&lt;/div&gt;</a:t>
            </a:r>
            <a:endParaRPr lang="zh-CN" altLang="en-US" sz="1200">
              <a:solidFill>
                <a:schemeClr val="tx1"/>
              </a:solidFill>
            </a:endParaRPr>
          </a:p>
          <a:p>
            <a:pPr algn="l"/>
            <a:r>
              <a:rPr lang="zh-CN" altLang="en-US" sz="1200">
                <a:solidFill>
                  <a:schemeClr val="tx1"/>
                </a:solidFill>
              </a:rPr>
              <a:t>        &lt;div style="width: 100px;height: 100px;background-color:yellow;margin: 30px;"&gt;&lt;/div&gt;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p:txBody>
      </p:sp>
      <p:sp>
        <p:nvSpPr>
          <p:cNvPr id="4" name="矩形 3"/>
          <p:cNvSpPr/>
          <p:nvPr/>
        </p:nvSpPr>
        <p:spPr>
          <a:xfrm>
            <a:off x="7065010" y="3113405"/>
            <a:ext cx="244919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解决外边距不生效</a:t>
            </a:r>
            <a:endParaRPr lang="zh-CN" altLang="en-US"/>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140335" y="1009650"/>
            <a:ext cx="9667875" cy="25292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测试外边距 --&gt;</a:t>
            </a:r>
            <a:endParaRPr lang="zh-CN" altLang="en-US" sz="1200">
              <a:solidFill>
                <a:schemeClr val="tx1"/>
              </a:solidFill>
            </a:endParaRPr>
          </a:p>
          <a:p>
            <a:pPr algn="l"/>
            <a:r>
              <a:rPr lang="zh-CN" altLang="en-US" sz="1200">
                <a:solidFill>
                  <a:schemeClr val="tx1"/>
                </a:solidFill>
              </a:rPr>
              <a:t>    &lt;div style="background-color: pink;padding: 1px;"&gt;</a:t>
            </a:r>
            <a:endParaRPr lang="zh-CN" altLang="en-US" sz="1200">
              <a:solidFill>
                <a:schemeClr val="tx1"/>
              </a:solidFill>
            </a:endParaRPr>
          </a:p>
          <a:p>
            <a:pPr algn="l"/>
            <a:r>
              <a:rPr lang="zh-CN" altLang="en-US" sz="1200">
                <a:solidFill>
                  <a:schemeClr val="tx1"/>
                </a:solidFill>
              </a:rPr>
              <a:t>        &lt;div style="height:100px;background-color: yellow;margin: 20px;"&gt;&lt;/div&gt;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r>
              <a:rPr lang="zh-CN" altLang="en-US" sz="1200">
                <a:solidFill>
                  <a:schemeClr val="tx1"/>
                </a:solidFill>
              </a:rPr>
              <a:t>    &lt;div style="background-color: pink;padding: 1px;"&gt;</a:t>
            </a:r>
            <a:endParaRPr lang="zh-CN" altLang="en-US" sz="1200">
              <a:solidFill>
                <a:schemeClr val="tx1"/>
              </a:solidFill>
            </a:endParaRPr>
          </a:p>
          <a:p>
            <a:pPr algn="l"/>
            <a:r>
              <a:rPr lang="zh-CN" altLang="en-US" sz="1200">
                <a:solidFill>
                  <a:schemeClr val="tx1"/>
                </a:solidFill>
              </a:rPr>
              <a:t>        &lt;div style="height:100px;background-color: yellow;margin-top: 10px;margin-right: 20px;margin-bottom: 30px;margin-left: 40px;"&gt;&lt;/div&gt;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r>
              <a:rPr lang="zh-CN" altLang="en-US" sz="1200">
                <a:solidFill>
                  <a:schemeClr val="tx1"/>
                </a:solidFill>
              </a:rPr>
              <a:t>    &lt;!-- 测试内边距 --&gt;</a:t>
            </a:r>
            <a:endParaRPr lang="zh-CN" altLang="en-US" sz="1200">
              <a:solidFill>
                <a:schemeClr val="tx1"/>
              </a:solidFill>
            </a:endParaRPr>
          </a:p>
          <a:p>
            <a:pPr algn="l"/>
            <a:r>
              <a:rPr lang="zh-CN" altLang="en-US" sz="1200">
                <a:solidFill>
                  <a:schemeClr val="tx1"/>
                </a:solidFill>
              </a:rPr>
              <a:t>    &lt;div style="background-color: pink;padding: 10px;"&gt;</a:t>
            </a:r>
            <a:endParaRPr lang="zh-CN" altLang="en-US" sz="1200">
              <a:solidFill>
                <a:schemeClr val="tx1"/>
              </a:solidFill>
            </a:endParaRPr>
          </a:p>
          <a:p>
            <a:pPr algn="l"/>
            <a:r>
              <a:rPr lang="zh-CN" altLang="en-US" sz="1200">
                <a:solidFill>
                  <a:schemeClr val="tx1"/>
                </a:solidFill>
              </a:rPr>
              <a:t>        &lt;div style="height:100px;background-color: yellow;"&gt;&lt;/div&gt;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7" name="矩形 6"/>
          <p:cNvSpPr/>
          <p:nvPr/>
        </p:nvSpPr>
        <p:spPr>
          <a:xfrm>
            <a:off x="7619365" y="2894330"/>
            <a:ext cx="203136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盒子模型</a:t>
            </a:r>
            <a:r>
              <a:rPr lang="en-US" altLang="zh-CN"/>
              <a:t>-</a:t>
            </a:r>
            <a:r>
              <a:rPr lang="zh-CN" altLang="en-US"/>
              <a:t>内边距</a:t>
            </a:r>
            <a:endParaRPr lang="zh-CN" altLang="en-US"/>
          </a:p>
        </p:txBody>
      </p:sp>
      <p:sp>
        <p:nvSpPr>
          <p:cNvPr id="3" name="矩形 2"/>
          <p:cNvSpPr/>
          <p:nvPr/>
        </p:nvSpPr>
        <p:spPr>
          <a:xfrm>
            <a:off x="140335" y="3687445"/>
            <a:ext cx="9667875" cy="25292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margin\padding 四个值分别表示：上右下左方向的值</a:t>
            </a:r>
            <a:endParaRPr lang="zh-CN" altLang="en-US" sz="1200">
              <a:solidFill>
                <a:schemeClr val="tx1"/>
              </a:solidFill>
            </a:endParaRPr>
          </a:p>
          <a:p>
            <a:pPr algn="l"/>
            <a:r>
              <a:rPr lang="zh-CN" altLang="en-US" sz="1200">
                <a:solidFill>
                  <a:schemeClr val="tx1"/>
                </a:solidFill>
              </a:rPr>
              <a:t>        margin\padding: 10px;                   上右下左四个方向都是 10px</a:t>
            </a:r>
            <a:endParaRPr lang="zh-CN" altLang="en-US" sz="1200">
              <a:solidFill>
                <a:schemeClr val="tx1"/>
              </a:solidFill>
            </a:endParaRPr>
          </a:p>
          <a:p>
            <a:pPr algn="l"/>
            <a:r>
              <a:rPr lang="zh-CN" altLang="en-US" sz="1200">
                <a:solidFill>
                  <a:schemeClr val="tx1"/>
                </a:solidFill>
              </a:rPr>
              <a:t>        margin\padding: 10px 20px;              上下 10px 左右 20px</a:t>
            </a:r>
            <a:endParaRPr lang="zh-CN" altLang="en-US" sz="1200">
              <a:solidFill>
                <a:schemeClr val="tx1"/>
              </a:solidFill>
            </a:endParaRPr>
          </a:p>
          <a:p>
            <a:pPr algn="l"/>
            <a:r>
              <a:rPr lang="zh-CN" altLang="en-US" sz="1200">
                <a:solidFill>
                  <a:schemeClr val="tx1"/>
                </a:solidFill>
              </a:rPr>
              <a:t>        margin\padding: 10px 20px 30px 40px;    上 10px 右 20px 下 30px 左 40px</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 style="background-color: pink;padding: 10px 20px 30px 40px;"&gt;</a:t>
            </a:r>
            <a:endParaRPr lang="zh-CN" altLang="en-US" sz="1200">
              <a:solidFill>
                <a:schemeClr val="tx1"/>
              </a:solidFill>
            </a:endParaRPr>
          </a:p>
          <a:p>
            <a:pPr algn="l"/>
            <a:r>
              <a:rPr lang="zh-CN" altLang="en-US" sz="1200">
                <a:solidFill>
                  <a:schemeClr val="tx1"/>
                </a:solidFill>
              </a:rPr>
              <a:t>        &lt;div style="height:100px;background-color: yellow;"&gt;&lt;/div&gt;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r>
              <a:rPr lang="zh-CN" altLang="en-US" sz="1200">
                <a:solidFill>
                  <a:schemeClr val="tx1"/>
                </a:solidFill>
              </a:rPr>
              <a:t>    &lt;div style="background-color: pink;padding-top: 10px; padding-right: 20px;padding-bottom: 30px;padding-left: 40px;"&gt;</a:t>
            </a:r>
            <a:endParaRPr lang="zh-CN" altLang="en-US" sz="1200">
              <a:solidFill>
                <a:schemeClr val="tx1"/>
              </a:solidFill>
            </a:endParaRPr>
          </a:p>
          <a:p>
            <a:pPr algn="l"/>
            <a:r>
              <a:rPr lang="zh-CN" altLang="en-US" sz="1200">
                <a:solidFill>
                  <a:schemeClr val="tx1"/>
                </a:solidFill>
              </a:rPr>
              <a:t>        &lt;div style="height:100px;background-color: yellow;"&gt;&lt;/div&gt;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5" name="矩形 4"/>
          <p:cNvSpPr/>
          <p:nvPr/>
        </p:nvSpPr>
        <p:spPr>
          <a:xfrm>
            <a:off x="7619365" y="3832225"/>
            <a:ext cx="203136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边距方向</a:t>
            </a:r>
            <a:endParaRPr lang="zh-CN" altLang="en-US"/>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322580" y="1016635"/>
            <a:ext cx="6853555" cy="14522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测试居中</a:t>
            </a:r>
            <a:endParaRPr lang="zh-CN" altLang="en-US" sz="1200">
              <a:solidFill>
                <a:schemeClr val="tx1"/>
              </a:solidFill>
            </a:endParaRPr>
          </a:p>
          <a:p>
            <a:pPr algn="l"/>
            <a:r>
              <a:rPr lang="zh-CN" altLang="en-US" sz="1200">
                <a:solidFill>
                  <a:schemeClr val="tx1"/>
                </a:solidFill>
              </a:rPr>
              <a:t>        margin:0 auto 设置对象上下间距为0,左右自动。</a:t>
            </a:r>
            <a:endParaRPr lang="zh-CN" altLang="en-US" sz="1200">
              <a:solidFill>
                <a:schemeClr val="tx1"/>
              </a:solidFill>
            </a:endParaRPr>
          </a:p>
          <a:p>
            <a:pPr algn="l"/>
            <a:r>
              <a:rPr lang="zh-CN" altLang="en-US" sz="1200">
                <a:solidFill>
                  <a:schemeClr val="tx1"/>
                </a:solidFill>
              </a:rPr>
              <a:t>        可拆分: margin:0 auto 0 auto(上下)</a:t>
            </a:r>
            <a:endParaRPr lang="zh-CN" altLang="en-US" sz="1200">
              <a:solidFill>
                <a:schemeClr val="tx1"/>
              </a:solidFill>
            </a:endParaRPr>
          </a:p>
          <a:p>
            <a:pPr algn="l"/>
            <a:r>
              <a:rPr lang="zh-CN" altLang="en-US" sz="1200">
                <a:solidFill>
                  <a:schemeClr val="tx1"/>
                </a:solidFill>
              </a:rPr>
              <a:t>        还可拆分为: margin-left:auto;margin-right:auto;margin-top:0;margin-bottom:0;</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 style="width: 300px;height: 100px;background-color: pink;margin: 0 auto;"&gt;居中测试&lt;/div&gt;</a:t>
            </a:r>
            <a:endParaRPr lang="zh-CN" altLang="en-US" sz="1200">
              <a:solidFill>
                <a:schemeClr val="tx1"/>
              </a:solidFill>
            </a:endParaRPr>
          </a:p>
        </p:txBody>
      </p:sp>
      <p:sp>
        <p:nvSpPr>
          <p:cNvPr id="5" name="矩形 4"/>
          <p:cNvSpPr/>
          <p:nvPr/>
        </p:nvSpPr>
        <p:spPr>
          <a:xfrm>
            <a:off x="7249160" y="998855"/>
            <a:ext cx="157670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元素居中</a:t>
            </a:r>
            <a:endParaRPr lang="zh-CN" altLang="en-US"/>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1" name="圆角矩形 10"/>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j-ea"/>
                <a:ea typeface="+mj-ea"/>
                <a:sym typeface="+mn-ea"/>
              </a:rPr>
              <a:t>HTML </a:t>
            </a:r>
            <a:r>
              <a:rPr lang="zh-CN" altLang="en-US" sz="3200">
                <a:latin typeface="+mj-ea"/>
                <a:ea typeface="+mj-ea"/>
                <a:sym typeface="+mn-ea"/>
              </a:rPr>
              <a:t>表单</a:t>
            </a:r>
            <a:r>
              <a:rPr lang="zh-CN" altLang="en-US" sz="3200">
                <a:latin typeface="+mj-ea"/>
                <a:ea typeface="+mj-ea"/>
                <a:sym typeface="+mn-ea"/>
              </a:rPr>
              <a:t>标签</a:t>
            </a:r>
            <a:endParaRPr lang="zh-CN" altLang="en-US" sz="3200">
              <a:latin typeface="+mj-ea"/>
              <a:ea typeface="+mj-ea"/>
              <a:cs typeface="宋体" panose="02010600030101010101" pitchFamily="2" charset="-122"/>
              <a:sym typeface="+mn-ea"/>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2392045" y="904240"/>
            <a:ext cx="9563100" cy="294894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HTML 表单用于搜集不同类型的用户输入。HTML5 表单，拥有多个新的表单输入类型，提供了更好的输入控制和验证。</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一个表单有三个基本组成部分：</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① 表单标签</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：这里面包含了处理表单数据所用CGI程序的URL以及数据提交到服务器的方法。</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② 表单域</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：包含了文本框、密码框、隐藏域、多行文本框、复选框、单选框、下拉选择框和文件上传框等。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③ 表单按钮</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：包括提交按钮、复位按钮和一般按钮；用于将数据传送到服务器上的CGI脚本或者取消输入，还可以用表单按钮来控制其他定义了处理脚本的处理工作。</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nvSpPr>
        <p:spPr>
          <a:xfrm>
            <a:off x="160020" y="904240"/>
            <a:ext cx="212217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表单标签组成部分</a:t>
            </a:r>
            <a:endParaRPr lang="zh-CN">
              <a:latin typeface="+mn-ea"/>
              <a:cs typeface="宋体" panose="02010600030101010101" pitchFamily="2" charset="-122"/>
              <a:sym typeface="+mn-ea"/>
            </a:endParaRPr>
          </a:p>
        </p:txBody>
      </p:sp>
      <p:sp>
        <p:nvSpPr>
          <p:cNvPr id="3" name="矩形 2"/>
          <p:cNvSpPr/>
          <p:nvPr/>
        </p:nvSpPr>
        <p:spPr>
          <a:xfrm>
            <a:off x="2392045" y="3963670"/>
            <a:ext cx="9563100" cy="132778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表单标签：&lt;form&gt;&lt;/form&gt;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功能：用于申明表单，定义采集数据的范围，也就是&lt;form&gt;和&lt;/form&gt;里面包含的数据将被提交到服务器或者电子邮件里。</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语法：&lt;form action="url" method="get|post" enctype="mine"  target="_blank"&gt;</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&lt;/form&gt;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nvSpPr>
        <p:spPr>
          <a:xfrm>
            <a:off x="160020" y="3963670"/>
            <a:ext cx="212217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表单标签语法格式</a:t>
            </a:r>
            <a:endParaRPr lang="zh-CN">
              <a:latin typeface="+mn-ea"/>
              <a:cs typeface="宋体" panose="02010600030101010101" pitchFamily="2" charset="-122"/>
              <a:sym typeface="+mn-ea"/>
            </a:endParaRPr>
          </a:p>
        </p:txBody>
      </p:sp>
      <p:sp>
        <p:nvSpPr>
          <p:cNvPr id="7" name="文本框 6"/>
          <p:cNvSpPr txBox="1"/>
          <p:nvPr/>
        </p:nvSpPr>
        <p:spPr>
          <a:xfrm>
            <a:off x="2510790" y="5534025"/>
            <a:ext cx="8999220" cy="119888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action = url用来指定处理提交表单的格式。它可以是一个URL地址或一个电子邮件地址。</a:t>
            </a:r>
            <a:endParaRPr 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method = get或post指明提交表单的HTTP方法。</a:t>
            </a:r>
            <a:endParaRPr 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enctype 属性规定在发送到服务器之前应该</a:t>
            </a:r>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如何对表单数据进行编码</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atin typeface="宋体" panose="02010600030101010101" pitchFamily="2" charset="-122"/>
                <a:ea typeface="宋体" panose="02010600030101010101" pitchFamily="2" charset="-122"/>
                <a:cs typeface="宋体" panose="02010600030101010101" pitchFamily="2" charset="-122"/>
              </a:rPr>
              <a:t>target 属性规定在何处打开 action URL。</a:t>
            </a:r>
            <a:endParaRPr lang="zh-CN">
              <a:latin typeface="宋体" panose="02010600030101010101" pitchFamily="2" charset="-122"/>
              <a:ea typeface="宋体" panose="02010600030101010101" pitchFamily="2" charset="-122"/>
              <a:cs typeface="宋体" panose="02010600030101010101" pitchFamily="2" charset="-122"/>
            </a:endParaRPr>
          </a:p>
        </p:txBody>
      </p:sp>
      <p:sp>
        <p:nvSpPr>
          <p:cNvPr id="10" name="左大括号 9"/>
          <p:cNvSpPr/>
          <p:nvPr/>
        </p:nvSpPr>
        <p:spPr>
          <a:xfrm>
            <a:off x="2193290" y="5661660"/>
            <a:ext cx="317500" cy="997585"/>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8" name="矩形 7"/>
          <p:cNvSpPr/>
          <p:nvPr/>
        </p:nvSpPr>
        <p:spPr>
          <a:xfrm>
            <a:off x="478790" y="5895975"/>
            <a:ext cx="1560195" cy="42926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mn-ea"/>
                <a:cs typeface="宋体" panose="02010600030101010101" pitchFamily="2" charset="-122"/>
                <a:sym typeface="+mn-ea"/>
              </a:rPr>
              <a:t>表单提交参数</a:t>
            </a:r>
            <a:endParaRPr lang="zh-CN" altLang="en-US">
              <a:solidFill>
                <a:schemeClr val="bg1"/>
              </a:solidFill>
              <a:latin typeface="+mn-ea"/>
              <a:cs typeface="宋体" panose="02010600030101010101" pitchFamily="2" charset="-122"/>
              <a:sym typeface="+mn-ea"/>
            </a:endParaRPr>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76250" y="1322070"/>
            <a:ext cx="11239500"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1.参数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GET传递的参数只能带URL后面，文本格式QueryString，各浏览器一般有长度限制，一般认为是2083，如果有中文字符更短。提交到服务器端的数据量小。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POST可以传递application/x-www-form-urlencoded的类似QueryString、multipart/form-data的二进制报文格式（支持文件信息嵌入报文传输）、纯文本或二进制的body参数。提交到服务器端的数据量大。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2.用途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GET用于从服务器端获取数据，包括静态资源(HTML|JS|CSS|Image等等)、动态数据展示(列表数据、详情数据等等)。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POST用于向服务器提交数据，比如增删改数据，提交一个表单新建一个用户、或修改一个用户等。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3.缓存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GET时默认可以复用前面的请求数据作为缓存结果返回，此时以完整的URL作为缓存数据的KEY。所以有时候为了强制每次请求都是新数据，我们可以在URL后面加上一个随机参数Math.random或时间戳new Date().getTime()、或版本号。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POST一般则不会被这些缓存因素影响。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4.安全性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（登录注册建议使用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POST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方式）</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默认对于nginx的access log，会自动记录get或post的完整URL，包括其中带的参数。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对于POST来说，请求的报文却不会被记录，这些对于敏感数据来说，POST更安全一些。</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396240" y="1249680"/>
            <a:ext cx="11319510" cy="470535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chemeClr val="tx1"/>
              </a:solidFill>
              <a:latin typeface="+mn-ea"/>
              <a:cs typeface="+mn-ea"/>
              <a:sym typeface="+mn-ea"/>
            </a:endParaRPr>
          </a:p>
        </p:txBody>
      </p:sp>
      <p:sp>
        <p:nvSpPr>
          <p:cNvPr id="14" name="矩形 13"/>
          <p:cNvSpPr/>
          <p:nvPr/>
        </p:nvSpPr>
        <p:spPr>
          <a:xfrm>
            <a:off x="396240" y="783590"/>
            <a:ext cx="2338070" cy="393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请求方式详解</a:t>
            </a:r>
            <a:endParaRPr lang="zh-CN" altLang="en-US" sz="1200">
              <a:solidFill>
                <a:schemeClr val="bg1"/>
              </a:solidFill>
              <a:latin typeface="+mn-ea"/>
              <a:cs typeface="+mn-ea"/>
              <a:sym typeface="+mn-ea"/>
            </a:endParaRP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76250" y="1322070"/>
            <a:ext cx="11239500"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enctype 属性规定在发送到服务器之前应该</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如何对表单数据进行编码</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。默认地，表单数据会编码为 "application/x-www-form-urlencoded"。就是说，在发送到服务器之前，所有字符都会进行编码（空格转换为 "+" 加号，特殊符号转换为 ASCII HEX 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enctype 可能的值有：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application/x-www-form-urlencoded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在发送前编码所有字符（</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默认编码方式</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multipart/form-data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不对字符编码。在使用包含</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文件上传</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控件的表单时，必须使用该值。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text/plain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空格转换为 "+" 加号，但不对特殊字符编码。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396240" y="1249680"/>
            <a:ext cx="11319510" cy="219202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chemeClr val="tx1"/>
              </a:solidFill>
              <a:latin typeface="+mn-ea"/>
              <a:cs typeface="+mn-ea"/>
              <a:sym typeface="+mn-ea"/>
            </a:endParaRPr>
          </a:p>
        </p:txBody>
      </p:sp>
      <p:sp>
        <p:nvSpPr>
          <p:cNvPr id="14" name="矩形 13"/>
          <p:cNvSpPr/>
          <p:nvPr/>
        </p:nvSpPr>
        <p:spPr>
          <a:xfrm>
            <a:off x="396240" y="783590"/>
            <a:ext cx="2338070" cy="393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编码方式详解</a:t>
            </a:r>
            <a:endParaRPr lang="zh-CN" altLang="en-US" sz="1200">
              <a:solidFill>
                <a:schemeClr val="bg1"/>
              </a:solidFill>
              <a:latin typeface="+mn-ea"/>
              <a:cs typeface="+mn-ea"/>
              <a:sym typeface="+mn-ea"/>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10185" y="845185"/>
            <a:ext cx="4161155" cy="25571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表单练习 --&gt;</a:t>
            </a:r>
            <a:endParaRPr lang="zh-CN" altLang="en-US" sz="1200">
              <a:solidFill>
                <a:schemeClr val="tx1"/>
              </a:solidFill>
            </a:endParaRPr>
          </a:p>
          <a:p>
            <a:pPr algn="l"/>
            <a:r>
              <a:rPr lang="zh-CN" altLang="en-US" sz="1200">
                <a:solidFill>
                  <a:schemeClr val="tx1"/>
                </a:solidFill>
              </a:rPr>
              <a:t>    &lt;form action="/login" enctype="text/plain"&gt;</a:t>
            </a:r>
            <a:endParaRPr lang="zh-CN" altLang="en-US" sz="1200">
              <a:solidFill>
                <a:schemeClr val="tx1"/>
              </a:solidFill>
            </a:endParaRPr>
          </a:p>
          <a:p>
            <a:pPr algn="l"/>
            <a:r>
              <a:rPr lang="zh-CN" altLang="en-US" sz="1200">
                <a:solidFill>
                  <a:schemeClr val="tx1"/>
                </a:solidFill>
              </a:rPr>
              <a:t>        用户名：&lt;input type="text" name="userName"/&gt;</a:t>
            </a:r>
            <a:endParaRPr lang="zh-CN" altLang="en-US" sz="1200">
              <a:solidFill>
                <a:schemeClr val="tx1"/>
              </a:solidFill>
            </a:endParaRPr>
          </a:p>
          <a:p>
            <a:pPr algn="l"/>
            <a:r>
              <a:rPr lang="zh-CN" altLang="en-US" sz="1200">
                <a:solidFill>
                  <a:schemeClr val="tx1"/>
                </a:solidFill>
              </a:rPr>
              <a:t>        密码：&lt;input type="password" name="passWord"/&gt;</a:t>
            </a:r>
            <a:endParaRPr lang="zh-CN" altLang="en-US" sz="1200">
              <a:solidFill>
                <a:schemeClr val="tx1"/>
              </a:solidFill>
            </a:endParaRPr>
          </a:p>
          <a:p>
            <a:pPr algn="l"/>
            <a:r>
              <a:rPr lang="zh-CN" altLang="en-US" sz="1200">
                <a:solidFill>
                  <a:schemeClr val="tx1"/>
                </a:solidFill>
              </a:rPr>
              <a:t>        &lt;button type="button"&gt;普通按钮&lt;/button&gt;</a:t>
            </a:r>
            <a:endParaRPr lang="zh-CN" altLang="en-US" sz="1200">
              <a:solidFill>
                <a:schemeClr val="tx1"/>
              </a:solidFill>
            </a:endParaRPr>
          </a:p>
          <a:p>
            <a:pPr algn="l"/>
            <a:r>
              <a:rPr lang="zh-CN" altLang="en-US" sz="1200">
                <a:solidFill>
                  <a:schemeClr val="tx1"/>
                </a:solidFill>
              </a:rPr>
              <a:t>        &lt;button type="submit"&gt;提交按钮&lt;/button&gt;</a:t>
            </a:r>
            <a:endParaRPr lang="zh-CN" altLang="en-US" sz="1200">
              <a:solidFill>
                <a:schemeClr val="tx1"/>
              </a:solidFill>
            </a:endParaRPr>
          </a:p>
          <a:p>
            <a:pPr algn="l"/>
            <a:r>
              <a:rPr lang="zh-CN" altLang="en-US" sz="1200">
                <a:solidFill>
                  <a:schemeClr val="tx1"/>
                </a:solidFill>
              </a:rPr>
              <a:t>        &lt;button type="reset"&gt;重置按钮&lt;/button&gt;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&lt;input type="button" value="普通按钮"/&gt;</a:t>
            </a:r>
            <a:endParaRPr lang="zh-CN" altLang="en-US" sz="1200">
              <a:solidFill>
                <a:schemeClr val="tx1"/>
              </a:solidFill>
            </a:endParaRPr>
          </a:p>
          <a:p>
            <a:pPr algn="l"/>
            <a:r>
              <a:rPr lang="zh-CN" altLang="en-US" sz="1200">
                <a:solidFill>
                  <a:schemeClr val="tx1"/>
                </a:solidFill>
              </a:rPr>
              <a:t>        &lt;input type="submit" value="提交按钮"/&gt;</a:t>
            </a:r>
            <a:endParaRPr lang="zh-CN" altLang="en-US" sz="1200">
              <a:solidFill>
                <a:schemeClr val="tx1"/>
              </a:solidFill>
            </a:endParaRPr>
          </a:p>
          <a:p>
            <a:pPr algn="l"/>
            <a:r>
              <a:rPr lang="zh-CN" altLang="en-US" sz="1200">
                <a:solidFill>
                  <a:schemeClr val="tx1"/>
                </a:solidFill>
              </a:rPr>
              <a:t>        &lt;input type="reset" value="重置按钮"/&gt;</a:t>
            </a:r>
            <a:endParaRPr lang="zh-CN" altLang="en-US" sz="1200">
              <a:solidFill>
                <a:schemeClr val="tx1"/>
              </a:solidFill>
            </a:endParaRPr>
          </a:p>
          <a:p>
            <a:pPr algn="l"/>
            <a:r>
              <a:rPr lang="zh-CN" altLang="en-US" sz="1200">
                <a:solidFill>
                  <a:schemeClr val="tx1"/>
                </a:solidFill>
              </a:rPr>
              <a:t>    &lt;/form&gt;</a:t>
            </a:r>
            <a:endParaRPr lang="zh-CN" altLang="en-US" sz="1200">
              <a:solidFill>
                <a:schemeClr val="tx1"/>
              </a:solidFill>
            </a:endParaRPr>
          </a:p>
        </p:txBody>
      </p:sp>
      <p:sp>
        <p:nvSpPr>
          <p:cNvPr id="4" name="矩形 3"/>
          <p:cNvSpPr/>
          <p:nvPr/>
        </p:nvSpPr>
        <p:spPr>
          <a:xfrm>
            <a:off x="2741295" y="3155950"/>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表单标签</a:t>
            </a:r>
            <a:endParaRPr lang="zh-CN" altLang="en-US"/>
          </a:p>
        </p:txBody>
      </p:sp>
      <p:sp>
        <p:nvSpPr>
          <p:cNvPr id="5" name="矩形 4"/>
          <p:cNvSpPr/>
          <p:nvPr/>
        </p:nvSpPr>
        <p:spPr>
          <a:xfrm>
            <a:off x="4660900" y="845185"/>
            <a:ext cx="4561840" cy="20021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验证 target 属性 --&gt;</a:t>
            </a:r>
            <a:endParaRPr lang="zh-CN" altLang="en-US" sz="1200">
              <a:solidFill>
                <a:schemeClr val="tx1"/>
              </a:solidFill>
            </a:endParaRPr>
          </a:p>
          <a:p>
            <a:pPr algn="l"/>
            <a:r>
              <a:rPr lang="zh-CN" altLang="en-US" sz="1200">
                <a:solidFill>
                  <a:schemeClr val="tx1"/>
                </a:solidFill>
              </a:rPr>
              <a:t>    &lt;form action="/login" enctype="text/plain" target="_blank"&gt;</a:t>
            </a:r>
            <a:endParaRPr lang="zh-CN" altLang="en-US" sz="1200">
              <a:solidFill>
                <a:schemeClr val="tx1"/>
              </a:solidFill>
            </a:endParaRPr>
          </a:p>
          <a:p>
            <a:pPr algn="l"/>
            <a:r>
              <a:rPr lang="zh-CN" altLang="en-US" sz="1200">
                <a:solidFill>
                  <a:schemeClr val="tx1"/>
                </a:solidFill>
              </a:rPr>
              <a:t>        用户名：&lt;input type="text" name="userName"/&gt;</a:t>
            </a:r>
            <a:endParaRPr lang="zh-CN" altLang="en-US" sz="1200">
              <a:solidFill>
                <a:schemeClr val="tx1"/>
              </a:solidFill>
            </a:endParaRPr>
          </a:p>
          <a:p>
            <a:pPr algn="l"/>
            <a:r>
              <a:rPr lang="zh-CN" altLang="en-US" sz="1200">
                <a:solidFill>
                  <a:schemeClr val="tx1"/>
                </a:solidFill>
              </a:rPr>
              <a:t>        密码：&lt;input type="password" name="passWord"/&gt;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&lt;input type="button" value="普通按钮"/&gt;</a:t>
            </a:r>
            <a:endParaRPr lang="zh-CN" altLang="en-US" sz="1200">
              <a:solidFill>
                <a:schemeClr val="tx1"/>
              </a:solidFill>
            </a:endParaRPr>
          </a:p>
          <a:p>
            <a:pPr algn="l"/>
            <a:r>
              <a:rPr lang="zh-CN" altLang="en-US" sz="1200">
                <a:solidFill>
                  <a:schemeClr val="tx1"/>
                </a:solidFill>
              </a:rPr>
              <a:t>        &lt;input type="submit" value="提交按钮"/&gt;</a:t>
            </a:r>
            <a:endParaRPr lang="zh-CN" altLang="en-US" sz="1200">
              <a:solidFill>
                <a:schemeClr val="tx1"/>
              </a:solidFill>
            </a:endParaRPr>
          </a:p>
          <a:p>
            <a:pPr algn="l"/>
            <a:r>
              <a:rPr lang="zh-CN" altLang="en-US" sz="1200">
                <a:solidFill>
                  <a:schemeClr val="tx1"/>
                </a:solidFill>
              </a:rPr>
              <a:t>        &lt;input type="reset" value="重置按钮"/&gt;</a:t>
            </a:r>
            <a:endParaRPr lang="zh-CN" altLang="en-US" sz="1200">
              <a:solidFill>
                <a:schemeClr val="tx1"/>
              </a:solidFill>
            </a:endParaRPr>
          </a:p>
          <a:p>
            <a:pPr algn="l"/>
            <a:r>
              <a:rPr lang="zh-CN" altLang="en-US" sz="1200">
                <a:solidFill>
                  <a:schemeClr val="tx1"/>
                </a:solidFill>
              </a:rPr>
              <a:t>    &lt;/form&gt;</a:t>
            </a:r>
            <a:endParaRPr lang="zh-CN" altLang="en-US" sz="1200">
              <a:solidFill>
                <a:schemeClr val="tx1"/>
              </a:solidFill>
            </a:endParaRPr>
          </a:p>
        </p:txBody>
      </p:sp>
      <p:sp>
        <p:nvSpPr>
          <p:cNvPr id="6" name="矩形 5"/>
          <p:cNvSpPr/>
          <p:nvPr/>
        </p:nvSpPr>
        <p:spPr>
          <a:xfrm>
            <a:off x="4660900" y="3154045"/>
            <a:ext cx="4370705" cy="24028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验证 get|post 请求方式 --&gt;</a:t>
            </a:r>
            <a:endParaRPr lang="zh-CN" altLang="en-US" sz="1200">
              <a:solidFill>
                <a:schemeClr val="tx1"/>
              </a:solidFill>
            </a:endParaRPr>
          </a:p>
          <a:p>
            <a:pPr algn="l"/>
            <a:r>
              <a:rPr lang="zh-CN" altLang="en-US" sz="1200">
                <a:solidFill>
                  <a:schemeClr val="tx1"/>
                </a:solidFill>
              </a:rPr>
              <a:t>    &lt;form action="/login" enctype="text/plain" method="get"&gt;</a:t>
            </a:r>
            <a:endParaRPr lang="zh-CN" altLang="en-US" sz="1200">
              <a:solidFill>
                <a:schemeClr val="tx1"/>
              </a:solidFill>
            </a:endParaRPr>
          </a:p>
          <a:p>
            <a:pPr algn="l"/>
            <a:r>
              <a:rPr lang="zh-CN" altLang="en-US" sz="1200">
                <a:solidFill>
                  <a:schemeClr val="tx1"/>
                </a:solidFill>
              </a:rPr>
              <a:t>        用户名：&lt;input type="text" name="userName"/&gt;</a:t>
            </a:r>
            <a:endParaRPr lang="zh-CN" altLang="en-US" sz="1200">
              <a:solidFill>
                <a:schemeClr val="tx1"/>
              </a:solidFill>
            </a:endParaRPr>
          </a:p>
          <a:p>
            <a:pPr algn="l"/>
            <a:r>
              <a:rPr lang="zh-CN" altLang="en-US" sz="1200">
                <a:solidFill>
                  <a:schemeClr val="tx1"/>
                </a:solidFill>
              </a:rPr>
              <a:t>        密码：&lt;input type="password" name="passWord"/&gt;</a:t>
            </a:r>
            <a:endParaRPr lang="zh-CN" altLang="en-US" sz="1200">
              <a:solidFill>
                <a:schemeClr val="tx1"/>
              </a:solidFill>
            </a:endParaRPr>
          </a:p>
          <a:p>
            <a:pPr algn="l"/>
            <a:r>
              <a:rPr lang="zh-CN" altLang="en-US" sz="1200">
                <a:solidFill>
                  <a:schemeClr val="tx1"/>
                </a:solidFill>
              </a:rPr>
              <a:t>        &lt;input type="submit" value="提交按钮"/&gt;</a:t>
            </a:r>
            <a:endParaRPr lang="zh-CN" altLang="en-US" sz="1200">
              <a:solidFill>
                <a:schemeClr val="tx1"/>
              </a:solidFill>
            </a:endParaRPr>
          </a:p>
          <a:p>
            <a:pPr algn="l"/>
            <a:r>
              <a:rPr lang="zh-CN" altLang="en-US" sz="1200">
                <a:solidFill>
                  <a:schemeClr val="tx1"/>
                </a:solidFill>
              </a:rPr>
              <a:t>    &lt;/form&gt;</a:t>
            </a:r>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r>
              <a:rPr lang="zh-CN" altLang="en-US" sz="1200">
                <a:solidFill>
                  <a:schemeClr val="tx1"/>
                </a:solidFill>
              </a:rPr>
              <a:t>    &lt;form action="/login" enctype="text/plain" method="post"&gt;</a:t>
            </a:r>
            <a:endParaRPr lang="zh-CN" altLang="en-US" sz="1200">
              <a:solidFill>
                <a:schemeClr val="tx1"/>
              </a:solidFill>
            </a:endParaRPr>
          </a:p>
          <a:p>
            <a:pPr algn="l"/>
            <a:r>
              <a:rPr lang="zh-CN" altLang="en-US" sz="1200">
                <a:solidFill>
                  <a:schemeClr val="tx1"/>
                </a:solidFill>
              </a:rPr>
              <a:t>        用户名：&lt;input type="text" name="userName"/&gt;</a:t>
            </a:r>
            <a:endParaRPr lang="zh-CN" altLang="en-US" sz="1200">
              <a:solidFill>
                <a:schemeClr val="tx1"/>
              </a:solidFill>
            </a:endParaRPr>
          </a:p>
          <a:p>
            <a:pPr algn="l"/>
            <a:r>
              <a:rPr lang="zh-CN" altLang="en-US" sz="1200">
                <a:solidFill>
                  <a:schemeClr val="tx1"/>
                </a:solidFill>
              </a:rPr>
              <a:t>        密码：&lt;input type="password" name="passWord"/&gt;</a:t>
            </a:r>
            <a:endParaRPr lang="zh-CN" altLang="en-US" sz="1200">
              <a:solidFill>
                <a:schemeClr val="tx1"/>
              </a:solidFill>
            </a:endParaRPr>
          </a:p>
          <a:p>
            <a:pPr algn="l"/>
            <a:r>
              <a:rPr lang="zh-CN" altLang="en-US" sz="1200">
                <a:solidFill>
                  <a:schemeClr val="tx1"/>
                </a:solidFill>
              </a:rPr>
              <a:t>        &lt;input type="submit" value="提交按钮"/&gt;</a:t>
            </a:r>
            <a:endParaRPr lang="zh-CN" altLang="en-US" sz="1200">
              <a:solidFill>
                <a:schemeClr val="tx1"/>
              </a:solidFill>
            </a:endParaRPr>
          </a:p>
          <a:p>
            <a:pPr algn="l"/>
            <a:r>
              <a:rPr lang="zh-CN" altLang="en-US" sz="1200">
                <a:solidFill>
                  <a:schemeClr val="tx1"/>
                </a:solidFill>
              </a:rPr>
              <a:t>    &lt;/form&gt;</a:t>
            </a:r>
            <a:endParaRPr lang="zh-CN" altLang="en-US" sz="1200">
              <a:solidFill>
                <a:schemeClr val="tx1"/>
              </a:solidFill>
            </a:endParaRPr>
          </a:p>
        </p:txBody>
      </p:sp>
      <p:sp>
        <p:nvSpPr>
          <p:cNvPr id="7" name="矩形 6"/>
          <p:cNvSpPr/>
          <p:nvPr/>
        </p:nvSpPr>
        <p:spPr>
          <a:xfrm>
            <a:off x="7619365" y="2597785"/>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target </a:t>
            </a:r>
            <a:r>
              <a:rPr lang="zh-CN" altLang="en-US"/>
              <a:t>属性</a:t>
            </a:r>
            <a:endParaRPr lang="zh-CN" altLang="en-US"/>
          </a:p>
        </p:txBody>
      </p:sp>
      <p:sp>
        <p:nvSpPr>
          <p:cNvPr id="8" name="矩形 7"/>
          <p:cNvSpPr/>
          <p:nvPr/>
        </p:nvSpPr>
        <p:spPr>
          <a:xfrm>
            <a:off x="7411085" y="5320665"/>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请求方式</a:t>
            </a:r>
            <a:endParaRPr lang="zh-CN" altLang="en-US"/>
          </a:p>
        </p:txBody>
      </p:sp>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454025" y="1426845"/>
            <a:ext cx="11155680" cy="380936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input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标签</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用于搜集用户信息。</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根据不同的 type 属性值，输入字段拥有很多种形式。输入字段可以是文本字段、复选框、掩码后的文本控件、单选按钮、按钮等等。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格式：</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&lt;input type="text" name="控件的名称" size="控件的长度"  maxlength="最长的字符数" value="文字域的默认取值"&gt;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当type设置为text时，text属性表示一个纯文本，可以向其中输入任何类型的文本、数字或字母等。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name=“控件的名称”表示文本框的名称，主要是用来区分其他的控件（相当于起名字）。</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size=“控件的长度”表示文本框在页面里能够显示出来的长度（就是你能看见文本框里面有多少个字符）。</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maxlength=“最长的字符数”表示文本框里面最多可以输入的字符数。</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value=“文字域的默认取值”用于定义文本框中的默认值（就是你什么都不输入的时候就会在文本框里显示的值）。</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nvSpPr>
        <p:spPr>
          <a:xfrm>
            <a:off x="454025" y="84391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atin typeface="+mn-ea"/>
                <a:cs typeface="宋体" panose="02010600030101010101" pitchFamily="2" charset="-122"/>
                <a:sym typeface="+mn-ea"/>
              </a:rPr>
              <a:t>input </a:t>
            </a:r>
            <a:r>
              <a:rPr lang="zh-CN" altLang="en-US">
                <a:latin typeface="+mn-ea"/>
                <a:cs typeface="宋体" panose="02010600030101010101" pitchFamily="2" charset="-122"/>
                <a:sym typeface="+mn-ea"/>
              </a:rPr>
              <a:t>表单</a:t>
            </a:r>
            <a:endParaRPr lang="zh-CN" altLang="en-US">
              <a:latin typeface="+mn-ea"/>
              <a:cs typeface="宋体" panose="02010600030101010101" pitchFamily="2" charset="-122"/>
              <a:sym typeface="+mn-ea"/>
            </a:endParaRPr>
          </a:p>
        </p:txBody>
      </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508635" y="1306195"/>
            <a:ext cx="11247120" cy="3969385"/>
          </a:xfrm>
          <a:prstGeom prst="rect">
            <a:avLst/>
          </a:prstGeom>
          <a:noFill/>
        </p:spPr>
        <p:txBody>
          <a:bodyPr wrap="square" rtlCol="0">
            <a:spAutoFit/>
          </a:bodyPr>
          <a:p>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type</a:t>
            </a:r>
            <a:r>
              <a:rPr lang="zh-CN" altLang="en-US" sz="1400">
                <a:latin typeface="宋体" panose="02010600030101010101" pitchFamily="2" charset="-122"/>
                <a:ea typeface="宋体" panose="02010600030101010101" pitchFamily="2" charset="-122"/>
                <a:cs typeface="宋体" panose="02010600030101010101" pitchFamily="2" charset="-122"/>
              </a:rPr>
              <a:t>：该属性是input标签里唯一的必须输入的属性，当然，也可以不填，默认为type = “text”。</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required</a:t>
            </a:r>
            <a:r>
              <a:rPr lang="zh-CN" altLang="en-US" sz="1400">
                <a:latin typeface="宋体" panose="02010600030101010101" pitchFamily="2" charset="-122"/>
                <a:ea typeface="宋体" panose="02010600030101010101" pitchFamily="2" charset="-122"/>
                <a:cs typeface="宋体" panose="02010600030101010101" pitchFamily="2" charset="-122"/>
              </a:rPr>
              <a:t>：标记一个字段是否为必须。如果一个字段被标记为required = “required”（严格模式下），或者required（宽松模式下）(ps：下面属性的写法同理，就不一一写出了)，并且这个字段的值为空，或者填入的值是无效值，那么这个表单不能提交。什么是无效值？看pattern属性。</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pattern：该属性包含了一个JavaScript风格的正则表达式，输入的内容必须完全匹配该正则表达式，不然就算输入的内容无效。对正则表达式不了解？可以去看看JavaScript 正则表达式。</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min max：这两个属性用于日期date时间time等输入，还有number和range。顾名思义，它们的作用是限制最大值，最小值。</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step：和max min类似，作用是提供一个可以上下点的按钮，比如当前数字是1，你设置了step = “5”，点一下上的按钮，就变成6了。（注意： Internet Explorer 9及更早 IE 版本，或 Firefox 不支持 input 标签的 step 属性。）</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placeholder</a:t>
            </a:r>
            <a:r>
              <a:rPr lang="zh-CN" altLang="en-US" sz="1400">
                <a:latin typeface="宋体" panose="02010600030101010101" pitchFamily="2" charset="-122"/>
                <a:ea typeface="宋体" panose="02010600030101010101" pitchFamily="2" charset="-122"/>
                <a:cs typeface="宋体" panose="02010600030101010101" pitchFamily="2" charset="-122"/>
              </a:rPr>
              <a:t>：该属性一般是用来提示用户输入的，当用户真的输入了文字之后，会被输入的文字覆盖。</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readonly：该属性会让表单空控件不可编辑。这里的不可编辑不是禁用，只是不能编辑文本而已，比如像单选框radio，复选框checkbox这种，本来就是不可编辑的，所以这个属性对它们来说毫无意义。</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disabled</a:t>
            </a:r>
            <a:r>
              <a:rPr lang="zh-CN" altLang="en-US" sz="1400">
                <a:latin typeface="宋体" panose="02010600030101010101" pitchFamily="2" charset="-122"/>
                <a:ea typeface="宋体" panose="02010600030101010101" pitchFamily="2" charset="-122"/>
                <a:cs typeface="宋体" panose="02010600030101010101" pitchFamily="2" charset="-122"/>
              </a:rPr>
              <a:t>：该属性会禁用一个表单元素。这里是禁用，完全禁用掉除了&lt;output&gt;之外的所有表单元素。</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maxlength：该属性用于限制用户输入的最大字数限制。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size：已经很少人直接这样使用了，控制大小现在几乎都是由CSS控制了。</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autocomplete：顾名思义，自动完成，用户输入一部分，后面的自动补全。需要浏览器保存用户输入的内容，以便下一次自动补全。</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autofocus：该属性指的是表示这个表单控件在页面载入的时候自动获得焦点。</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form：在HTML5中，表单控件已经没有必要嵌套在一个表单中，新的form属性可以把表单元素与页面上的任意的表单关联起来。</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396240" y="1249680"/>
            <a:ext cx="11464290" cy="4107180"/>
          </a:xfrm>
          <a:prstGeom prst="rect">
            <a:avLst/>
          </a:prstGeom>
          <a:noFill/>
          <a:ln w="28575">
            <a:solidFill>
              <a:srgbClr val="FFC000"/>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chemeClr val="tx1"/>
              </a:solidFill>
              <a:latin typeface="+mn-ea"/>
              <a:cs typeface="+mn-ea"/>
              <a:sym typeface="+mn-ea"/>
            </a:endParaRPr>
          </a:p>
        </p:txBody>
      </p:sp>
      <p:sp>
        <p:nvSpPr>
          <p:cNvPr id="14" name="矩形 13"/>
          <p:cNvSpPr/>
          <p:nvPr/>
        </p:nvSpPr>
        <p:spPr>
          <a:xfrm>
            <a:off x="396240" y="783590"/>
            <a:ext cx="2793365" cy="393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mn-ea"/>
                <a:cs typeface="+mn-ea"/>
                <a:sym typeface="+mn-ea"/>
              </a:rPr>
              <a:t>input标签中常见的属性补充说明</a:t>
            </a:r>
            <a:endParaRPr lang="zh-CN" altLang="en-US" sz="1200">
              <a:solidFill>
                <a:schemeClr val="bg1"/>
              </a:solidFill>
              <a:latin typeface="+mn-ea"/>
              <a:cs typeface="+mn-ea"/>
              <a:sym typeface="+mn-ea"/>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2560" y="795655"/>
            <a:ext cx="11867515" cy="329184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HTML的英文全称是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Hyper Text Markup Language</a:t>
            </a:r>
            <a:r>
              <a:rPr lang="en-US" altLang="zh-CN" sz="1600">
                <a:latin typeface="宋体" panose="02010600030101010101" pitchFamily="2" charset="-122"/>
                <a:ea typeface="宋体" panose="02010600030101010101" pitchFamily="2" charset="-122"/>
                <a:cs typeface="宋体" panose="02010600030101010101" pitchFamily="2" charset="-122"/>
              </a:rPr>
              <a:t>，HTML称为超文本标记语言，是一种标识性的语言。它包括一系列标签．通过这些标签可以将网络上的文档格式统一，使分散的Internet资源连接为一个逻辑整体。HTML文本是由HTML命令组成的描述性文本，HTML命令可以说明文字，图形、动画、声音、表格、链接等。 </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HTML历史上有如下版本</a:t>
            </a:r>
            <a:r>
              <a:rPr lang="zh-CN" altLang="en-US" sz="1600">
                <a:latin typeface="宋体" panose="02010600030101010101" pitchFamily="2" charset="-122"/>
                <a:ea typeface="宋体" panose="02010600030101010101" pitchFamily="2" charset="-122"/>
                <a:cs typeface="宋体" panose="02010600030101010101" pitchFamily="2" charset="-122"/>
              </a:rPr>
              <a:t>（HTML产生于1990年，1997年HTML4成为互联网标准）</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①HTML 1.0：在1993年6月作为</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互联网工程工作小组(IETF)</a:t>
            </a:r>
            <a:r>
              <a:rPr lang="en-US" altLang="zh-CN" sz="1600">
                <a:latin typeface="宋体" panose="02010600030101010101" pitchFamily="2" charset="-122"/>
                <a:ea typeface="宋体" panose="02010600030101010101" pitchFamily="2" charset="-122"/>
                <a:cs typeface="宋体" panose="02010600030101010101" pitchFamily="2" charset="-122"/>
              </a:rPr>
              <a:t>工作草案发布。 </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②HTML 2.0：1995年1 1月作为RFC 1866发布，于2000年6月发布之后被宣布已经过时。 </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③HTML 3.2：1997年1月14日，</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W3C</a:t>
            </a:r>
            <a:r>
              <a:rPr lang="en-US" altLang="zh-CN" sz="1600">
                <a:latin typeface="宋体" panose="02010600030101010101" pitchFamily="2" charset="-122"/>
                <a:ea typeface="宋体" panose="02010600030101010101" pitchFamily="2" charset="-122"/>
                <a:cs typeface="宋体" panose="02010600030101010101" pitchFamily="2" charset="-122"/>
              </a:rPr>
              <a:t>推荐标准。 </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④HTML 4.0：1997年12月18日，W3C推荐标准。 </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⑤HTML 4.01（微小改进）：1999年12月24日，W3C推荐标准。 </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⑥</a:t>
            </a:r>
            <a:r>
              <a:rPr lang="en-US" altLang="zh-CN" sz="1600">
                <a:latin typeface="宋体" panose="02010600030101010101" pitchFamily="2" charset="-122"/>
                <a:ea typeface="宋体" panose="02010600030101010101" pitchFamily="2" charset="-122"/>
                <a:cs typeface="宋体" panose="02010600030101010101" pitchFamily="2" charset="-122"/>
              </a:rPr>
              <a:t>XHTML 1.0</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使用 XML 对 HTML 4.01 进行了重新地表示。2000年1月20日,</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W3C推荐标准</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⑦</a:t>
            </a:r>
            <a:r>
              <a:rPr lang="en-US" altLang="zh-CN" sz="1600">
                <a:latin typeface="宋体" panose="02010600030101010101" pitchFamily="2" charset="-122"/>
                <a:ea typeface="宋体" panose="02010600030101010101" pitchFamily="2" charset="-122"/>
                <a:cs typeface="宋体" panose="02010600030101010101" pitchFamily="2" charset="-122"/>
              </a:rPr>
              <a:t>HTML 5：HTML5在从前HTML4.01的基础上进行了一定的改进</a:t>
            </a:r>
            <a:r>
              <a:rPr lang="zh-CN" altLang="en-US" sz="1600">
                <a:latin typeface="宋体" panose="02010600030101010101" pitchFamily="2" charset="-122"/>
                <a:ea typeface="宋体" panose="02010600030101010101" pitchFamily="2" charset="-122"/>
                <a:cs typeface="宋体" panose="02010600030101010101" pitchFamily="2" charset="-122"/>
              </a:rPr>
              <a:t>，2008 年正式发布，在 2012 年已形成了稳定的版本。</a:t>
            </a:r>
            <a:r>
              <a:rPr lang="en-US" altLang="zh-CN" sz="1600">
                <a:latin typeface="宋体" panose="02010600030101010101" pitchFamily="2" charset="-122"/>
                <a:ea typeface="宋体" panose="02010600030101010101" pitchFamily="2" charset="-122"/>
                <a:cs typeface="宋体" panose="02010600030101010101" pitchFamily="2" charset="-122"/>
              </a:rPr>
              <a:t>HTML5是公认的下一代Web语言，极大地提升了Web在富媒体、富内容和富应用等方面的能力，被喻为终将改变移动互联网的重要推手。</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3818890" y="4994275"/>
            <a:ext cx="1338580" cy="474345"/>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mn-ea"/>
              </a:rPr>
              <a:t>HTML3</a:t>
            </a:r>
            <a:r>
              <a:rPr lang="zh-CN" altLang="en-US">
                <a:solidFill>
                  <a:schemeClr val="tx1"/>
                </a:solidFill>
                <a:latin typeface="+mn-ea"/>
              </a:rPr>
              <a:t>、</a:t>
            </a:r>
            <a:r>
              <a:rPr lang="en-US" altLang="zh-CN">
                <a:solidFill>
                  <a:schemeClr val="tx1"/>
                </a:solidFill>
                <a:latin typeface="+mn-ea"/>
              </a:rPr>
              <a:t>4</a:t>
            </a:r>
            <a:endParaRPr lang="en-US" altLang="zh-CN">
              <a:solidFill>
                <a:schemeClr val="tx1"/>
              </a:solidFill>
              <a:latin typeface="+mn-ea"/>
            </a:endParaRPr>
          </a:p>
        </p:txBody>
      </p:sp>
      <p:sp>
        <p:nvSpPr>
          <p:cNvPr id="4" name="矩形 3"/>
          <p:cNvSpPr/>
          <p:nvPr/>
        </p:nvSpPr>
        <p:spPr>
          <a:xfrm>
            <a:off x="7261860" y="5003165"/>
            <a:ext cx="1547495" cy="474345"/>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mn-ea"/>
              </a:rPr>
              <a:t>XHTML1</a:t>
            </a:r>
            <a:r>
              <a:rPr lang="zh-CN" altLang="en-US">
                <a:solidFill>
                  <a:schemeClr val="tx1"/>
                </a:solidFill>
                <a:latin typeface="+mn-ea"/>
              </a:rPr>
              <a:t>、</a:t>
            </a:r>
            <a:r>
              <a:rPr lang="en-US" altLang="zh-CN">
                <a:solidFill>
                  <a:schemeClr val="tx1"/>
                </a:solidFill>
                <a:latin typeface="+mn-ea"/>
              </a:rPr>
              <a:t>2</a:t>
            </a:r>
            <a:endParaRPr lang="en-US" altLang="zh-CN">
              <a:solidFill>
                <a:schemeClr val="tx1"/>
              </a:solidFill>
              <a:latin typeface="+mn-ea"/>
            </a:endParaRPr>
          </a:p>
        </p:txBody>
      </p:sp>
      <p:sp>
        <p:nvSpPr>
          <p:cNvPr id="5" name="矩形 4"/>
          <p:cNvSpPr/>
          <p:nvPr/>
        </p:nvSpPr>
        <p:spPr>
          <a:xfrm>
            <a:off x="7289165" y="5784215"/>
            <a:ext cx="1338580" cy="474345"/>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mn-ea"/>
              </a:rPr>
              <a:t>HTML5</a:t>
            </a:r>
            <a:endParaRPr lang="en-US" altLang="zh-CN">
              <a:solidFill>
                <a:schemeClr val="tx1"/>
              </a:solidFill>
              <a:latin typeface="+mn-ea"/>
            </a:endParaRPr>
          </a:p>
        </p:txBody>
      </p:sp>
      <p:sp>
        <p:nvSpPr>
          <p:cNvPr id="6" name="矩形 5"/>
          <p:cNvSpPr/>
          <p:nvPr/>
        </p:nvSpPr>
        <p:spPr>
          <a:xfrm>
            <a:off x="630555" y="4994275"/>
            <a:ext cx="1338580" cy="474345"/>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mn-ea"/>
              </a:rPr>
              <a:t>HTML1</a:t>
            </a:r>
            <a:r>
              <a:rPr lang="zh-CN" altLang="en-US">
                <a:solidFill>
                  <a:schemeClr val="tx1"/>
                </a:solidFill>
                <a:latin typeface="+mn-ea"/>
              </a:rPr>
              <a:t>、</a:t>
            </a:r>
            <a:r>
              <a:rPr lang="en-US" altLang="zh-CN">
                <a:solidFill>
                  <a:schemeClr val="tx1"/>
                </a:solidFill>
                <a:latin typeface="+mn-ea"/>
              </a:rPr>
              <a:t>2</a:t>
            </a:r>
            <a:endParaRPr lang="en-US" altLang="zh-CN">
              <a:solidFill>
                <a:schemeClr val="tx1"/>
              </a:solidFill>
              <a:latin typeface="+mn-ea"/>
            </a:endParaRPr>
          </a:p>
        </p:txBody>
      </p:sp>
      <p:cxnSp>
        <p:nvCxnSpPr>
          <p:cNvPr id="7" name="直接箭头连接符 6"/>
          <p:cNvCxnSpPr>
            <a:stCxn id="6" idx="3"/>
            <a:endCxn id="3" idx="1"/>
          </p:cNvCxnSpPr>
          <p:nvPr/>
        </p:nvCxnSpPr>
        <p:spPr>
          <a:xfrm>
            <a:off x="1969135" y="5222875"/>
            <a:ext cx="1849755"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 idx="3"/>
          </p:cNvCxnSpPr>
          <p:nvPr/>
        </p:nvCxnSpPr>
        <p:spPr>
          <a:xfrm>
            <a:off x="5157470" y="5222875"/>
            <a:ext cx="2131695" cy="889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674860" y="5003165"/>
            <a:ext cx="1338580" cy="474345"/>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mn-ea"/>
              </a:rPr>
              <a:t>HTML5</a:t>
            </a:r>
            <a:endParaRPr lang="en-US" altLang="zh-CN">
              <a:solidFill>
                <a:schemeClr val="tx1"/>
              </a:solidFill>
              <a:latin typeface="+mn-ea"/>
            </a:endParaRPr>
          </a:p>
        </p:txBody>
      </p:sp>
      <p:sp>
        <p:nvSpPr>
          <p:cNvPr id="10" name="文本框 9"/>
          <p:cNvSpPr txBox="1"/>
          <p:nvPr/>
        </p:nvSpPr>
        <p:spPr>
          <a:xfrm>
            <a:off x="1015365" y="5469890"/>
            <a:ext cx="568325" cy="306705"/>
          </a:xfrm>
          <a:prstGeom prst="rect">
            <a:avLst/>
          </a:prstGeom>
          <a:noFill/>
        </p:spPr>
        <p:txBody>
          <a:bodyPr wrap="none" rtlCol="0">
            <a:spAutoFit/>
          </a:bodyPr>
          <a:p>
            <a:r>
              <a:rPr lang="en-US" altLang="zh-CN" sz="1400">
                <a:solidFill>
                  <a:srgbClr val="FF0000"/>
                </a:solidFill>
              </a:rPr>
              <a:t>IETF</a:t>
            </a:r>
            <a:endParaRPr lang="en-US" altLang="zh-CN" sz="1400">
              <a:solidFill>
                <a:srgbClr val="FF0000"/>
              </a:solidFill>
            </a:endParaRPr>
          </a:p>
        </p:txBody>
      </p:sp>
      <p:sp>
        <p:nvSpPr>
          <p:cNvPr id="11" name="文本框 10"/>
          <p:cNvSpPr txBox="1"/>
          <p:nvPr/>
        </p:nvSpPr>
        <p:spPr>
          <a:xfrm>
            <a:off x="4203700" y="5468620"/>
            <a:ext cx="577850" cy="306705"/>
          </a:xfrm>
          <a:prstGeom prst="rect">
            <a:avLst/>
          </a:prstGeom>
          <a:noFill/>
        </p:spPr>
        <p:txBody>
          <a:bodyPr wrap="none" rtlCol="0">
            <a:spAutoFit/>
          </a:bodyPr>
          <a:p>
            <a:r>
              <a:rPr lang="en-US" altLang="zh-CN" sz="1400">
                <a:solidFill>
                  <a:srgbClr val="FF0000"/>
                </a:solidFill>
              </a:rPr>
              <a:t>W3C</a:t>
            </a:r>
            <a:endParaRPr lang="en-US" altLang="zh-CN" sz="1400">
              <a:solidFill>
                <a:srgbClr val="FF0000"/>
              </a:solidFill>
            </a:endParaRPr>
          </a:p>
        </p:txBody>
      </p:sp>
      <p:sp>
        <p:nvSpPr>
          <p:cNvPr id="12" name="文本框 11"/>
          <p:cNvSpPr txBox="1"/>
          <p:nvPr/>
        </p:nvSpPr>
        <p:spPr>
          <a:xfrm>
            <a:off x="7642225" y="5477510"/>
            <a:ext cx="577850" cy="306705"/>
          </a:xfrm>
          <a:prstGeom prst="rect">
            <a:avLst/>
          </a:prstGeom>
          <a:noFill/>
        </p:spPr>
        <p:txBody>
          <a:bodyPr wrap="none" rtlCol="0">
            <a:spAutoFit/>
          </a:bodyPr>
          <a:p>
            <a:r>
              <a:rPr lang="en-US" altLang="zh-CN" sz="1400">
                <a:solidFill>
                  <a:srgbClr val="FF0000"/>
                </a:solidFill>
              </a:rPr>
              <a:t>W3C</a:t>
            </a:r>
            <a:endParaRPr lang="en-US" altLang="zh-CN" sz="1400">
              <a:solidFill>
                <a:srgbClr val="FF0000"/>
              </a:solidFill>
            </a:endParaRPr>
          </a:p>
        </p:txBody>
      </p:sp>
      <p:sp>
        <p:nvSpPr>
          <p:cNvPr id="13" name="文本框 12"/>
          <p:cNvSpPr txBox="1"/>
          <p:nvPr/>
        </p:nvSpPr>
        <p:spPr>
          <a:xfrm>
            <a:off x="6210935" y="6315075"/>
            <a:ext cx="3494405" cy="306705"/>
          </a:xfrm>
          <a:prstGeom prst="rect">
            <a:avLst/>
          </a:prstGeom>
          <a:noFill/>
        </p:spPr>
        <p:txBody>
          <a:bodyPr wrap="none" rtlCol="0">
            <a:spAutoFit/>
          </a:bodyPr>
          <a:p>
            <a:pPr algn="l"/>
            <a:r>
              <a:rPr lang="en-US" altLang="zh-CN" sz="1400">
                <a:solidFill>
                  <a:srgbClr val="FF0000"/>
                </a:solidFill>
              </a:rPr>
              <a:t>WHATWG</a:t>
            </a:r>
            <a:r>
              <a:rPr lang="zh-CN" altLang="en-US" sz="1400">
                <a:solidFill>
                  <a:srgbClr val="FF0000"/>
                </a:solidFill>
              </a:rPr>
              <a:t>（Web超文本应用技术工作组）</a:t>
            </a:r>
            <a:endParaRPr lang="zh-CN" altLang="en-US" sz="1400">
              <a:solidFill>
                <a:srgbClr val="FF0000"/>
              </a:solidFill>
            </a:endParaRPr>
          </a:p>
        </p:txBody>
      </p:sp>
      <p:cxnSp>
        <p:nvCxnSpPr>
          <p:cNvPr id="14" name="直接箭头连接符 13"/>
          <p:cNvCxnSpPr>
            <a:stCxn id="11" idx="0"/>
            <a:endCxn id="5" idx="1"/>
          </p:cNvCxnSpPr>
          <p:nvPr/>
        </p:nvCxnSpPr>
        <p:spPr>
          <a:xfrm>
            <a:off x="4492625" y="5459730"/>
            <a:ext cx="2796540" cy="5530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9" idx="2"/>
          </p:cNvCxnSpPr>
          <p:nvPr/>
        </p:nvCxnSpPr>
        <p:spPr>
          <a:xfrm flipV="1">
            <a:off x="8627745" y="5468620"/>
            <a:ext cx="1716405" cy="5441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3" idx="0"/>
            <a:endCxn id="9" idx="0"/>
          </p:cNvCxnSpPr>
          <p:nvPr/>
        </p:nvCxnSpPr>
        <p:spPr>
          <a:xfrm rot="16200000" flipH="1">
            <a:off x="7411720" y="2061845"/>
            <a:ext cx="8890" cy="5855970"/>
          </a:xfrm>
          <a:prstGeom prst="bentConnector3">
            <a:avLst>
              <a:gd name="adj1" fmla="val -267857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239010" y="5283835"/>
            <a:ext cx="130937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bg1"/>
                </a:solidFill>
                <a:latin typeface="+mn-ea"/>
                <a:sym typeface="+mn-ea"/>
              </a:rPr>
              <a:t>IETF WEB</a:t>
            </a:r>
            <a:r>
              <a:rPr lang="zh-CN" altLang="en-US" sz="1200">
                <a:solidFill>
                  <a:schemeClr val="bg1"/>
                </a:solidFill>
                <a:latin typeface="+mn-ea"/>
                <a:sym typeface="+mn-ea"/>
              </a:rPr>
              <a:t>标准转交给 </a:t>
            </a:r>
            <a:r>
              <a:rPr lang="en-US" altLang="zh-CN" sz="1200">
                <a:solidFill>
                  <a:schemeClr val="bg1"/>
                </a:solidFill>
                <a:latin typeface="+mn-ea"/>
                <a:sym typeface="+mn-ea"/>
              </a:rPr>
              <a:t>W3C</a:t>
            </a:r>
            <a:endParaRPr lang="en-US" altLang="zh-CN" sz="1200">
              <a:solidFill>
                <a:schemeClr val="bg1"/>
              </a:solidFill>
              <a:latin typeface="+mn-ea"/>
              <a:cs typeface="+mn-ea"/>
              <a:sym typeface="+mn-ea"/>
            </a:endParaRPr>
          </a:p>
        </p:txBody>
      </p:sp>
      <p:sp>
        <p:nvSpPr>
          <p:cNvPr id="19" name="矩形 18"/>
          <p:cNvSpPr/>
          <p:nvPr/>
        </p:nvSpPr>
        <p:spPr>
          <a:xfrm>
            <a:off x="5563870" y="4801870"/>
            <a:ext cx="142938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bg1"/>
                </a:solidFill>
                <a:latin typeface="+mn-ea"/>
                <a:sym typeface="+mn-ea"/>
              </a:rPr>
              <a:t>W3C </a:t>
            </a:r>
            <a:r>
              <a:rPr lang="zh-CN" altLang="en-US" sz="1200">
                <a:solidFill>
                  <a:schemeClr val="bg1"/>
                </a:solidFill>
                <a:latin typeface="+mn-ea"/>
                <a:sym typeface="+mn-ea"/>
              </a:rPr>
              <a:t>放弃</a:t>
            </a:r>
            <a:r>
              <a:rPr lang="en-US" altLang="zh-CN" sz="1200">
                <a:solidFill>
                  <a:schemeClr val="bg1"/>
                </a:solidFill>
                <a:latin typeface="+mn-ea"/>
                <a:sym typeface="+mn-ea"/>
              </a:rPr>
              <a:t>HTML</a:t>
            </a:r>
            <a:r>
              <a:rPr lang="zh-CN" altLang="en-US" sz="1200">
                <a:solidFill>
                  <a:schemeClr val="bg1"/>
                </a:solidFill>
                <a:latin typeface="+mn-ea"/>
                <a:sym typeface="+mn-ea"/>
              </a:rPr>
              <a:t>，发展 </a:t>
            </a:r>
            <a:r>
              <a:rPr lang="en-US" altLang="zh-CN" sz="1200">
                <a:solidFill>
                  <a:schemeClr val="bg1"/>
                </a:solidFill>
                <a:latin typeface="+mn-ea"/>
                <a:sym typeface="+mn-ea"/>
              </a:rPr>
              <a:t>XHTML</a:t>
            </a:r>
            <a:endParaRPr lang="en-US" altLang="zh-CN" sz="1200">
              <a:solidFill>
                <a:schemeClr val="bg1"/>
              </a:solidFill>
              <a:latin typeface="+mn-ea"/>
              <a:cs typeface="+mn-ea"/>
              <a:sym typeface="+mn-ea"/>
            </a:endParaRPr>
          </a:p>
        </p:txBody>
      </p:sp>
      <p:sp>
        <p:nvSpPr>
          <p:cNvPr id="20" name="矩形 19"/>
          <p:cNvSpPr/>
          <p:nvPr/>
        </p:nvSpPr>
        <p:spPr>
          <a:xfrm>
            <a:off x="5269865" y="5824855"/>
            <a:ext cx="110236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solidFill>
                  <a:schemeClr val="bg1"/>
                </a:solidFill>
                <a:latin typeface="+mn-ea"/>
                <a:sym typeface="+mn-ea"/>
              </a:rPr>
              <a:t>反对 </a:t>
            </a:r>
            <a:r>
              <a:rPr lang="en-US" altLang="zh-CN" sz="1200">
                <a:solidFill>
                  <a:schemeClr val="bg1"/>
                </a:solidFill>
                <a:latin typeface="+mn-ea"/>
                <a:sym typeface="+mn-ea"/>
              </a:rPr>
              <a:t>XHTML</a:t>
            </a:r>
            <a:endParaRPr lang="en-US" altLang="zh-CN" sz="1200">
              <a:solidFill>
                <a:schemeClr val="bg1"/>
              </a:solidFill>
              <a:latin typeface="+mn-ea"/>
              <a:cs typeface="+mn-ea"/>
              <a:sym typeface="+mn-ea"/>
            </a:endParaRPr>
          </a:p>
        </p:txBody>
      </p:sp>
      <p:sp>
        <p:nvSpPr>
          <p:cNvPr id="21" name="矩形 20"/>
          <p:cNvSpPr/>
          <p:nvPr/>
        </p:nvSpPr>
        <p:spPr>
          <a:xfrm>
            <a:off x="8512810" y="4317365"/>
            <a:ext cx="18313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bg1"/>
                </a:solidFill>
                <a:latin typeface="+mn-ea"/>
                <a:sym typeface="+mn-ea"/>
              </a:rPr>
              <a:t>W3C</a:t>
            </a:r>
            <a:r>
              <a:rPr lang="zh-CN" altLang="en-US" sz="1200">
                <a:solidFill>
                  <a:schemeClr val="bg1"/>
                </a:solidFill>
                <a:latin typeface="+mn-ea"/>
                <a:sym typeface="+mn-ea"/>
              </a:rPr>
              <a:t>放弃 </a:t>
            </a:r>
            <a:r>
              <a:rPr lang="en-US" altLang="zh-CN" sz="1200">
                <a:solidFill>
                  <a:schemeClr val="bg1"/>
                </a:solidFill>
                <a:latin typeface="+mn-ea"/>
                <a:sym typeface="+mn-ea"/>
              </a:rPr>
              <a:t>XHTML</a:t>
            </a:r>
            <a:r>
              <a:rPr lang="zh-CN" altLang="en-US" sz="1200">
                <a:solidFill>
                  <a:schemeClr val="bg1"/>
                </a:solidFill>
                <a:latin typeface="+mn-ea"/>
                <a:sym typeface="+mn-ea"/>
              </a:rPr>
              <a:t>，拥抱</a:t>
            </a:r>
            <a:r>
              <a:rPr lang="en-US" altLang="zh-CN" sz="1200">
                <a:solidFill>
                  <a:schemeClr val="bg1"/>
                </a:solidFill>
                <a:latin typeface="+mn-ea"/>
                <a:sym typeface="+mn-ea"/>
              </a:rPr>
              <a:t>HTML5</a:t>
            </a:r>
            <a:endParaRPr lang="en-US" altLang="zh-CN" sz="1200">
              <a:solidFill>
                <a:schemeClr val="bg1"/>
              </a:solidFill>
              <a:latin typeface="+mn-ea"/>
              <a:cs typeface="+mn-ea"/>
              <a:sym typeface="+mn-ea"/>
            </a:endParaRPr>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58470" y="1229995"/>
            <a:ext cx="11275060" cy="504634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text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type="text"&gt;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默认。定义单行输入字段，用户可在其中输入文本。默认是 20 个字符</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password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type="password"&gt;	定义密码字段。字段中的字符会被遮蔽</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button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type="button"&gt;	定义可点击的按钮（大多与 JavaScript 使用来启动脚本）</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checkbox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type="checkbox"&gt;	定义复选框</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radio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type="radio"&gt;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定义单选按钮</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submit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type="submit"&gt;	定义提交按钮。提交按钮向服务器发送数据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file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type="file"&gt;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定义输入字段和 “浏览…” 按钮，供文件上传</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hidden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type="hidden"&gt;	定义隐藏输入字段</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image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type="image"&gt;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定义图像作为提交按钮</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reset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type="reset"&gt;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定义重置按钮。重置按钮会将所有表单字段重置为初始值</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email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type="email"&gt;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定义用于 e-mail 地址的文本字段</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url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type="url"&gt;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定义用于 URL 的文本字段</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tel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type="tel"&gt;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定义用于电话号码的文本字段</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number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type="number"&gt;	定义带有 spinner 控件的数字字段</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range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type="range"&gt;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定义带有 slider 控件的数字字段</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search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type="search"&gt;	定义用于搜索的文本字段</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color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type="color"&gt;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定义拾色器</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date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type="date"&gt;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定义日期字段（带有 calendar 控件）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datetime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type="datetime"&gt;	定义日期字段（带有 calendar 和 time 控件）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datetime-local	&lt;input type="datetime-local"&gt;</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定义日期字段（带有 calendar 和 time 控件）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month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type="month"&gt;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定义日期字段的月（带有 calendar 控件）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week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type="week"&gt;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定义日期字段的周（带有 calendar 控件）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time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&lt;input type="time"&gt;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定义日期字段的时、分、秒（带有 time 控件）</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14" name="矩形 13"/>
          <p:cNvSpPr/>
          <p:nvPr/>
        </p:nvSpPr>
        <p:spPr>
          <a:xfrm>
            <a:off x="396240" y="774065"/>
            <a:ext cx="2793365" cy="393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mn-ea"/>
                <a:cs typeface="+mn-ea"/>
                <a:sym typeface="+mn-ea"/>
              </a:rPr>
              <a:t>input </a:t>
            </a:r>
            <a:r>
              <a:rPr lang="zh-CN" altLang="en-US" sz="1200">
                <a:latin typeface="+mn-ea"/>
                <a:cs typeface="+mn-ea"/>
                <a:sym typeface="+mn-ea"/>
              </a:rPr>
              <a:t>标签支持以下 </a:t>
            </a:r>
            <a:r>
              <a:rPr lang="en-US" altLang="zh-CN" sz="1200">
                <a:latin typeface="+mn-ea"/>
                <a:cs typeface="+mn-ea"/>
                <a:sym typeface="+mn-ea"/>
              </a:rPr>
              <a:t>type</a:t>
            </a:r>
            <a:endParaRPr lang="zh-CN" altLang="en-US" sz="1200">
              <a:solidFill>
                <a:schemeClr val="bg1"/>
              </a:solidFill>
              <a:latin typeface="+mn-ea"/>
              <a:cs typeface="+mn-ea"/>
              <a:sym typeface="+mn-ea"/>
            </a:endParaRPr>
          </a:p>
        </p:txBody>
      </p:sp>
      <p:sp>
        <p:nvSpPr>
          <p:cNvPr id="20" name="矩形 19"/>
          <p:cNvSpPr/>
          <p:nvPr/>
        </p:nvSpPr>
        <p:spPr>
          <a:xfrm>
            <a:off x="396240" y="1229995"/>
            <a:ext cx="11464290" cy="5098415"/>
          </a:xfrm>
          <a:prstGeom prst="rect">
            <a:avLst/>
          </a:prstGeom>
          <a:noFill/>
          <a:ln w="28575">
            <a:solidFill>
              <a:srgbClr val="FFC000"/>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chemeClr val="tx1"/>
              </a:solidFill>
              <a:latin typeface="+mn-ea"/>
              <a:cs typeface="+mn-ea"/>
              <a:sym typeface="+mn-ea"/>
            </a:endParaRPr>
          </a:p>
        </p:txBody>
      </p:sp>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10185" y="845185"/>
            <a:ext cx="7348220" cy="40068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input 标签练习 --&gt;</a:t>
            </a:r>
            <a:endParaRPr lang="zh-CN" altLang="en-US" sz="1200">
              <a:solidFill>
                <a:schemeClr val="tx1"/>
              </a:solidFill>
            </a:endParaRPr>
          </a:p>
          <a:p>
            <a:pPr algn="l"/>
            <a:r>
              <a:rPr lang="zh-CN" altLang="en-US" sz="1200">
                <a:solidFill>
                  <a:schemeClr val="tx1"/>
                </a:solidFill>
              </a:rPr>
              <a:t>    &lt;form&gt;</a:t>
            </a:r>
            <a:endParaRPr lang="zh-CN" altLang="en-US" sz="1200">
              <a:solidFill>
                <a:schemeClr val="tx1"/>
              </a:solidFill>
            </a:endParaRPr>
          </a:p>
          <a:p>
            <a:pPr algn="l"/>
            <a:r>
              <a:rPr lang="zh-CN" altLang="en-US" sz="1200">
                <a:solidFill>
                  <a:schemeClr val="tx1"/>
                </a:solidFill>
              </a:rPr>
              <a:t>        &lt;!-- placeholder 常用于表单提示, value 常用于表单回显 --&gt;</a:t>
            </a:r>
            <a:endParaRPr lang="zh-CN" altLang="en-US" sz="1200">
              <a:solidFill>
                <a:schemeClr val="tx1"/>
              </a:solidFill>
            </a:endParaRPr>
          </a:p>
          <a:p>
            <a:pPr algn="l"/>
            <a:r>
              <a:rPr lang="zh-CN" altLang="en-US" sz="1200">
                <a:solidFill>
                  <a:schemeClr val="tx1"/>
                </a:solidFill>
              </a:rPr>
              <a:t>        用户名：&lt;input type="text" name="userName" placeholder="我是占位符，提示信息"/&gt;  &lt;br/&gt;</a:t>
            </a:r>
            <a:endParaRPr lang="zh-CN" altLang="en-US" sz="1200">
              <a:solidFill>
                <a:schemeClr val="tx1"/>
              </a:solidFill>
            </a:endParaRPr>
          </a:p>
          <a:p>
            <a:pPr algn="l"/>
            <a:r>
              <a:rPr lang="zh-CN" altLang="en-US" sz="1200">
                <a:solidFill>
                  <a:schemeClr val="tx1"/>
                </a:solidFill>
              </a:rPr>
              <a:t>        用户名：&lt;input type="text" name="userName" value="我是默认用户名"/&gt;  &lt;br/&gt;</a:t>
            </a:r>
            <a:endParaRPr lang="zh-CN" altLang="en-US" sz="1200">
              <a:solidFill>
                <a:schemeClr val="tx1"/>
              </a:solidFill>
            </a:endParaRPr>
          </a:p>
          <a:p>
            <a:pPr algn="l"/>
            <a:r>
              <a:rPr lang="zh-CN" altLang="en-US" sz="1200">
                <a:solidFill>
                  <a:schemeClr val="tx1"/>
                </a:solidFill>
              </a:rPr>
              <a:t>        密码：&lt;input type="password" name="passWord"/&gt;  &lt;br/&gt;</a:t>
            </a:r>
            <a:endParaRPr lang="zh-CN" altLang="en-US" sz="1200">
              <a:solidFill>
                <a:schemeClr val="tx1"/>
              </a:solidFill>
            </a:endParaRPr>
          </a:p>
          <a:p>
            <a:pPr algn="l"/>
            <a:r>
              <a:rPr lang="zh-CN" altLang="en-US" sz="1200">
                <a:solidFill>
                  <a:schemeClr val="tx1"/>
                </a:solidFill>
              </a:rPr>
              <a:t>        必填密码：&lt;input type="password" name="passWord" required="required"/&gt;  &lt;br/&gt;</a:t>
            </a:r>
            <a:endParaRPr lang="zh-CN" altLang="en-US" sz="1200">
              <a:solidFill>
                <a:schemeClr val="tx1"/>
              </a:solidFill>
            </a:endParaRPr>
          </a:p>
          <a:p>
            <a:pPr algn="l"/>
            <a:r>
              <a:rPr lang="zh-CN" altLang="en-US" sz="1200">
                <a:solidFill>
                  <a:schemeClr val="tx1"/>
                </a:solidFill>
              </a:rPr>
              <a:t>        只读文本：&lt;input type="text" name="text01" value="我是只读文本" readonly="readonly"/&gt;  &lt;br/&gt;</a:t>
            </a:r>
            <a:endParaRPr lang="zh-CN" altLang="en-US" sz="1200">
              <a:solidFill>
                <a:schemeClr val="tx1"/>
              </a:solidFill>
            </a:endParaRPr>
          </a:p>
          <a:p>
            <a:pPr algn="l"/>
            <a:r>
              <a:rPr lang="zh-CN" altLang="en-US" sz="1200">
                <a:solidFill>
                  <a:schemeClr val="tx1"/>
                </a:solidFill>
              </a:rPr>
              <a:t>        禁用文本：&lt;input type="text" name="text01" value="我是禁用文本" disabled="disabled"/&gt; &lt;br/&gt;</a:t>
            </a:r>
            <a:endParaRPr lang="zh-CN" altLang="en-US" sz="1200">
              <a:solidFill>
                <a:schemeClr val="tx1"/>
              </a:solidFill>
            </a:endParaRPr>
          </a:p>
          <a:p>
            <a:pPr algn="l"/>
            <a:r>
              <a:rPr lang="zh-CN" altLang="en-US" sz="1200">
                <a:solidFill>
                  <a:schemeClr val="tx1"/>
                </a:solidFill>
              </a:rPr>
              <a:t>        我是隐藏文本:&lt;input type="hidden" name="hiddenText" value="我是隐藏文本"/&gt;  &lt;br/&gt;</a:t>
            </a:r>
            <a:endParaRPr lang="zh-CN" altLang="en-US" sz="1200">
              <a:solidFill>
                <a:schemeClr val="tx1"/>
              </a:solidFill>
            </a:endParaRPr>
          </a:p>
          <a:p>
            <a:pPr algn="l"/>
            <a:r>
              <a:rPr lang="zh-CN" altLang="en-US" sz="1200">
                <a:solidFill>
                  <a:schemeClr val="tx1"/>
                </a:solidFill>
              </a:rPr>
              <a:t>        我是文件选择框：&lt;input type="file" name="uploadFile"/&gt;   &lt;br/&gt;</a:t>
            </a:r>
            <a:endParaRPr lang="zh-CN" altLang="en-US" sz="1200">
              <a:solidFill>
                <a:schemeClr val="tx1"/>
              </a:solidFill>
            </a:endParaRPr>
          </a:p>
          <a:p>
            <a:pPr algn="l"/>
            <a:r>
              <a:rPr lang="zh-CN" altLang="en-US" sz="1200">
                <a:solidFill>
                  <a:schemeClr val="tx1"/>
                </a:solidFill>
              </a:rPr>
              <a:t>        我是单选框：</a:t>
            </a:r>
            <a:endParaRPr lang="zh-CN" altLang="en-US" sz="1200">
              <a:solidFill>
                <a:schemeClr val="tx1"/>
              </a:solidFill>
            </a:endParaRPr>
          </a:p>
          <a:p>
            <a:pPr algn="l"/>
            <a:r>
              <a:rPr lang="zh-CN" altLang="en-US" sz="1200">
                <a:solidFill>
                  <a:schemeClr val="tx1"/>
                </a:solidFill>
              </a:rPr>
              <a:t>        &lt;input type="radio" name="radio" value="radio_1"/&gt;单选框1</a:t>
            </a:r>
            <a:endParaRPr lang="zh-CN" altLang="en-US" sz="1200">
              <a:solidFill>
                <a:schemeClr val="tx1"/>
              </a:solidFill>
            </a:endParaRPr>
          </a:p>
          <a:p>
            <a:pPr algn="l"/>
            <a:r>
              <a:rPr lang="zh-CN" altLang="en-US" sz="1200">
                <a:solidFill>
                  <a:schemeClr val="tx1"/>
                </a:solidFill>
              </a:rPr>
              <a:t>        &lt;input type="radio" name="radio" value="radio_2"/&gt;单选框2</a:t>
            </a:r>
            <a:endParaRPr lang="zh-CN" altLang="en-US" sz="1200">
              <a:solidFill>
                <a:schemeClr val="tx1"/>
              </a:solidFill>
            </a:endParaRPr>
          </a:p>
          <a:p>
            <a:pPr algn="l"/>
            <a:r>
              <a:rPr lang="zh-CN" altLang="en-US" sz="1200">
                <a:solidFill>
                  <a:schemeClr val="tx1"/>
                </a:solidFill>
              </a:rPr>
              <a:t>        &lt;input type="radio" name="radio" value="radio_3"/&gt;单选框3      &lt;br/&gt;</a:t>
            </a:r>
            <a:endParaRPr lang="zh-CN" altLang="en-US" sz="1200">
              <a:solidFill>
                <a:schemeClr val="tx1"/>
              </a:solidFill>
            </a:endParaRPr>
          </a:p>
          <a:p>
            <a:pPr algn="l"/>
            <a:r>
              <a:rPr lang="zh-CN" altLang="en-US" sz="1200">
                <a:solidFill>
                  <a:schemeClr val="tx1"/>
                </a:solidFill>
              </a:rPr>
              <a:t>        我是复选框：</a:t>
            </a:r>
            <a:endParaRPr lang="zh-CN" altLang="en-US" sz="1200">
              <a:solidFill>
                <a:schemeClr val="tx1"/>
              </a:solidFill>
            </a:endParaRPr>
          </a:p>
          <a:p>
            <a:pPr algn="l"/>
            <a:r>
              <a:rPr lang="zh-CN" altLang="en-US" sz="1200">
                <a:solidFill>
                  <a:schemeClr val="tx1"/>
                </a:solidFill>
              </a:rPr>
              <a:t>        &lt;input type="checkbox" name="checkbox" value="checkbox_1"/&gt;复选框1</a:t>
            </a:r>
            <a:endParaRPr lang="zh-CN" altLang="en-US" sz="1200">
              <a:solidFill>
                <a:schemeClr val="tx1"/>
              </a:solidFill>
            </a:endParaRPr>
          </a:p>
          <a:p>
            <a:pPr algn="l"/>
            <a:r>
              <a:rPr lang="zh-CN" altLang="en-US" sz="1200">
                <a:solidFill>
                  <a:schemeClr val="tx1"/>
                </a:solidFill>
              </a:rPr>
              <a:t>        &lt;input type="checkbox" name="checkbox" value="checkbox_2"/&gt;复选框2</a:t>
            </a:r>
            <a:endParaRPr lang="zh-CN" altLang="en-US" sz="1200">
              <a:solidFill>
                <a:schemeClr val="tx1"/>
              </a:solidFill>
            </a:endParaRPr>
          </a:p>
          <a:p>
            <a:pPr algn="l"/>
            <a:r>
              <a:rPr lang="zh-CN" altLang="en-US" sz="1200">
                <a:solidFill>
                  <a:schemeClr val="tx1"/>
                </a:solidFill>
              </a:rPr>
              <a:t>        &lt;input type="checkbox" name="checkbox" value="checkbox_3"/&gt;复选框3 &lt;br/&gt;</a:t>
            </a:r>
            <a:endParaRPr lang="zh-CN" altLang="en-US" sz="1200">
              <a:solidFill>
                <a:schemeClr val="tx1"/>
              </a:solidFill>
            </a:endParaRPr>
          </a:p>
          <a:p>
            <a:pPr algn="l"/>
            <a:r>
              <a:rPr lang="zh-CN" altLang="en-US" sz="1200">
                <a:solidFill>
                  <a:schemeClr val="tx1"/>
                </a:solidFill>
              </a:rPr>
              <a:t>        &lt;input type="submit" value="submit"/&gt;</a:t>
            </a:r>
            <a:endParaRPr lang="zh-CN" altLang="en-US" sz="1200">
              <a:solidFill>
                <a:schemeClr val="tx1"/>
              </a:solidFill>
            </a:endParaRPr>
          </a:p>
          <a:p>
            <a:pPr algn="l"/>
            <a:r>
              <a:rPr lang="zh-CN" altLang="en-US" sz="1200">
                <a:solidFill>
                  <a:schemeClr val="tx1"/>
                </a:solidFill>
              </a:rPr>
              <a:t>    &lt;/form&gt;</a:t>
            </a:r>
            <a:endParaRPr lang="zh-CN" altLang="en-US" sz="1200">
              <a:solidFill>
                <a:schemeClr val="tx1"/>
              </a:solidFill>
            </a:endParaRPr>
          </a:p>
        </p:txBody>
      </p:sp>
      <p:sp>
        <p:nvSpPr>
          <p:cNvPr id="4" name="矩形 3"/>
          <p:cNvSpPr/>
          <p:nvPr/>
        </p:nvSpPr>
        <p:spPr>
          <a:xfrm>
            <a:off x="6128385" y="4940935"/>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input </a:t>
            </a:r>
            <a:r>
              <a:rPr lang="zh-CN" altLang="en-US"/>
              <a:t>标签</a:t>
            </a:r>
            <a:endParaRPr lang="zh-CN" altLang="en-US"/>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32410" y="1332230"/>
            <a:ext cx="11768455" cy="382714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在html中，select标签是使用来定义</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下拉列表</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的，通常在网页中显示下拉菜单。select标签定义的下拉列表中的各个选项由option标签来定义。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选项框用于用户从一组选项中选择一项，有</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下拉选项框和滚动列表选项框</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两种。</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下拉选项框也常简称为下拉框，只显示第一行的选项数据，其他选项需要下拉显示；滚动列表选项框也常简称为列表框，即显示固定行数的数据，其他不能显示的数据需要使用滚动条来查看。</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下拉列表框语法：</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&lt;select&gt;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&lt;option value ="volvo"&gt;Volvo&lt;/option&gt;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&lt;option value ="saab"&gt;Saab&lt;/option&gt;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&lt;option value="opel"&gt;Opel&lt;/option&gt;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&lt;option value="audi"&gt;Audi&lt;/option&gt;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&lt;/select&gt;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nvSpPr>
        <p:spPr>
          <a:xfrm>
            <a:off x="232410" y="730885"/>
            <a:ext cx="240474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下拉列表框</a:t>
            </a:r>
            <a:endParaRPr lang="zh-CN">
              <a:latin typeface="+mn-ea"/>
              <a:cs typeface="宋体" panose="02010600030101010101" pitchFamily="2" charset="-122"/>
              <a:sym typeface="+mn-ea"/>
            </a:endParaRPr>
          </a:p>
        </p:txBody>
      </p:sp>
      <p:graphicFrame>
        <p:nvGraphicFramePr>
          <p:cNvPr id="3" name="表格 2"/>
          <p:cNvGraphicFramePr/>
          <p:nvPr>
            <p:custDataLst>
              <p:tags r:id="rId2"/>
            </p:custDataLst>
          </p:nvPr>
        </p:nvGraphicFramePr>
        <p:xfrm>
          <a:off x="4567555" y="3556635"/>
          <a:ext cx="7451090" cy="3083560"/>
        </p:xfrm>
        <a:graphic>
          <a:graphicData uri="http://schemas.openxmlformats.org/drawingml/2006/table">
            <a:tbl>
              <a:tblPr firstRow="1" bandRow="1">
                <a:tableStyleId>{5C22544A-7EE6-4342-B048-85BDC9FD1C3A}</a:tableStyleId>
              </a:tblPr>
              <a:tblGrid>
                <a:gridCol w="1706245"/>
                <a:gridCol w="1642745"/>
                <a:gridCol w="4102100"/>
              </a:tblGrid>
              <a:tr h="385445">
                <a:tc>
                  <a:txBody>
                    <a:bodyPr/>
                    <a:p>
                      <a:pPr>
                        <a:buNone/>
                      </a:pPr>
                      <a:r>
                        <a:rPr lang="zh-CN" altLang="en-US" sz="1600">
                          <a:latin typeface="宋体" panose="02010600030101010101" pitchFamily="2" charset="-122"/>
                          <a:ea typeface="宋体" panose="02010600030101010101" pitchFamily="2" charset="-122"/>
                        </a:rPr>
                        <a:t>属性</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值</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描述</a:t>
                      </a:r>
                      <a:endParaRPr lang="zh-CN" altLang="en-US" sz="1600">
                        <a:latin typeface="宋体" panose="02010600030101010101" pitchFamily="2" charset="-122"/>
                        <a:ea typeface="宋体" panose="02010600030101010101" pitchFamily="2" charset="-122"/>
                      </a:endParaRPr>
                    </a:p>
                  </a:txBody>
                  <a:tcPr/>
                </a:tc>
              </a:tr>
              <a:tr h="385445">
                <a:tc>
                  <a:txBody>
                    <a:bodyPr/>
                    <a:p>
                      <a:pPr>
                        <a:buNone/>
                      </a:pPr>
                      <a:r>
                        <a:rPr lang="zh-CN" altLang="en-US" sz="1600">
                          <a:latin typeface="宋体" panose="02010600030101010101" pitchFamily="2" charset="-122"/>
                          <a:ea typeface="宋体" panose="02010600030101010101" pitchFamily="2" charset="-122"/>
                        </a:rPr>
                        <a:t>autofocus</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autofocus</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规定在页面加载后文本区域自动获得焦点。</a:t>
                      </a:r>
                      <a:endParaRPr lang="zh-CN" altLang="en-US" sz="1600">
                        <a:latin typeface="宋体" panose="02010600030101010101" pitchFamily="2" charset="-122"/>
                        <a:ea typeface="宋体" panose="02010600030101010101" pitchFamily="2" charset="-122"/>
                      </a:endParaRPr>
                    </a:p>
                  </a:txBody>
                  <a:tcPr/>
                </a:tc>
              </a:tr>
              <a:tr h="385445">
                <a:tc>
                  <a:txBody>
                    <a:bodyPr/>
                    <a:p>
                      <a:pPr>
                        <a:buNone/>
                      </a:pPr>
                      <a:r>
                        <a:rPr lang="zh-CN" altLang="en-US" sz="1600">
                          <a:latin typeface="宋体" panose="02010600030101010101" pitchFamily="2" charset="-122"/>
                          <a:ea typeface="宋体" panose="02010600030101010101" pitchFamily="2" charset="-122"/>
                        </a:rPr>
                        <a:t>disabled</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disabled</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规定禁用该下拉列表。</a:t>
                      </a:r>
                      <a:endParaRPr lang="zh-CN" altLang="en-US" sz="1600">
                        <a:latin typeface="宋体" panose="02010600030101010101" pitchFamily="2" charset="-122"/>
                        <a:ea typeface="宋体" panose="02010600030101010101" pitchFamily="2" charset="-122"/>
                      </a:endParaRPr>
                    </a:p>
                  </a:txBody>
                  <a:tcPr/>
                </a:tc>
              </a:tr>
              <a:tr h="385445">
                <a:tc>
                  <a:txBody>
                    <a:bodyPr/>
                    <a:p>
                      <a:pPr>
                        <a:buNone/>
                      </a:pPr>
                      <a:r>
                        <a:rPr lang="zh-CN" altLang="en-US" sz="1600">
                          <a:latin typeface="宋体" panose="02010600030101010101" pitchFamily="2" charset="-122"/>
                          <a:ea typeface="宋体" panose="02010600030101010101" pitchFamily="2" charset="-122"/>
                        </a:rPr>
                        <a:t>form</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form_id</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规定文本区域所属的一个或多个表单。</a:t>
                      </a:r>
                      <a:endParaRPr lang="zh-CN" altLang="en-US" sz="1600">
                        <a:latin typeface="宋体" panose="02010600030101010101" pitchFamily="2" charset="-122"/>
                        <a:ea typeface="宋体" panose="02010600030101010101" pitchFamily="2" charset="-122"/>
                      </a:endParaRPr>
                    </a:p>
                  </a:txBody>
                  <a:tcPr/>
                </a:tc>
              </a:tr>
              <a:tr h="385445">
                <a:tc>
                  <a:txBody>
                    <a:bodyPr/>
                    <a:p>
                      <a:pPr>
                        <a:buNone/>
                      </a:pPr>
                      <a:r>
                        <a:rPr lang="zh-CN" altLang="en-US" sz="1600">
                          <a:latin typeface="宋体" panose="02010600030101010101" pitchFamily="2" charset="-122"/>
                          <a:ea typeface="宋体" panose="02010600030101010101" pitchFamily="2" charset="-122"/>
                        </a:rPr>
                        <a:t>multiple</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multiple</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规定可选择多个选项。</a:t>
                      </a:r>
                      <a:endParaRPr lang="zh-CN" altLang="en-US" sz="1600">
                        <a:latin typeface="宋体" panose="02010600030101010101" pitchFamily="2" charset="-122"/>
                        <a:ea typeface="宋体" panose="02010600030101010101" pitchFamily="2" charset="-122"/>
                      </a:endParaRPr>
                    </a:p>
                  </a:txBody>
                  <a:tcPr/>
                </a:tc>
              </a:tr>
              <a:tr h="385445">
                <a:tc>
                  <a:txBody>
                    <a:bodyPr/>
                    <a:p>
                      <a:pPr>
                        <a:buNone/>
                      </a:pPr>
                      <a:r>
                        <a:rPr lang="zh-CN" altLang="en-US" sz="1600">
                          <a:latin typeface="宋体" panose="02010600030101010101" pitchFamily="2" charset="-122"/>
                          <a:ea typeface="宋体" panose="02010600030101010101" pitchFamily="2" charset="-122"/>
                        </a:rPr>
                        <a:t>name</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name</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规定下拉列表的名称。</a:t>
                      </a:r>
                      <a:endParaRPr lang="zh-CN" altLang="en-US" sz="1600">
                        <a:latin typeface="宋体" panose="02010600030101010101" pitchFamily="2" charset="-122"/>
                        <a:ea typeface="宋体" panose="02010600030101010101" pitchFamily="2" charset="-122"/>
                      </a:endParaRPr>
                    </a:p>
                  </a:txBody>
                  <a:tcPr/>
                </a:tc>
              </a:tr>
              <a:tr h="385445">
                <a:tc>
                  <a:txBody>
                    <a:bodyPr/>
                    <a:p>
                      <a:pPr>
                        <a:buNone/>
                      </a:pPr>
                      <a:r>
                        <a:rPr lang="zh-CN" altLang="en-US" sz="1600">
                          <a:latin typeface="宋体" panose="02010600030101010101" pitchFamily="2" charset="-122"/>
                          <a:ea typeface="宋体" panose="02010600030101010101" pitchFamily="2" charset="-122"/>
                        </a:rPr>
                        <a:t>required</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required</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规定文本区域是必填的。</a:t>
                      </a:r>
                      <a:endParaRPr lang="zh-CN" altLang="en-US" sz="1600">
                        <a:latin typeface="宋体" panose="02010600030101010101" pitchFamily="2" charset="-122"/>
                        <a:ea typeface="宋体" panose="02010600030101010101" pitchFamily="2" charset="-122"/>
                      </a:endParaRPr>
                    </a:p>
                  </a:txBody>
                  <a:tcPr/>
                </a:tc>
              </a:tr>
              <a:tr h="385445">
                <a:tc>
                  <a:txBody>
                    <a:bodyPr/>
                    <a:p>
                      <a:pPr>
                        <a:buNone/>
                      </a:pPr>
                      <a:r>
                        <a:rPr lang="zh-CN" altLang="en-US" sz="1600">
                          <a:latin typeface="宋体" panose="02010600030101010101" pitchFamily="2" charset="-122"/>
                          <a:ea typeface="宋体" panose="02010600030101010101" pitchFamily="2" charset="-122"/>
                        </a:rPr>
                        <a:t>size</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number</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规定下拉列表中可见选项的数目。</a:t>
                      </a:r>
                      <a:endParaRPr lang="zh-CN" altLang="en-US" sz="1600">
                        <a:latin typeface="宋体" panose="02010600030101010101" pitchFamily="2" charset="-122"/>
                        <a:ea typeface="宋体" panose="02010600030101010101" pitchFamily="2" charset="-122"/>
                      </a:endParaRPr>
                    </a:p>
                  </a:txBody>
                  <a:tcPr/>
                </a:tc>
              </a:tr>
            </a:tbl>
          </a:graphicData>
        </a:graphic>
      </p:graphicFrame>
    </p:spTree>
    <p:custDataLst>
      <p:tags r:id="rId3"/>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10185" y="845185"/>
            <a:ext cx="5436235" cy="38334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select 下拉列表 --&gt;</a:t>
            </a:r>
            <a:endParaRPr lang="zh-CN" altLang="en-US" sz="1200">
              <a:solidFill>
                <a:schemeClr val="tx1"/>
              </a:solidFill>
            </a:endParaRPr>
          </a:p>
          <a:p>
            <a:pPr algn="l"/>
            <a:r>
              <a:rPr lang="zh-CN" altLang="en-US" sz="1200">
                <a:solidFill>
                  <a:schemeClr val="tx1"/>
                </a:solidFill>
              </a:rPr>
              <a:t>    下拉选择框：&lt;select name="addressSelect"&gt;</a:t>
            </a:r>
            <a:endParaRPr lang="zh-CN" altLang="en-US" sz="1200">
              <a:solidFill>
                <a:schemeClr val="tx1"/>
              </a:solidFill>
            </a:endParaRPr>
          </a:p>
          <a:p>
            <a:pPr algn="l"/>
            <a:r>
              <a:rPr lang="zh-CN" altLang="en-US" sz="1200">
                <a:solidFill>
                  <a:schemeClr val="tx1"/>
                </a:solidFill>
              </a:rPr>
              <a:t>        &lt;option value="tishi" selected="selected"&gt;-- 请选择 --&lt;/option&gt;</a:t>
            </a:r>
            <a:endParaRPr lang="zh-CN" altLang="en-US" sz="1200">
              <a:solidFill>
                <a:schemeClr val="tx1"/>
              </a:solidFill>
            </a:endParaRPr>
          </a:p>
          <a:p>
            <a:pPr algn="l"/>
            <a:r>
              <a:rPr lang="zh-CN" altLang="en-US" sz="1200">
                <a:solidFill>
                  <a:schemeClr val="tx1"/>
                </a:solidFill>
              </a:rPr>
              <a:t>        &lt;option value="beijing"&gt;beijing&lt;/option&gt;</a:t>
            </a:r>
            <a:endParaRPr lang="zh-CN" altLang="en-US" sz="1200">
              <a:solidFill>
                <a:schemeClr val="tx1"/>
              </a:solidFill>
            </a:endParaRPr>
          </a:p>
          <a:p>
            <a:pPr algn="l"/>
            <a:r>
              <a:rPr lang="zh-CN" altLang="en-US" sz="1200">
                <a:solidFill>
                  <a:schemeClr val="tx1"/>
                </a:solidFill>
              </a:rPr>
              <a:t>        &lt;option value="shanghai"&gt;shanghai&lt;/option&gt;</a:t>
            </a:r>
            <a:endParaRPr lang="zh-CN" altLang="en-US" sz="1200">
              <a:solidFill>
                <a:schemeClr val="tx1"/>
              </a:solidFill>
            </a:endParaRPr>
          </a:p>
          <a:p>
            <a:pPr algn="l"/>
            <a:r>
              <a:rPr lang="zh-CN" altLang="en-US" sz="1200">
                <a:solidFill>
                  <a:schemeClr val="tx1"/>
                </a:solidFill>
              </a:rPr>
              <a:t>        &lt;option value="guangzhou" disabled="disabled"&gt;guangzhou&lt;/option&gt;</a:t>
            </a:r>
            <a:endParaRPr lang="zh-CN" altLang="en-US" sz="1200">
              <a:solidFill>
                <a:schemeClr val="tx1"/>
              </a:solidFill>
            </a:endParaRPr>
          </a:p>
          <a:p>
            <a:pPr algn="l"/>
            <a:r>
              <a:rPr lang="zh-CN" altLang="en-US" sz="1200">
                <a:solidFill>
                  <a:schemeClr val="tx1"/>
                </a:solidFill>
              </a:rPr>
              <a:t>        &lt;option value="shenzhen" disabled="disabled"&gt;shenzhen&lt;/option&gt;</a:t>
            </a:r>
            <a:endParaRPr lang="zh-CN" altLang="en-US" sz="1200">
              <a:solidFill>
                <a:schemeClr val="tx1"/>
              </a:solidFill>
            </a:endParaRPr>
          </a:p>
          <a:p>
            <a:pPr algn="l"/>
            <a:r>
              <a:rPr lang="zh-CN" altLang="en-US" sz="1200">
                <a:solidFill>
                  <a:schemeClr val="tx1"/>
                </a:solidFill>
              </a:rPr>
              <a:t>    &lt;/select&gt;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下拉选择框(多选)：&lt;select name="addressSelect" multiple="multiple"&gt;</a:t>
            </a:r>
            <a:endParaRPr lang="zh-CN" altLang="en-US" sz="1200">
              <a:solidFill>
                <a:schemeClr val="tx1"/>
              </a:solidFill>
            </a:endParaRPr>
          </a:p>
          <a:p>
            <a:pPr algn="l"/>
            <a:r>
              <a:rPr lang="zh-CN" altLang="en-US" sz="1200">
                <a:solidFill>
                  <a:schemeClr val="tx1"/>
                </a:solidFill>
              </a:rPr>
              <a:t>        &lt;option value="beijing"&gt;beijing&lt;/option&gt;</a:t>
            </a:r>
            <a:endParaRPr lang="zh-CN" altLang="en-US" sz="1200">
              <a:solidFill>
                <a:schemeClr val="tx1"/>
              </a:solidFill>
            </a:endParaRPr>
          </a:p>
          <a:p>
            <a:pPr algn="l"/>
            <a:r>
              <a:rPr lang="zh-CN" altLang="en-US" sz="1200">
                <a:solidFill>
                  <a:schemeClr val="tx1"/>
                </a:solidFill>
              </a:rPr>
              <a:t>        &lt;option value="shanghai"&gt;shanghai&lt;/option&gt;</a:t>
            </a:r>
            <a:endParaRPr lang="zh-CN" altLang="en-US" sz="1200">
              <a:solidFill>
                <a:schemeClr val="tx1"/>
              </a:solidFill>
            </a:endParaRPr>
          </a:p>
          <a:p>
            <a:pPr algn="l"/>
            <a:r>
              <a:rPr lang="zh-CN" altLang="en-US" sz="1200">
                <a:solidFill>
                  <a:schemeClr val="tx1"/>
                </a:solidFill>
              </a:rPr>
              <a:t>        &lt;option value="guangzhou"&gt;guangzhou&lt;/option&gt;</a:t>
            </a:r>
            <a:endParaRPr lang="zh-CN" altLang="en-US" sz="1200">
              <a:solidFill>
                <a:schemeClr val="tx1"/>
              </a:solidFill>
            </a:endParaRPr>
          </a:p>
          <a:p>
            <a:pPr algn="l"/>
            <a:r>
              <a:rPr lang="zh-CN" altLang="en-US" sz="1200">
                <a:solidFill>
                  <a:schemeClr val="tx1"/>
                </a:solidFill>
              </a:rPr>
              <a:t>        &lt;option value="shenzhen"&gt;shenzhen&lt;/option&gt;</a:t>
            </a:r>
            <a:endParaRPr lang="zh-CN" altLang="en-US" sz="1200">
              <a:solidFill>
                <a:schemeClr val="tx1"/>
              </a:solidFill>
            </a:endParaRPr>
          </a:p>
          <a:p>
            <a:pPr algn="l"/>
            <a:r>
              <a:rPr lang="zh-CN" altLang="en-US" sz="1200">
                <a:solidFill>
                  <a:schemeClr val="tx1"/>
                </a:solidFill>
              </a:rPr>
              <a:t>        &lt;option value="shenzhen"&gt;shenzhen&lt;/option&gt;</a:t>
            </a:r>
            <a:endParaRPr lang="zh-CN" altLang="en-US" sz="1200">
              <a:solidFill>
                <a:schemeClr val="tx1"/>
              </a:solidFill>
            </a:endParaRPr>
          </a:p>
          <a:p>
            <a:pPr algn="l"/>
            <a:r>
              <a:rPr lang="zh-CN" altLang="en-US" sz="1200">
                <a:solidFill>
                  <a:schemeClr val="tx1"/>
                </a:solidFill>
              </a:rPr>
              <a:t>        &lt;option value="shenzhen"&gt;shenzhen&lt;/option&gt;</a:t>
            </a:r>
            <a:endParaRPr lang="zh-CN" altLang="en-US" sz="1200">
              <a:solidFill>
                <a:schemeClr val="tx1"/>
              </a:solidFill>
            </a:endParaRPr>
          </a:p>
          <a:p>
            <a:pPr algn="l"/>
            <a:r>
              <a:rPr lang="zh-CN" altLang="en-US" sz="1200">
                <a:solidFill>
                  <a:schemeClr val="tx1"/>
                </a:solidFill>
              </a:rPr>
              <a:t>        &lt;option value="shenzhen"&gt;shenzhen&lt;/option&gt;</a:t>
            </a:r>
            <a:endParaRPr lang="zh-CN" altLang="en-US" sz="1200">
              <a:solidFill>
                <a:schemeClr val="tx1"/>
              </a:solidFill>
            </a:endParaRPr>
          </a:p>
          <a:p>
            <a:pPr algn="l"/>
            <a:r>
              <a:rPr lang="zh-CN" altLang="en-US" sz="1200">
                <a:solidFill>
                  <a:schemeClr val="tx1"/>
                </a:solidFill>
              </a:rPr>
              <a:t>        &lt;option value="tishi" selected="selected"&gt;-- 请选择 --&lt;/option&gt;</a:t>
            </a:r>
            <a:endParaRPr lang="zh-CN" altLang="en-US" sz="1200">
              <a:solidFill>
                <a:schemeClr val="tx1"/>
              </a:solidFill>
            </a:endParaRPr>
          </a:p>
          <a:p>
            <a:pPr algn="l"/>
            <a:r>
              <a:rPr lang="zh-CN" altLang="en-US" sz="1200">
                <a:solidFill>
                  <a:schemeClr val="tx1"/>
                </a:solidFill>
              </a:rPr>
              <a:t>    &lt;/select&gt;</a:t>
            </a:r>
            <a:endParaRPr lang="zh-CN" altLang="en-US" sz="1200">
              <a:solidFill>
                <a:schemeClr val="tx1"/>
              </a:solidFill>
            </a:endParaRPr>
          </a:p>
        </p:txBody>
      </p:sp>
      <p:sp>
        <p:nvSpPr>
          <p:cNvPr id="4" name="矩形 3"/>
          <p:cNvSpPr/>
          <p:nvPr/>
        </p:nvSpPr>
        <p:spPr>
          <a:xfrm>
            <a:off x="3889375" y="4777105"/>
            <a:ext cx="175704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select </a:t>
            </a:r>
            <a:r>
              <a:rPr lang="zh-CN" altLang="en-US"/>
              <a:t>标签</a:t>
            </a:r>
            <a:endParaRPr lang="zh-CN" altLang="en-US"/>
          </a:p>
        </p:txBody>
      </p:sp>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232410" y="730885"/>
            <a:ext cx="11768455" cy="155003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&lt;textarea&gt; 元素用于创建多行的文本输入控件，该文本区中可容纳无限数量的文本，其中的文本的默认字体是等宽字体（通常是Courier）。页面加载时，起始标记 &lt;textarea&gt; 和结束标记 &lt;/textarea&gt; 之间的文本会显示在文本框中。</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多行文本输入框语法：</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&lt;textarea name="名称" rows="行数" cols="列数"&gt;值&lt;/textarea&gt;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nvSpPr>
        <p:spPr>
          <a:xfrm>
            <a:off x="232410" y="2433320"/>
            <a:ext cx="240474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多行文本输入框</a:t>
            </a:r>
            <a:endParaRPr lang="zh-CN" altLang="en-US">
              <a:latin typeface="+mn-ea"/>
              <a:cs typeface="宋体" panose="02010600030101010101" pitchFamily="2" charset="-122"/>
              <a:sym typeface="+mn-ea"/>
            </a:endParaRPr>
          </a:p>
        </p:txBody>
      </p:sp>
      <p:graphicFrame>
        <p:nvGraphicFramePr>
          <p:cNvPr id="3" name="表格 2"/>
          <p:cNvGraphicFramePr/>
          <p:nvPr>
            <p:custDataLst>
              <p:tags r:id="rId2"/>
            </p:custDataLst>
          </p:nvPr>
        </p:nvGraphicFramePr>
        <p:xfrm>
          <a:off x="3081020" y="2433320"/>
          <a:ext cx="8919845" cy="4198620"/>
        </p:xfrm>
        <a:graphic>
          <a:graphicData uri="http://schemas.openxmlformats.org/drawingml/2006/table">
            <a:tbl>
              <a:tblPr firstRow="1" bandRow="1">
                <a:tableStyleId>{5C22544A-7EE6-4342-B048-85BDC9FD1C3A}</a:tableStyleId>
              </a:tblPr>
              <a:tblGrid>
                <a:gridCol w="2042160"/>
                <a:gridCol w="1966595"/>
                <a:gridCol w="4911090"/>
              </a:tblGrid>
              <a:tr h="349885">
                <a:tc>
                  <a:txBody>
                    <a:bodyPr/>
                    <a:p>
                      <a:pPr>
                        <a:buNone/>
                      </a:pPr>
                      <a:r>
                        <a:rPr lang="zh-CN" altLang="en-US" sz="1600">
                          <a:latin typeface="宋体" panose="02010600030101010101" pitchFamily="2" charset="-122"/>
                          <a:ea typeface="宋体" panose="02010600030101010101" pitchFamily="2" charset="-122"/>
                        </a:rPr>
                        <a:t>属性</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值</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描述</a:t>
                      </a:r>
                      <a:endParaRPr lang="zh-CN" altLang="en-US" sz="1600">
                        <a:latin typeface="宋体" panose="02010600030101010101" pitchFamily="2" charset="-122"/>
                        <a:ea typeface="宋体" panose="02010600030101010101" pitchFamily="2" charset="-122"/>
                      </a:endParaRPr>
                    </a:p>
                  </a:txBody>
                  <a:tcPr/>
                </a:tc>
              </a:tr>
              <a:tr h="349885">
                <a:tc>
                  <a:txBody>
                    <a:bodyPr/>
                    <a:p>
                      <a:pPr>
                        <a:buNone/>
                      </a:pPr>
                      <a:r>
                        <a:rPr lang="zh-CN" altLang="en-US" sz="1600">
                          <a:latin typeface="宋体" panose="02010600030101010101" pitchFamily="2" charset="-122"/>
                          <a:ea typeface="宋体" panose="02010600030101010101" pitchFamily="2" charset="-122"/>
                        </a:rPr>
                        <a:t>autofocus</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autofocus</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规定在页面加载后文本区域自动获得焦点。</a:t>
                      </a:r>
                      <a:endParaRPr lang="zh-CN" altLang="en-US" sz="1600">
                        <a:latin typeface="宋体" panose="02010600030101010101" pitchFamily="2" charset="-122"/>
                        <a:ea typeface="宋体" panose="02010600030101010101" pitchFamily="2" charset="-122"/>
                      </a:endParaRPr>
                    </a:p>
                  </a:txBody>
                  <a:tcPr/>
                </a:tc>
              </a:tr>
              <a:tr h="349885">
                <a:tc>
                  <a:txBody>
                    <a:bodyPr/>
                    <a:p>
                      <a:pPr>
                        <a:buNone/>
                      </a:pPr>
                      <a:r>
                        <a:rPr lang="zh-CN" altLang="en-US" sz="1600">
                          <a:latin typeface="宋体" panose="02010600030101010101" pitchFamily="2" charset="-122"/>
                          <a:ea typeface="宋体" panose="02010600030101010101" pitchFamily="2" charset="-122"/>
                        </a:rPr>
                        <a:t>cols</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number</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规定文本区内的可见宽度。</a:t>
                      </a:r>
                      <a:endParaRPr lang="zh-CN" altLang="en-US" sz="1600">
                        <a:latin typeface="宋体" panose="02010600030101010101" pitchFamily="2" charset="-122"/>
                        <a:ea typeface="宋体" panose="02010600030101010101" pitchFamily="2" charset="-122"/>
                      </a:endParaRPr>
                    </a:p>
                  </a:txBody>
                  <a:tcPr/>
                </a:tc>
              </a:tr>
              <a:tr h="349885">
                <a:tc>
                  <a:txBody>
                    <a:bodyPr/>
                    <a:p>
                      <a:pPr>
                        <a:buNone/>
                      </a:pPr>
                      <a:r>
                        <a:rPr lang="zh-CN" altLang="en-US" sz="1600">
                          <a:latin typeface="宋体" panose="02010600030101010101" pitchFamily="2" charset="-122"/>
                          <a:ea typeface="宋体" panose="02010600030101010101" pitchFamily="2" charset="-122"/>
                        </a:rPr>
                        <a:t>disabled</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disabled</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规定禁用该文本区。</a:t>
                      </a:r>
                      <a:endParaRPr lang="zh-CN" altLang="en-US" sz="1600">
                        <a:latin typeface="宋体" panose="02010600030101010101" pitchFamily="2" charset="-122"/>
                        <a:ea typeface="宋体" panose="02010600030101010101" pitchFamily="2" charset="-122"/>
                      </a:endParaRPr>
                    </a:p>
                  </a:txBody>
                  <a:tcPr/>
                </a:tc>
              </a:tr>
              <a:tr h="349885">
                <a:tc>
                  <a:txBody>
                    <a:bodyPr/>
                    <a:p>
                      <a:pPr>
                        <a:buNone/>
                      </a:pPr>
                      <a:r>
                        <a:rPr lang="zh-CN" altLang="en-US" sz="1600">
                          <a:latin typeface="宋体" panose="02010600030101010101" pitchFamily="2" charset="-122"/>
                          <a:ea typeface="宋体" panose="02010600030101010101" pitchFamily="2" charset="-122"/>
                        </a:rPr>
                        <a:t>form</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form_id</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规定文本区域所属的一个或多个表单。</a:t>
                      </a:r>
                      <a:endParaRPr lang="zh-CN" altLang="en-US" sz="1600">
                        <a:latin typeface="宋体" panose="02010600030101010101" pitchFamily="2" charset="-122"/>
                        <a:ea typeface="宋体" panose="02010600030101010101" pitchFamily="2" charset="-122"/>
                      </a:endParaRPr>
                    </a:p>
                  </a:txBody>
                  <a:tcPr/>
                </a:tc>
              </a:tr>
              <a:tr h="349885">
                <a:tc>
                  <a:txBody>
                    <a:bodyPr/>
                    <a:p>
                      <a:pPr>
                        <a:buNone/>
                      </a:pPr>
                      <a:r>
                        <a:rPr lang="zh-CN" altLang="en-US" sz="1600">
                          <a:latin typeface="宋体" panose="02010600030101010101" pitchFamily="2" charset="-122"/>
                          <a:ea typeface="宋体" panose="02010600030101010101" pitchFamily="2" charset="-122"/>
                        </a:rPr>
                        <a:t>maxlength</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number</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规定文本区域的最大字符数。</a:t>
                      </a:r>
                      <a:endParaRPr lang="zh-CN" altLang="en-US" sz="1600">
                        <a:latin typeface="宋体" panose="02010600030101010101" pitchFamily="2" charset="-122"/>
                        <a:ea typeface="宋体" panose="02010600030101010101" pitchFamily="2" charset="-122"/>
                      </a:endParaRPr>
                    </a:p>
                  </a:txBody>
                  <a:tcPr/>
                </a:tc>
              </a:tr>
              <a:tr h="349885">
                <a:tc>
                  <a:txBody>
                    <a:bodyPr/>
                    <a:p>
                      <a:pPr>
                        <a:buNone/>
                      </a:pPr>
                      <a:r>
                        <a:rPr lang="zh-CN" altLang="en-US" sz="1600">
                          <a:latin typeface="宋体" panose="02010600030101010101" pitchFamily="2" charset="-122"/>
                          <a:ea typeface="宋体" panose="02010600030101010101" pitchFamily="2" charset="-122"/>
                        </a:rPr>
                        <a:t>name</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name_of_textarea</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规定文本区的名称。</a:t>
                      </a:r>
                      <a:endParaRPr lang="zh-CN" altLang="en-US" sz="1600">
                        <a:latin typeface="宋体" panose="02010600030101010101" pitchFamily="2" charset="-122"/>
                        <a:ea typeface="宋体" panose="02010600030101010101" pitchFamily="2" charset="-122"/>
                      </a:endParaRPr>
                    </a:p>
                  </a:txBody>
                  <a:tcPr/>
                </a:tc>
              </a:tr>
              <a:tr h="349885">
                <a:tc>
                  <a:txBody>
                    <a:bodyPr/>
                    <a:p>
                      <a:pPr>
                        <a:buNone/>
                      </a:pPr>
                      <a:r>
                        <a:rPr lang="zh-CN" altLang="en-US" sz="1600">
                          <a:latin typeface="宋体" panose="02010600030101010101" pitchFamily="2" charset="-122"/>
                          <a:ea typeface="宋体" panose="02010600030101010101" pitchFamily="2" charset="-122"/>
                        </a:rPr>
                        <a:t>placeholder</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text</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规定描述文本区域预期值的简短提示。</a:t>
                      </a:r>
                      <a:endParaRPr lang="zh-CN" altLang="en-US" sz="1600">
                        <a:latin typeface="宋体" panose="02010600030101010101" pitchFamily="2" charset="-122"/>
                        <a:ea typeface="宋体" panose="02010600030101010101" pitchFamily="2" charset="-122"/>
                      </a:endParaRPr>
                    </a:p>
                  </a:txBody>
                  <a:tcPr/>
                </a:tc>
              </a:tr>
              <a:tr h="349885">
                <a:tc>
                  <a:txBody>
                    <a:bodyPr/>
                    <a:p>
                      <a:pPr>
                        <a:buNone/>
                      </a:pPr>
                      <a:r>
                        <a:rPr lang="zh-CN" altLang="en-US" sz="1600">
                          <a:latin typeface="宋体" panose="02010600030101010101" pitchFamily="2" charset="-122"/>
                          <a:ea typeface="宋体" panose="02010600030101010101" pitchFamily="2" charset="-122"/>
                        </a:rPr>
                        <a:t>readonly</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readonly</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规定文本区为只读。</a:t>
                      </a:r>
                      <a:endParaRPr lang="zh-CN" altLang="en-US" sz="1600">
                        <a:latin typeface="宋体" panose="02010600030101010101" pitchFamily="2" charset="-122"/>
                        <a:ea typeface="宋体" panose="02010600030101010101" pitchFamily="2" charset="-122"/>
                      </a:endParaRPr>
                    </a:p>
                  </a:txBody>
                  <a:tcPr/>
                </a:tc>
              </a:tr>
              <a:tr h="349885">
                <a:tc>
                  <a:txBody>
                    <a:bodyPr/>
                    <a:p>
                      <a:pPr>
                        <a:buNone/>
                      </a:pPr>
                      <a:r>
                        <a:rPr lang="zh-CN" altLang="en-US" sz="1600">
                          <a:latin typeface="宋体" panose="02010600030101010101" pitchFamily="2" charset="-122"/>
                          <a:ea typeface="宋体" panose="02010600030101010101" pitchFamily="2" charset="-122"/>
                        </a:rPr>
                        <a:t>required</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required</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规定文本区域是必填的。</a:t>
                      </a:r>
                      <a:endParaRPr lang="zh-CN" altLang="en-US" sz="1600">
                        <a:latin typeface="宋体" panose="02010600030101010101" pitchFamily="2" charset="-122"/>
                        <a:ea typeface="宋体" panose="02010600030101010101" pitchFamily="2" charset="-122"/>
                      </a:endParaRPr>
                    </a:p>
                  </a:txBody>
                  <a:tcPr/>
                </a:tc>
              </a:tr>
              <a:tr h="349885">
                <a:tc>
                  <a:txBody>
                    <a:bodyPr/>
                    <a:p>
                      <a:pPr>
                        <a:buNone/>
                      </a:pPr>
                      <a:r>
                        <a:rPr lang="zh-CN" altLang="en-US" sz="1600">
                          <a:latin typeface="宋体" panose="02010600030101010101" pitchFamily="2" charset="-122"/>
                          <a:ea typeface="宋体" panose="02010600030101010101" pitchFamily="2" charset="-122"/>
                        </a:rPr>
                        <a:t>rows</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number</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rPr>
                        <a:t>规定文本区内的可见行数。</a:t>
                      </a:r>
                      <a:endParaRPr lang="zh-CN" altLang="en-US" sz="1600">
                        <a:latin typeface="宋体" panose="02010600030101010101" pitchFamily="2" charset="-122"/>
                        <a:ea typeface="宋体" panose="02010600030101010101" pitchFamily="2" charset="-122"/>
                      </a:endParaRPr>
                    </a:p>
                  </a:txBody>
                  <a:tcPr/>
                </a:tc>
              </a:tr>
              <a:tr h="349885">
                <a:tc>
                  <a:txBody>
                    <a:bodyPr/>
                    <a:p>
                      <a:pPr>
                        <a:buNone/>
                      </a:pPr>
                      <a:r>
                        <a:rPr lang="zh-CN" altLang="en-US" sz="1600">
                          <a:latin typeface="宋体" panose="02010600030101010101" pitchFamily="2" charset="-122"/>
                          <a:ea typeface="宋体" panose="02010600030101010101" pitchFamily="2" charset="-122"/>
                          <a:sym typeface="+mn-ea"/>
                        </a:rPr>
                        <a:t>wrap</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hard、soft</a:t>
                      </a:r>
                      <a:endParaRPr lang="zh-CN" altLang="en-US" sz="1600">
                        <a:latin typeface="宋体" panose="02010600030101010101" pitchFamily="2" charset="-122"/>
                        <a:ea typeface="宋体" panose="02010600030101010101" pitchFamily="2" charset="-122"/>
                      </a:endParaRPr>
                    </a:p>
                  </a:txBody>
                  <a:tcPr/>
                </a:tc>
                <a:tc>
                  <a:txBody>
                    <a:bodyPr/>
                    <a:p>
                      <a:pPr>
                        <a:buNone/>
                      </a:pPr>
                      <a:r>
                        <a:rPr lang="zh-CN" altLang="en-US" sz="1600">
                          <a:latin typeface="宋体" panose="02010600030101010101" pitchFamily="2" charset="-122"/>
                          <a:ea typeface="宋体" panose="02010600030101010101" pitchFamily="2" charset="-122"/>
                          <a:sym typeface="+mn-ea"/>
                        </a:rPr>
                        <a:t>规定当在表单中提交时，文本区域中的文本如何换行。</a:t>
                      </a:r>
                      <a:endParaRPr lang="zh-CN" altLang="en-US" sz="1600">
                        <a:latin typeface="宋体" panose="02010600030101010101" pitchFamily="2" charset="-122"/>
                        <a:ea typeface="宋体" panose="02010600030101010101" pitchFamily="2" charset="-122"/>
                      </a:endParaRPr>
                    </a:p>
                  </a:txBody>
                  <a:tcPr/>
                </a:tc>
              </a:tr>
            </a:tbl>
          </a:graphicData>
        </a:graphic>
      </p:graphicFrame>
    </p:spTree>
    <p:custDataLst>
      <p:tags r:id="rId3"/>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55270" y="799465"/>
            <a:ext cx="7084060" cy="13843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练习多行文本框 --&gt;</a:t>
            </a:r>
            <a:endParaRPr lang="zh-CN" altLang="en-US" sz="1200">
              <a:solidFill>
                <a:schemeClr val="tx1"/>
              </a:solidFill>
            </a:endParaRPr>
          </a:p>
          <a:p>
            <a:pPr algn="l"/>
            <a:r>
              <a:rPr lang="zh-CN" altLang="en-US" sz="1200">
                <a:solidFill>
                  <a:schemeClr val="tx1"/>
                </a:solidFill>
              </a:rPr>
              <a:t>    多行文本框：&lt;textarea name="article" rows="10" placeholder="我是文本框提示信息"&gt;&lt;/textarea&gt;</a:t>
            </a:r>
            <a:endParaRPr lang="zh-CN" altLang="en-US" sz="1200">
              <a:solidFill>
                <a:schemeClr val="tx1"/>
              </a:solidFill>
            </a:endParaRPr>
          </a:p>
          <a:p>
            <a:pPr algn="l"/>
            <a:r>
              <a:rPr lang="zh-CN" altLang="en-US" sz="1200">
                <a:solidFill>
                  <a:schemeClr val="tx1"/>
                </a:solidFill>
              </a:rPr>
              <a:t>    多行文本框：&lt;textarea name="article" rows="10"&gt;我是文本框内容&lt;/textarea&gt;</a:t>
            </a:r>
            <a:endParaRPr lang="zh-CN" altLang="en-US" sz="1200">
              <a:solidFill>
                <a:schemeClr val="tx1"/>
              </a:solidFill>
            </a:endParaRPr>
          </a:p>
          <a:p>
            <a:pPr algn="l"/>
            <a:r>
              <a:rPr lang="zh-CN" altLang="en-US" sz="1200">
                <a:solidFill>
                  <a:schemeClr val="tx1"/>
                </a:solidFill>
              </a:rPr>
              <a:t>    多行文本框：&lt;textarea name="article" rows="10" disabled="disabled"&gt;我被禁用了&lt;/textarea&gt;</a:t>
            </a:r>
            <a:endParaRPr lang="zh-CN" altLang="en-US" sz="1200">
              <a:solidFill>
                <a:schemeClr val="tx1"/>
              </a:solidFill>
            </a:endParaRPr>
          </a:p>
          <a:p>
            <a:pPr algn="l"/>
            <a:r>
              <a:rPr lang="zh-CN" altLang="en-US" sz="1200">
                <a:solidFill>
                  <a:schemeClr val="tx1"/>
                </a:solidFill>
              </a:rPr>
              <a:t>    多行文本框：&lt;textarea name="article" rows="10" readonly="readonly"&gt;我是只读的&lt;/textarea&gt;</a:t>
            </a:r>
            <a:endParaRPr lang="zh-CN" altLang="en-US" sz="1200">
              <a:solidFill>
                <a:schemeClr val="tx1"/>
              </a:solidFill>
            </a:endParaRPr>
          </a:p>
        </p:txBody>
      </p:sp>
      <p:sp>
        <p:nvSpPr>
          <p:cNvPr id="4" name="矩形 3"/>
          <p:cNvSpPr/>
          <p:nvPr/>
        </p:nvSpPr>
        <p:spPr>
          <a:xfrm>
            <a:off x="7477125" y="799465"/>
            <a:ext cx="175704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textarea</a:t>
            </a:r>
            <a:r>
              <a:rPr lang="en-US" altLang="zh-CN"/>
              <a:t> </a:t>
            </a:r>
            <a:r>
              <a:rPr lang="zh-CN" altLang="en-US"/>
              <a:t>标签</a:t>
            </a:r>
            <a:endParaRPr lang="zh-CN" altLang="en-US"/>
          </a:p>
        </p:txBody>
      </p:sp>
    </p:spTree>
    <p:custDataLst>
      <p:tags r:id="rId2"/>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546985" y="4032250"/>
            <a:ext cx="9251315" cy="22586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label 标签 --&gt;</a:t>
            </a:r>
            <a:endParaRPr lang="zh-CN" altLang="en-US" sz="1200">
              <a:solidFill>
                <a:schemeClr val="tx1"/>
              </a:solidFill>
            </a:endParaRPr>
          </a:p>
          <a:p>
            <a:pPr algn="l"/>
            <a:r>
              <a:rPr lang="zh-CN" altLang="en-US" sz="1200">
                <a:solidFill>
                  <a:schemeClr val="tx1"/>
                </a:solidFill>
              </a:rPr>
              <a:t>    &lt;input type="checkbox" name="checkbox"/&gt; 点击我选不中奥~</a:t>
            </a:r>
            <a:endParaRPr lang="zh-CN" altLang="en-US" sz="1200">
              <a:solidFill>
                <a:schemeClr val="tx1"/>
              </a:solidFill>
            </a:endParaRPr>
          </a:p>
          <a:p>
            <a:pPr algn="l"/>
            <a:r>
              <a:rPr lang="zh-CN" altLang="en-US" sz="1200">
                <a:solidFill>
                  <a:schemeClr val="tx1"/>
                </a:solidFill>
              </a:rPr>
              <a:t>    &lt;input type="checkbox" name="checkbox" id="checkboxId"/&gt; &lt;label for="checkboxId"&gt;点击我选得中奥~&lt;/label&gt; &lt;br/&gt;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 点击 label 浏览器就会自动将焦点转到和该标签相关联的控件上 --&gt;</a:t>
            </a:r>
            <a:endParaRPr lang="zh-CN" altLang="en-US" sz="1200">
              <a:solidFill>
                <a:schemeClr val="tx1"/>
              </a:solidFill>
            </a:endParaRPr>
          </a:p>
          <a:p>
            <a:pPr algn="l"/>
            <a:r>
              <a:rPr lang="zh-CN" altLang="en-US" sz="1200">
                <a:solidFill>
                  <a:schemeClr val="tx1"/>
                </a:solidFill>
              </a:rPr>
              <a:t>    &lt;form&gt;</a:t>
            </a:r>
            <a:endParaRPr lang="zh-CN" altLang="en-US" sz="1200">
              <a:solidFill>
                <a:schemeClr val="tx1"/>
              </a:solidFill>
            </a:endParaRPr>
          </a:p>
          <a:p>
            <a:pPr algn="l"/>
            <a:r>
              <a:rPr lang="zh-CN" altLang="en-US" sz="1200">
                <a:solidFill>
                  <a:schemeClr val="tx1"/>
                </a:solidFill>
              </a:rPr>
              <a:t>        &lt;label for="userNameId"&gt;用户名：&lt;/label&gt;</a:t>
            </a:r>
            <a:endParaRPr lang="zh-CN" altLang="en-US" sz="1200">
              <a:solidFill>
                <a:schemeClr val="tx1"/>
              </a:solidFill>
            </a:endParaRPr>
          </a:p>
          <a:p>
            <a:pPr algn="l"/>
            <a:r>
              <a:rPr lang="zh-CN" altLang="en-US" sz="1200">
                <a:solidFill>
                  <a:schemeClr val="tx1"/>
                </a:solidFill>
              </a:rPr>
              <a:t>        &lt;input type="text" name="userName" id="userNameId"/&gt;</a:t>
            </a:r>
            <a:endParaRPr lang="zh-CN" altLang="en-US" sz="1200">
              <a:solidFill>
                <a:schemeClr val="tx1"/>
              </a:solidFill>
            </a:endParaRPr>
          </a:p>
          <a:p>
            <a:pPr algn="l"/>
            <a:r>
              <a:rPr lang="zh-CN" altLang="en-US" sz="1200">
                <a:solidFill>
                  <a:schemeClr val="tx1"/>
                </a:solidFill>
              </a:rPr>
              <a:t>        &lt;label for="passwordId"&gt;密码：&lt;/label&gt;</a:t>
            </a:r>
            <a:endParaRPr lang="zh-CN" altLang="en-US" sz="1200">
              <a:solidFill>
                <a:schemeClr val="tx1"/>
              </a:solidFill>
            </a:endParaRPr>
          </a:p>
          <a:p>
            <a:pPr algn="l"/>
            <a:r>
              <a:rPr lang="zh-CN" altLang="en-US" sz="1200">
                <a:solidFill>
                  <a:schemeClr val="tx1"/>
                </a:solidFill>
              </a:rPr>
              <a:t>        &lt;input type="password" name="passwo rd" id="passwordId"/&gt;</a:t>
            </a:r>
            <a:endParaRPr lang="zh-CN" altLang="en-US" sz="1200">
              <a:solidFill>
                <a:schemeClr val="tx1"/>
              </a:solidFill>
            </a:endParaRPr>
          </a:p>
          <a:p>
            <a:pPr algn="l"/>
            <a:r>
              <a:rPr lang="zh-CN" altLang="en-US" sz="1200">
                <a:solidFill>
                  <a:schemeClr val="tx1"/>
                </a:solidFill>
              </a:rPr>
              <a:t>    &lt;/form&gt;</a:t>
            </a:r>
            <a:endParaRPr lang="zh-CN" altLang="en-US" sz="1200">
              <a:solidFill>
                <a:schemeClr val="tx1"/>
              </a:solidFill>
            </a:endParaRPr>
          </a:p>
        </p:txBody>
      </p:sp>
      <p:sp>
        <p:nvSpPr>
          <p:cNvPr id="5" name="矩形 4"/>
          <p:cNvSpPr/>
          <p:nvPr/>
        </p:nvSpPr>
        <p:spPr>
          <a:xfrm>
            <a:off x="2546985" y="880110"/>
            <a:ext cx="9251315" cy="299148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&lt;label&gt;标签定义及用法</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在html中，&lt;label&gt;标签通常和&lt;input&gt;标签一起使用，&lt;label&gt;标签为input元素定义标注（标记）。</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&lt;label&gt;标签的作用是为鼠标用户改进了可用性，当用户点击&lt;label&gt;标签中的文本时，浏览器就会自动将焦点转到和该标签相关联的控件上；</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&lt;label&gt;标签在单选按钮和复选按钮上经常被使用，使用该标签后，你点击单选按钮或复选按钮的文本也是可以选中的。</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&lt;label&gt;标签语法格式</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&lt;label for="关联控件的id" form="所属表单id列表"&gt;文本内容&lt;/label&gt;</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nvSpPr>
        <p:spPr>
          <a:xfrm>
            <a:off x="353695" y="88011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mn-ea"/>
                <a:cs typeface="宋体" panose="02010600030101010101" pitchFamily="2" charset="-122"/>
                <a:sym typeface="+mn-ea"/>
              </a:rPr>
              <a:t>label </a:t>
            </a:r>
            <a:r>
              <a:rPr lang="zh-CN" altLang="en-US">
                <a:latin typeface="+mn-ea"/>
                <a:cs typeface="宋体" panose="02010600030101010101" pitchFamily="2" charset="-122"/>
                <a:sym typeface="+mn-ea"/>
              </a:rPr>
              <a:t>标签</a:t>
            </a:r>
            <a:endParaRPr lang="zh-CN" altLang="en-US">
              <a:latin typeface="+mn-ea"/>
              <a:cs typeface="宋体" panose="02010600030101010101" pitchFamily="2" charset="-122"/>
              <a:sym typeface="+mn-ea"/>
            </a:endParaRPr>
          </a:p>
        </p:txBody>
      </p:sp>
    </p:spTree>
    <p:custDataLst>
      <p:tags r:id="rId2"/>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2510790" y="880110"/>
            <a:ext cx="9251315" cy="573214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使用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&lt;fieldset&gt;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标签可以为</a:t>
            </a: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控件分组</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，一个大型表单上会有很多控件，此时，对控件进行适当的分组会提高页面的可阅读性。</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所有位于起始标记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&lt;fieldset&gt;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和结束标记</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&lt;/fieldset&gt;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之间的控件我们称为一组。分组只是将相关的控件组织在一起，并在周围创建边框，以指明这些控件是相关的。</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还可以使用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&lt;legend&gt;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元素为分组指定一个标题，作为控件组的名称。使用时，</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&lt;legend&gt;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元素必须作为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&lt;fieldset&gt;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元素的第一个子元素。比如，查看如下代码：</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1"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&lt;body&gt;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&lt;form action="xxx" method="post"&gt;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&lt;fieldset&gt;</a:t>
            </a:r>
            <a:endPar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&lt;legend&gt;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用户信息</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&lt;/legend&gt;</a:t>
            </a:r>
            <a:endPar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用户名：</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&lt;input type="text" /&gt;&lt;br /&gt;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密码：</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&lt;input type="password" /&gt;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&lt;/fieldset&gt;</a:t>
            </a:r>
            <a:endPar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&lt;br /&gt;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&lt;fieldset&gt;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&lt;legend&gt;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地址信息</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&lt;/legend&gt;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地址：</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&lt;input type="text" /&gt;&lt;br /&gt;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邮编：</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&lt;input type="text" /&gt;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&lt;/fieldset&gt;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&lt;/form&gt;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&lt;/body&gt;</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nvSpPr>
        <p:spPr>
          <a:xfrm>
            <a:off x="353695" y="88011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fieldset </a:t>
            </a:r>
            <a:r>
              <a:rPr lang="zh-CN" altLang="en-US">
                <a:latin typeface="+mn-ea"/>
                <a:cs typeface="宋体" panose="02010600030101010101" pitchFamily="2" charset="-122"/>
                <a:sym typeface="+mn-ea"/>
              </a:rPr>
              <a:t>标签</a:t>
            </a:r>
            <a:endParaRPr lang="zh-CN" altLang="en-US">
              <a:latin typeface="+mn-ea"/>
              <a:cs typeface="宋体" panose="02010600030101010101" pitchFamily="2" charset="-122"/>
              <a:sym typeface="+mn-ea"/>
            </a:endParaRPr>
          </a:p>
        </p:txBody>
      </p:sp>
    </p:spTree>
    <p:custDataLst>
      <p:tags r:id="rId2"/>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782955"/>
            <a:ext cx="12012930" cy="337185"/>
          </a:xfrm>
          <a:prstGeom prst="rect">
            <a:avLst/>
          </a:prstGeom>
          <a:noFill/>
        </p:spPr>
        <p:txBody>
          <a:bodyPr wrap="square" rtlCol="0">
            <a:spAutoFit/>
          </a:bodyPr>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mn-ea"/>
                <a:cs typeface="+mn-ea"/>
                <a:sym typeface="+mn-ea"/>
              </a:rPr>
              <a:t>新布局标签</a:t>
            </a:r>
            <a:endParaRPr lang="zh-CN" altLang="en-US">
              <a:solidFill>
                <a:schemeClr val="bg1"/>
              </a:solidFill>
              <a:latin typeface="+mn-ea"/>
              <a:cs typeface="+mn-ea"/>
              <a:sym typeface="+mn-ea"/>
            </a:endParaRPr>
          </a:p>
        </p:txBody>
      </p:sp>
      <p:sp>
        <p:nvSpPr>
          <p:cNvPr id="9" name="矩形 8"/>
          <p:cNvSpPr/>
          <p:nvPr/>
        </p:nvSpPr>
        <p:spPr>
          <a:xfrm>
            <a:off x="2126615" y="730885"/>
            <a:ext cx="9763125" cy="538670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html5新布局元素：</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1、header 用于设置一个页面的标题部分，通常会包含标题、logo、导航</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footer元素通常用于设置一个页面的底部区域，会包含友情链接，版权声明，文件建立日期，联系方式</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article元素用于定义一个独立的内容区块，比如一篇文章、一篇博客、一个帖子、论坛的一段用户评论，一篇新闻消息等</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article元素内可以嵌套其他元素，它可以有自己的头、尾部、主题内容。使用时要特别注意内容的独立性，一般对独立完整的内容才使用article元素，如果一段内容的话应该使用section元素</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4</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section元素用来定义文章中的章节，用来定义文档中特定的区块，可视为一个区域分组元素，用来给页面上的内容分块。</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5</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aside元素通常用来设置侧边栏，用于定义元素之外的内容，前提是这些内容与article元素内的内容相关，同时也可作为article内部元素使用，作为主要内容的附属信息，比如与主内容有关的参考资料，名词解释</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6</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nav用来定义导航栏、目录、超链接，并非所有超链接都放在nav中，通常只把一个文档中的主导航栏放在nav中，在文章页面nav还可以用来给文字做一个目录的超链接</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与div布局比较，使用header、footer、aside、section这些新布局元素可以简化代码，要用css样式的时候不用写多几个id来区分，而是直接用元素名称来定义样式，相比于div布局，新布局元素更有利于搜索引擎的检索，减少属性的使用，从而代码看起来就更加简洁。比如如下的div布局代码及其效果可以用新布局元素来代替。</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aphicFrame>
        <p:nvGraphicFramePr>
          <p:cNvPr id="5" name="表格 4"/>
          <p:cNvGraphicFramePr/>
          <p:nvPr>
            <p:custDataLst>
              <p:tags r:id="rId2"/>
            </p:custDataLst>
          </p:nvPr>
        </p:nvGraphicFramePr>
        <p:xfrm>
          <a:off x="271145" y="771525"/>
          <a:ext cx="10340340" cy="3098800"/>
        </p:xfrm>
        <a:graphic>
          <a:graphicData uri="http://schemas.openxmlformats.org/drawingml/2006/table">
            <a:tbl>
              <a:tblPr firstRow="1" bandRow="1">
                <a:tableStyleId>{5C22544A-7EE6-4342-B048-85BDC9FD1C3A}</a:tableStyleId>
              </a:tblPr>
              <a:tblGrid>
                <a:gridCol w="1719508"/>
                <a:gridCol w="2148205"/>
                <a:gridCol w="1986280"/>
                <a:gridCol w="4486347"/>
              </a:tblGrid>
              <a:tr h="387350">
                <a:tc>
                  <a:txBody>
                    <a:bodyPr/>
                    <a:p>
                      <a:pPr>
                        <a:buNone/>
                      </a:pPr>
                      <a:r>
                        <a:rPr lang="zh-CN" altLang="en-US" sz="1600"/>
                        <a:t>版本号</a:t>
                      </a:r>
                      <a:endParaRPr lang="zh-CN" altLang="en-US" sz="1600"/>
                    </a:p>
                  </a:txBody>
                  <a:tcPr/>
                </a:tc>
                <a:tc>
                  <a:txBody>
                    <a:bodyPr/>
                    <a:p>
                      <a:pPr>
                        <a:buNone/>
                      </a:pPr>
                      <a:r>
                        <a:rPr lang="zh-CN" altLang="en-US" sz="1600"/>
                        <a:t>性质</a:t>
                      </a:r>
                      <a:endParaRPr lang="zh-CN" altLang="en-US" sz="1600"/>
                    </a:p>
                  </a:txBody>
                  <a:tcPr/>
                </a:tc>
                <a:tc>
                  <a:txBody>
                    <a:bodyPr/>
                    <a:p>
                      <a:pPr>
                        <a:buNone/>
                      </a:pPr>
                      <a:r>
                        <a:rPr lang="zh-CN" altLang="en-US" sz="1600"/>
                        <a:t>时间</a:t>
                      </a:r>
                      <a:endParaRPr lang="zh-CN" altLang="en-US" sz="1600"/>
                    </a:p>
                  </a:txBody>
                  <a:tcPr/>
                </a:tc>
                <a:tc>
                  <a:txBody>
                    <a:bodyPr/>
                    <a:p>
                      <a:pPr>
                        <a:buNone/>
                      </a:pPr>
                      <a:r>
                        <a:rPr lang="zh-CN" altLang="en-US" sz="1600"/>
                        <a:t>重要程度</a:t>
                      </a:r>
                      <a:endParaRPr lang="zh-CN" altLang="en-US" sz="1600"/>
                    </a:p>
                  </a:txBody>
                  <a:tcPr/>
                </a:tc>
              </a:tr>
              <a:tr h="387350">
                <a:tc>
                  <a:txBody>
                    <a:bodyPr/>
                    <a:p>
                      <a:pPr>
                        <a:buNone/>
                      </a:pPr>
                      <a:r>
                        <a:rPr lang="zh-CN" altLang="en-US" sz="1600"/>
                        <a:t>HTML 1.0</a:t>
                      </a:r>
                      <a:endParaRPr lang="zh-CN" altLang="en-US" sz="1600"/>
                    </a:p>
                  </a:txBody>
                  <a:tcPr/>
                </a:tc>
                <a:tc>
                  <a:txBody>
                    <a:bodyPr/>
                    <a:p>
                      <a:pPr>
                        <a:buNone/>
                      </a:pPr>
                      <a:r>
                        <a:rPr lang="zh-CN" altLang="en-US" sz="1600"/>
                        <a:t>草案</a:t>
                      </a:r>
                      <a:endParaRPr lang="zh-CN" altLang="en-US" sz="1600"/>
                    </a:p>
                  </a:txBody>
                  <a:tcPr/>
                </a:tc>
                <a:tc>
                  <a:txBody>
                    <a:bodyPr/>
                    <a:p>
                      <a:pPr>
                        <a:buNone/>
                      </a:pPr>
                      <a:r>
                        <a:rPr lang="zh-CN" altLang="en-US" sz="1600"/>
                        <a:t>1993.06</a:t>
                      </a:r>
                      <a:endParaRPr lang="zh-CN" altLang="en-US" sz="1600"/>
                    </a:p>
                  </a:txBody>
                  <a:tcPr/>
                </a:tc>
                <a:tc>
                  <a:txBody>
                    <a:bodyPr/>
                    <a:p>
                      <a:pPr>
                        <a:buNone/>
                      </a:pPr>
                      <a:r>
                        <a:rPr lang="zh-CN" altLang="en-US" sz="1600"/>
                        <a:t>/</a:t>
                      </a:r>
                      <a:endParaRPr lang="zh-CN" altLang="en-US" sz="1600"/>
                    </a:p>
                  </a:txBody>
                  <a:tcPr/>
                </a:tc>
              </a:tr>
              <a:tr h="387350">
                <a:tc>
                  <a:txBody>
                    <a:bodyPr/>
                    <a:p>
                      <a:pPr>
                        <a:buNone/>
                      </a:pPr>
                      <a:r>
                        <a:rPr lang="zh-CN" altLang="en-US" sz="1600"/>
                        <a:t>HTML 2.0</a:t>
                      </a:r>
                      <a:endParaRPr lang="zh-CN" altLang="en-US" sz="1600"/>
                    </a:p>
                  </a:txBody>
                  <a:tcPr/>
                </a:tc>
                <a:tc>
                  <a:txBody>
                    <a:bodyPr/>
                    <a:p>
                      <a:pPr>
                        <a:buNone/>
                      </a:pPr>
                      <a:r>
                        <a:rPr lang="zh-CN" altLang="en-US" sz="1600"/>
                        <a:t>RFC1866提案</a:t>
                      </a:r>
                      <a:endParaRPr lang="zh-CN" altLang="en-US" sz="1600"/>
                    </a:p>
                  </a:txBody>
                  <a:tcPr/>
                </a:tc>
                <a:tc>
                  <a:txBody>
                    <a:bodyPr/>
                    <a:p>
                      <a:pPr>
                        <a:buNone/>
                      </a:pPr>
                      <a:r>
                        <a:rPr lang="zh-CN" altLang="en-US" sz="1600"/>
                        <a:t>1995.1</a:t>
                      </a:r>
                      <a:r>
                        <a:rPr lang="en-US" altLang="zh-CN" sz="1600"/>
                        <a:t>.</a:t>
                      </a:r>
                      <a:r>
                        <a:rPr lang="zh-CN" altLang="en-US" sz="1600"/>
                        <a:t>1</a:t>
                      </a:r>
                      <a:endParaRPr lang="zh-CN" altLang="en-US" sz="1600"/>
                    </a:p>
                  </a:txBody>
                  <a:tcPr/>
                </a:tc>
                <a:tc>
                  <a:txBody>
                    <a:bodyPr/>
                    <a:p>
                      <a:pPr>
                        <a:buNone/>
                      </a:pPr>
                      <a:r>
                        <a:rPr lang="zh-CN" altLang="en-US" sz="1600"/>
                        <a:t>/</a:t>
                      </a:r>
                      <a:endParaRPr lang="zh-CN" altLang="en-US" sz="1600"/>
                    </a:p>
                  </a:txBody>
                  <a:tcPr/>
                </a:tc>
              </a:tr>
              <a:tr h="387350">
                <a:tc>
                  <a:txBody>
                    <a:bodyPr/>
                    <a:p>
                      <a:pPr>
                        <a:buNone/>
                      </a:pPr>
                      <a:r>
                        <a:rPr lang="zh-CN" altLang="en-US" sz="1600"/>
                        <a:t>HTML 3.2</a:t>
                      </a:r>
                      <a:endParaRPr lang="zh-CN" altLang="en-US" sz="1600"/>
                    </a:p>
                  </a:txBody>
                  <a:tcPr/>
                </a:tc>
                <a:tc>
                  <a:txBody>
                    <a:bodyPr/>
                    <a:p>
                      <a:pPr>
                        <a:buNone/>
                      </a:pPr>
                      <a:r>
                        <a:rPr lang="zh-CN" altLang="en-US" sz="1600"/>
                        <a:t>标准</a:t>
                      </a:r>
                      <a:endParaRPr lang="zh-CN" altLang="en-US" sz="1600"/>
                    </a:p>
                  </a:txBody>
                  <a:tcPr/>
                </a:tc>
                <a:tc>
                  <a:txBody>
                    <a:bodyPr/>
                    <a:p>
                      <a:pPr>
                        <a:buNone/>
                      </a:pPr>
                      <a:r>
                        <a:rPr lang="zh-CN" altLang="en-US" sz="1600"/>
                        <a:t>1997.1.14</a:t>
                      </a:r>
                      <a:endParaRPr lang="zh-CN" altLang="en-US" sz="1600"/>
                    </a:p>
                  </a:txBody>
                  <a:tcPr/>
                </a:tc>
                <a:tc>
                  <a:txBody>
                    <a:bodyPr/>
                    <a:p>
                      <a:pPr>
                        <a:buNone/>
                      </a:pPr>
                      <a:r>
                        <a:rPr lang="zh-CN" altLang="en-US" sz="1600"/>
                        <a:t>/</a:t>
                      </a:r>
                      <a:endParaRPr lang="zh-CN" altLang="en-US" sz="1600"/>
                    </a:p>
                  </a:txBody>
                  <a:tcPr/>
                </a:tc>
              </a:tr>
              <a:tr h="387350">
                <a:tc>
                  <a:txBody>
                    <a:bodyPr/>
                    <a:p>
                      <a:pPr>
                        <a:buNone/>
                      </a:pPr>
                      <a:r>
                        <a:rPr lang="zh-CN" altLang="en-US" sz="1600"/>
                        <a:t>HTML 4.0</a:t>
                      </a:r>
                      <a:endParaRPr lang="zh-CN" altLang="en-US" sz="1600"/>
                    </a:p>
                  </a:txBody>
                  <a:tcPr/>
                </a:tc>
                <a:tc>
                  <a:txBody>
                    <a:bodyPr/>
                    <a:p>
                      <a:pPr>
                        <a:buNone/>
                      </a:pPr>
                      <a:r>
                        <a:rPr lang="zh-CN" altLang="en-US" sz="1600"/>
                        <a:t>标准</a:t>
                      </a:r>
                      <a:endParaRPr lang="zh-CN" altLang="en-US" sz="1600"/>
                    </a:p>
                  </a:txBody>
                  <a:tcPr/>
                </a:tc>
                <a:tc>
                  <a:txBody>
                    <a:bodyPr/>
                    <a:p>
                      <a:pPr>
                        <a:buNone/>
                      </a:pPr>
                      <a:r>
                        <a:rPr lang="zh-CN" altLang="en-US" sz="1600"/>
                        <a:t>1997.12.18</a:t>
                      </a:r>
                      <a:endParaRPr lang="zh-CN" altLang="en-US" sz="1600"/>
                    </a:p>
                  </a:txBody>
                  <a:tcPr/>
                </a:tc>
                <a:tc>
                  <a:txBody>
                    <a:bodyPr/>
                    <a:p>
                      <a:pPr>
                        <a:buNone/>
                      </a:pPr>
                      <a:r>
                        <a:rPr lang="zh-CN" altLang="en-US" sz="1600"/>
                        <a:t>/</a:t>
                      </a:r>
                      <a:endParaRPr lang="zh-CN" altLang="en-US" sz="1600"/>
                    </a:p>
                  </a:txBody>
                  <a:tcPr/>
                </a:tc>
              </a:tr>
              <a:tr h="387350">
                <a:tc>
                  <a:txBody>
                    <a:bodyPr/>
                    <a:p>
                      <a:pPr>
                        <a:buNone/>
                      </a:pPr>
                      <a:r>
                        <a:rPr lang="zh-CN" altLang="en-US" sz="1600"/>
                        <a:t>HTML 4.01</a:t>
                      </a:r>
                      <a:endParaRPr lang="zh-CN" altLang="en-US" sz="1600"/>
                    </a:p>
                  </a:txBody>
                  <a:tcPr/>
                </a:tc>
                <a:tc>
                  <a:txBody>
                    <a:bodyPr/>
                    <a:p>
                      <a:pPr>
                        <a:buNone/>
                      </a:pPr>
                      <a:r>
                        <a:rPr lang="zh-CN" altLang="en-US" sz="1600"/>
                        <a:t>推荐标准</a:t>
                      </a:r>
                      <a:endParaRPr lang="zh-CN" altLang="en-US" sz="1600"/>
                    </a:p>
                  </a:txBody>
                  <a:tcPr/>
                </a:tc>
                <a:tc>
                  <a:txBody>
                    <a:bodyPr/>
                    <a:p>
                      <a:pPr>
                        <a:buNone/>
                      </a:pPr>
                      <a:r>
                        <a:rPr lang="zh-CN" altLang="en-US" sz="1600"/>
                        <a:t>1999.12.24</a:t>
                      </a:r>
                      <a:endParaRPr lang="zh-CN" altLang="en-US" sz="1600"/>
                    </a:p>
                  </a:txBody>
                  <a:tcPr/>
                </a:tc>
                <a:tc>
                  <a:txBody>
                    <a:bodyPr/>
                    <a:p>
                      <a:pPr>
                        <a:buNone/>
                      </a:pPr>
                      <a:r>
                        <a:rPr lang="zh-CN" altLang="en-US" sz="1600"/>
                        <a:t>很长一段时间能很好满足网民日常需求</a:t>
                      </a:r>
                      <a:endParaRPr lang="zh-CN" altLang="en-US" sz="1600"/>
                    </a:p>
                  </a:txBody>
                  <a:tcPr/>
                </a:tc>
              </a:tr>
              <a:tr h="387350">
                <a:tc>
                  <a:txBody>
                    <a:bodyPr/>
                    <a:p>
                      <a:pPr>
                        <a:buNone/>
                      </a:pPr>
                      <a:r>
                        <a:rPr lang="zh-CN" altLang="en-US" sz="1600"/>
                        <a:t>HTML 5.0</a:t>
                      </a:r>
                      <a:endParaRPr lang="zh-CN" altLang="en-US" sz="1600"/>
                    </a:p>
                  </a:txBody>
                  <a:tcPr/>
                </a:tc>
                <a:tc>
                  <a:txBody>
                    <a:bodyPr/>
                    <a:p>
                      <a:pPr>
                        <a:buNone/>
                      </a:pPr>
                      <a:r>
                        <a:rPr lang="zh-CN" altLang="en-US" sz="1600"/>
                        <a:t>草案</a:t>
                      </a:r>
                      <a:endParaRPr lang="zh-CN" altLang="en-US" sz="1600"/>
                    </a:p>
                  </a:txBody>
                  <a:tcPr/>
                </a:tc>
                <a:tc>
                  <a:txBody>
                    <a:bodyPr/>
                    <a:p>
                      <a:pPr>
                        <a:buNone/>
                      </a:pPr>
                      <a:r>
                        <a:rPr lang="zh-CN" altLang="en-US" sz="1600"/>
                        <a:t>2008.1.12</a:t>
                      </a:r>
                      <a:endParaRPr lang="zh-CN" altLang="en-US" sz="1600"/>
                    </a:p>
                  </a:txBody>
                  <a:tcPr/>
                </a:tc>
                <a:tc>
                  <a:txBody>
                    <a:bodyPr/>
                    <a:p>
                      <a:pPr>
                        <a:buNone/>
                      </a:pPr>
                      <a:r>
                        <a:rPr lang="zh-CN" altLang="en-US" sz="1600"/>
                        <a:t>/</a:t>
                      </a:r>
                      <a:endParaRPr lang="zh-CN" altLang="en-US" sz="1600"/>
                    </a:p>
                  </a:txBody>
                  <a:tcPr/>
                </a:tc>
              </a:tr>
              <a:tr h="387350">
                <a:tc>
                  <a:txBody>
                    <a:bodyPr/>
                    <a:p>
                      <a:pPr>
                        <a:buNone/>
                      </a:pPr>
                      <a:r>
                        <a:rPr lang="zh-CN" altLang="en-US" sz="1600"/>
                        <a:t>HTML 5.0</a:t>
                      </a:r>
                      <a:endParaRPr lang="zh-CN" altLang="en-US" sz="1600"/>
                    </a:p>
                  </a:txBody>
                  <a:tcPr/>
                </a:tc>
                <a:tc>
                  <a:txBody>
                    <a:bodyPr/>
                    <a:p>
                      <a:pPr>
                        <a:buNone/>
                      </a:pPr>
                      <a:r>
                        <a:rPr lang="zh-CN" altLang="en-US" sz="1600"/>
                        <a:t>标准</a:t>
                      </a:r>
                      <a:endParaRPr lang="zh-CN" altLang="en-US" sz="1600"/>
                    </a:p>
                  </a:txBody>
                  <a:tcPr/>
                </a:tc>
                <a:tc>
                  <a:txBody>
                    <a:bodyPr/>
                    <a:p>
                      <a:pPr>
                        <a:buNone/>
                      </a:pPr>
                      <a:r>
                        <a:rPr lang="zh-CN" altLang="en-US" sz="1600"/>
                        <a:t>2014.10.29</a:t>
                      </a:r>
                      <a:endParaRPr lang="zh-CN" altLang="en-US" sz="1600"/>
                    </a:p>
                  </a:txBody>
                  <a:tcPr/>
                </a:tc>
                <a:tc>
                  <a:txBody>
                    <a:bodyPr/>
                    <a:p>
                      <a:pPr>
                        <a:buNone/>
                      </a:pPr>
                      <a:r>
                        <a:rPr lang="zh-CN" altLang="en-US" sz="1600"/>
                        <a:t>现代浏览器的标识</a:t>
                      </a:r>
                      <a:endParaRPr lang="zh-CN" altLang="en-US" sz="1600"/>
                    </a:p>
                  </a:txBody>
                  <a:tcPr/>
                </a:tc>
              </a:tr>
            </a:tbl>
          </a:graphicData>
        </a:graphic>
      </p:graphicFrame>
      <p:graphicFrame>
        <p:nvGraphicFramePr>
          <p:cNvPr id="3" name="表格 2"/>
          <p:cNvGraphicFramePr/>
          <p:nvPr>
            <p:custDataLst>
              <p:tags r:id="rId3"/>
            </p:custDataLst>
          </p:nvPr>
        </p:nvGraphicFramePr>
        <p:xfrm>
          <a:off x="271145" y="4104640"/>
          <a:ext cx="10340340" cy="3098800"/>
        </p:xfrm>
        <a:graphic>
          <a:graphicData uri="http://schemas.openxmlformats.org/drawingml/2006/table">
            <a:tbl>
              <a:tblPr firstRow="1" bandRow="1">
                <a:tableStyleId>{5C22544A-7EE6-4342-B048-85BDC9FD1C3A}</a:tableStyleId>
              </a:tblPr>
              <a:tblGrid>
                <a:gridCol w="1719508"/>
                <a:gridCol w="2148205"/>
                <a:gridCol w="1986280"/>
                <a:gridCol w="4486347"/>
              </a:tblGrid>
              <a:tr h="387350">
                <a:tc>
                  <a:txBody>
                    <a:bodyPr/>
                    <a:p>
                      <a:pPr>
                        <a:buNone/>
                      </a:pPr>
                      <a:r>
                        <a:rPr lang="zh-CN" altLang="en-US" sz="1600"/>
                        <a:t>版本号</a:t>
                      </a:r>
                      <a:endParaRPr lang="zh-CN" altLang="en-US" sz="1600"/>
                    </a:p>
                  </a:txBody>
                  <a:tcPr/>
                </a:tc>
                <a:tc>
                  <a:txBody>
                    <a:bodyPr/>
                    <a:p>
                      <a:pPr>
                        <a:buNone/>
                      </a:pPr>
                      <a:r>
                        <a:rPr lang="zh-CN" altLang="en-US" sz="1600"/>
                        <a:t>性质</a:t>
                      </a:r>
                      <a:endParaRPr lang="zh-CN" altLang="en-US" sz="1600"/>
                    </a:p>
                  </a:txBody>
                  <a:tcPr/>
                </a:tc>
                <a:tc>
                  <a:txBody>
                    <a:bodyPr/>
                    <a:p>
                      <a:pPr>
                        <a:buNone/>
                      </a:pPr>
                      <a:r>
                        <a:rPr lang="zh-CN" altLang="en-US" sz="1600"/>
                        <a:t>时间</a:t>
                      </a:r>
                      <a:endParaRPr lang="zh-CN" altLang="en-US" sz="1600"/>
                    </a:p>
                  </a:txBody>
                  <a:tcPr/>
                </a:tc>
                <a:tc>
                  <a:txBody>
                    <a:bodyPr/>
                    <a:p>
                      <a:pPr>
                        <a:buNone/>
                      </a:pPr>
                      <a:r>
                        <a:rPr lang="zh-CN" altLang="en-US" sz="1600"/>
                        <a:t>重要程度</a:t>
                      </a:r>
                      <a:endParaRPr lang="zh-CN" altLang="en-US" sz="1600"/>
                    </a:p>
                  </a:txBody>
                  <a:tcPr/>
                </a:tc>
              </a:tr>
              <a:tr h="387350">
                <a:tc>
                  <a:txBody>
                    <a:bodyPr/>
                    <a:p>
                      <a:pPr>
                        <a:buNone/>
                      </a:pPr>
                      <a:r>
                        <a:rPr lang="zh-CN" altLang="en-US" sz="1600"/>
                        <a:t>XHTML 1.0</a:t>
                      </a:r>
                      <a:endParaRPr lang="zh-CN" altLang="en-US" sz="1600"/>
                    </a:p>
                  </a:txBody>
                  <a:tcPr/>
                </a:tc>
                <a:tc>
                  <a:txBody>
                    <a:bodyPr/>
                    <a:p>
                      <a:pPr>
                        <a:buNone/>
                      </a:pPr>
                      <a:r>
                        <a:rPr lang="zh-CN" altLang="en-US" sz="1600"/>
                        <a:t>推荐标准</a:t>
                      </a:r>
                      <a:endParaRPr lang="zh-CN" altLang="en-US" sz="1600"/>
                    </a:p>
                  </a:txBody>
                  <a:tcPr/>
                </a:tc>
                <a:tc>
                  <a:txBody>
                    <a:bodyPr/>
                    <a:p>
                      <a:pPr>
                        <a:buNone/>
                      </a:pPr>
                      <a:r>
                        <a:rPr lang="zh-CN" altLang="en-US" sz="1600"/>
                        <a:t>2000.1.2</a:t>
                      </a:r>
                      <a:r>
                        <a:rPr lang="en-US" altLang="zh-CN" sz="1600"/>
                        <a:t>0</a:t>
                      </a:r>
                      <a:endParaRPr lang="en-US" altLang="zh-CN" sz="1600"/>
                    </a:p>
                  </a:txBody>
                  <a:tcPr/>
                </a:tc>
                <a:tc>
                  <a:txBody>
                    <a:bodyPr/>
                    <a:p>
                      <a:pPr>
                        <a:buNone/>
                      </a:pPr>
                      <a:r>
                        <a:rPr lang="zh-CN" altLang="en-US" sz="1600"/>
                        <a:t>/</a:t>
                      </a:r>
                      <a:endParaRPr lang="zh-CN" altLang="en-US" sz="1600"/>
                    </a:p>
                  </a:txBody>
                  <a:tcPr/>
                </a:tc>
              </a:tr>
              <a:tr h="387350">
                <a:tc>
                  <a:txBody>
                    <a:bodyPr/>
                    <a:p>
                      <a:pPr>
                        <a:buNone/>
                      </a:pPr>
                      <a:r>
                        <a:rPr lang="zh-CN" altLang="en-US" sz="1600"/>
                        <a:t>XHTML 1.0</a:t>
                      </a:r>
                      <a:endParaRPr lang="zh-CN" altLang="en-US" sz="1600"/>
                    </a:p>
                  </a:txBody>
                  <a:tcPr/>
                </a:tc>
                <a:tc>
                  <a:txBody>
                    <a:bodyPr/>
                    <a:p>
                      <a:pPr>
                        <a:buNone/>
                      </a:pPr>
                      <a:r>
                        <a:rPr lang="zh-CN" altLang="en-US" sz="1600"/>
                        <a:t>推荐标准</a:t>
                      </a:r>
                      <a:endParaRPr lang="zh-CN" altLang="en-US" sz="1600"/>
                    </a:p>
                  </a:txBody>
                  <a:tcPr/>
                </a:tc>
                <a:tc>
                  <a:txBody>
                    <a:bodyPr/>
                    <a:p>
                      <a:pPr>
                        <a:buNone/>
                      </a:pPr>
                      <a:r>
                        <a:rPr lang="zh-CN" altLang="en-US" sz="1600"/>
                        <a:t>2002.08.01</a:t>
                      </a:r>
                      <a:endParaRPr lang="zh-CN" altLang="en-US" sz="1600"/>
                    </a:p>
                  </a:txBody>
                  <a:tcPr/>
                </a:tc>
                <a:tc>
                  <a:txBody>
                    <a:bodyPr/>
                    <a:p>
                      <a:pPr>
                        <a:buNone/>
                      </a:pPr>
                      <a:r>
                        <a:rPr lang="zh-CN" altLang="en-US" sz="1600"/>
                        <a:t>兼容 HTML4.01</a:t>
                      </a:r>
                      <a:endParaRPr lang="zh-CN" altLang="en-US" sz="1600"/>
                    </a:p>
                  </a:txBody>
                  <a:tcPr/>
                </a:tc>
              </a:tr>
              <a:tr h="387350">
                <a:tc>
                  <a:txBody>
                    <a:bodyPr/>
                    <a:p>
                      <a:pPr>
                        <a:buNone/>
                      </a:pPr>
                      <a:r>
                        <a:rPr lang="zh-CN" altLang="en-US" sz="1600"/>
                        <a:t>XHTML 2.0</a:t>
                      </a:r>
                      <a:endParaRPr lang="zh-CN" altLang="en-US" sz="1600"/>
                    </a:p>
                  </a:txBody>
                  <a:tcPr/>
                </a:tc>
                <a:tc>
                  <a:txBody>
                    <a:bodyPr/>
                    <a:p>
                      <a:pPr>
                        <a:buNone/>
                      </a:pPr>
                      <a:r>
                        <a:rPr lang="zh-CN" altLang="en-US" sz="1600"/>
                        <a:t>推荐标准</a:t>
                      </a:r>
                      <a:endParaRPr lang="zh-CN" altLang="en-US" sz="1600"/>
                    </a:p>
                  </a:txBody>
                  <a:tcPr/>
                </a:tc>
                <a:tc>
                  <a:txBody>
                    <a:bodyPr/>
                    <a:p>
                      <a:pPr>
                        <a:buNone/>
                      </a:pPr>
                      <a:r>
                        <a:rPr lang="zh-CN" altLang="en-US" sz="1600"/>
                        <a:t>2002-2009</a:t>
                      </a:r>
                      <a:endParaRPr lang="zh-CN" altLang="en-US" sz="1600"/>
                    </a:p>
                  </a:txBody>
                  <a:tcPr/>
                </a:tc>
                <a:tc>
                  <a:txBody>
                    <a:bodyPr/>
                    <a:p>
                      <a:pPr>
                        <a:buNone/>
                      </a:pPr>
                      <a:r>
                        <a:rPr lang="zh-CN" altLang="en-US" sz="1600"/>
                        <a:t>/</a:t>
                      </a:r>
                      <a:endParaRPr lang="zh-CN" altLang="en-US" sz="1600"/>
                    </a:p>
                  </a:txBody>
                  <a:tcPr/>
                </a:tc>
              </a:tr>
              <a:tr h="387350">
                <a:tc>
                  <a:txBody>
                    <a:bodyPr/>
                    <a:p>
                      <a:pPr>
                        <a:buNone/>
                      </a:pPr>
                      <a:r>
                        <a:rPr lang="zh-CN" altLang="en-US" sz="1600"/>
                        <a:t>XHTML 2.0</a:t>
                      </a:r>
                      <a:endParaRPr lang="zh-CN" altLang="en-US" sz="1600"/>
                    </a:p>
                  </a:txBody>
                  <a:tcPr/>
                </a:tc>
                <a:tc>
                  <a:txBody>
                    <a:bodyPr/>
                    <a:p>
                      <a:pPr>
                        <a:buNone/>
                      </a:pPr>
                      <a:r>
                        <a:rPr lang="zh-CN" altLang="en-US" sz="1600"/>
                        <a:t>推荐标准</a:t>
                      </a:r>
                      <a:endParaRPr lang="zh-CN" altLang="en-US" sz="1600"/>
                    </a:p>
                  </a:txBody>
                  <a:tcPr/>
                </a:tc>
                <a:tc>
                  <a:txBody>
                    <a:bodyPr/>
                    <a:p>
                      <a:pPr>
                        <a:buNone/>
                      </a:pPr>
                      <a:r>
                        <a:rPr lang="zh-CN" altLang="en-US" sz="1600"/>
                        <a:t>2009.12</a:t>
                      </a:r>
                      <a:endParaRPr lang="zh-CN" altLang="en-US" sz="1600"/>
                    </a:p>
                  </a:txBody>
                  <a:tcPr/>
                </a:tc>
                <a:tc>
                  <a:txBody>
                    <a:bodyPr/>
                    <a:p>
                      <a:pPr>
                        <a:buNone/>
                      </a:pPr>
                      <a:r>
                        <a:rPr lang="zh-CN" altLang="en-US" sz="1600"/>
                        <a:t>停止开发，</a:t>
                      </a:r>
                      <a:r>
                        <a:rPr lang="zh-CN" altLang="en-US" sz="1600" b="1">
                          <a:solidFill>
                            <a:srgbClr val="FF0000"/>
                          </a:solidFill>
                        </a:rPr>
                        <a:t>彻底凉凉</a:t>
                      </a:r>
                      <a:endParaRPr lang="zh-CN" altLang="en-US" sz="1600" b="1">
                        <a:solidFill>
                          <a:srgbClr val="FF0000"/>
                        </a:solidFill>
                      </a:endParaRPr>
                    </a:p>
                  </a:txBody>
                  <a:tcPr/>
                </a:tc>
              </a:tr>
            </a:tbl>
          </a:graphicData>
        </a:graphic>
      </p:graphicFrame>
      <p:sp>
        <p:nvSpPr>
          <p:cNvPr id="13" name="爆炸形 1 12"/>
          <p:cNvSpPr/>
          <p:nvPr/>
        </p:nvSpPr>
        <p:spPr>
          <a:xfrm>
            <a:off x="8997315" y="4675505"/>
            <a:ext cx="2606040" cy="1275715"/>
          </a:xfrm>
          <a:prstGeom prst="irregularSeal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a:t>语法更加严格，基于 </a:t>
            </a:r>
            <a:r>
              <a:rPr lang="en-US" altLang="zh-CN" sz="1400" b="1"/>
              <a:t>XML</a:t>
            </a:r>
            <a:endParaRPr lang="en-US" altLang="zh-CN" sz="1400" b="1"/>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6" name="矩形 15"/>
          <p:cNvSpPr/>
          <p:nvPr/>
        </p:nvSpPr>
        <p:spPr>
          <a:xfrm>
            <a:off x="348615" y="777240"/>
            <a:ext cx="9251950" cy="3945890"/>
          </a:xfrm>
          <a:prstGeom prst="rect">
            <a:avLst/>
          </a:prstGeom>
          <a:noFill/>
          <a:ln w="28575">
            <a:solidFill>
              <a:srgbClr val="F59909"/>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rPr>
              <a:t>W3C（</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由伯纳斯·李【互联网之父、万维网的发明人】创建于1994年10月</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rPr>
              <a:t>）是万维网（World Wide Web）联盟的缩写，是对网络标准制定的一个非赢利组织，是Web技术领域最具权威和影响力的国际中立性技术标准机构，像html、css、XML的标准就是由W3C来定制。</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rPr>
              <a:t>主要关注的是web方面，W3C早期定义了WWW的HTML、HTTP和URL等基础技术标准，当前是XHTML2、HTML5、CSS3、Web App等标准。</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W3C 同时与其他标准化组织协同工作，比如 Internet 工程工作小组（Internet Engineering Task Force）、无线应用协议（WAP）以及 Unicode 联盟（Unicode Consortium）</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7" name="矩形 16"/>
          <p:cNvSpPr/>
          <p:nvPr/>
        </p:nvSpPr>
        <p:spPr>
          <a:xfrm>
            <a:off x="348615" y="4953000"/>
            <a:ext cx="9252585" cy="1661795"/>
          </a:xfrm>
          <a:prstGeom prst="rect">
            <a:avLst/>
          </a:prstGeom>
          <a:noFill/>
          <a:ln w="28575">
            <a:solidFill>
              <a:srgbClr val="F59909"/>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IETF（IETF成立于1985年底）是互联网工程任务组（Internet Engineering Task Force）的简写，负责互联网基础标准的开发和推动。</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ETF具有比W3C更广泛的责任范围，它负责定义并管理因特网技术的所有方面。包括用于数据传输的IP协议、让域名与IP地址匹配的域名系统（DNS）、用于发送邮件的简单邮件传输协议（SMTP）等。当前IETF正在推动两大标准是互联网协议IPv6和增加一个加密层的DNSSEC。</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9" name="右大括号 8"/>
          <p:cNvSpPr/>
          <p:nvPr/>
        </p:nvSpPr>
        <p:spPr>
          <a:xfrm>
            <a:off x="9740900" y="777875"/>
            <a:ext cx="491490" cy="583692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9" name="矩形 18"/>
          <p:cNvSpPr/>
          <p:nvPr/>
        </p:nvSpPr>
        <p:spPr>
          <a:xfrm>
            <a:off x="10418445" y="3517265"/>
            <a:ext cx="153035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互联网行业两大标准化组织</a:t>
            </a:r>
            <a:endParaRPr lang="zh-CN" altLang="en-US" sz="1200">
              <a:solidFill>
                <a:schemeClr val="bg1"/>
              </a:solidFill>
              <a:latin typeface="+mn-ea"/>
              <a:cs typeface="+mn-ea"/>
              <a:sym typeface="+mn-ea"/>
            </a:endParaRPr>
          </a:p>
        </p:txBody>
      </p:sp>
      <p:sp>
        <p:nvSpPr>
          <p:cNvPr id="45" name="矩形 44"/>
          <p:cNvSpPr/>
          <p:nvPr/>
        </p:nvSpPr>
        <p:spPr>
          <a:xfrm>
            <a:off x="464820" y="2891155"/>
            <a:ext cx="9013190" cy="1738630"/>
          </a:xfrm>
          <a:prstGeom prst="rect">
            <a:avLst/>
          </a:prstGeom>
          <a:solidFill>
            <a:schemeClr val="tx2"/>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W3C 规范的批准步骤</a:t>
            </a:r>
            <a:r>
              <a:rPr lang="en-US" altLang="zh-CN" sz="12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在 W3C 发布某个新标准的过程中，规范是通过下面的</a:t>
            </a:r>
            <a:r>
              <a:rPr lang="zh-CN" altLang="en-US" sz="1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严格程序</a:t>
            </a:r>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由一个简单的理念逐步确立为推荐标准的：</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W3C 收到一份提交</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由 W3C 发布一份记录</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由 W3C 创建一个工作组</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由 W3C 发布一份工作草案</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由 W3C 发布一份候选的推荐</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由 W3C 发布一份被提议的推荐</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由 W3C 发布推荐</a:t>
            </a: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爆炸形 1 12"/>
          <p:cNvSpPr/>
          <p:nvPr/>
        </p:nvSpPr>
        <p:spPr>
          <a:xfrm>
            <a:off x="9835515" y="713740"/>
            <a:ext cx="1967865" cy="1075690"/>
          </a:xfrm>
          <a:prstGeom prst="irregularSeal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t>W3C </a:t>
            </a:r>
            <a:r>
              <a:rPr lang="zh-CN" altLang="en-US" sz="1400" b="1"/>
              <a:t>组织</a:t>
            </a:r>
            <a:endParaRPr lang="zh-CN" altLang="en-US" sz="1400" b="1"/>
          </a:p>
        </p:txBody>
      </p:sp>
      <p:sp>
        <p:nvSpPr>
          <p:cNvPr id="5" name="爆炸形 1 4"/>
          <p:cNvSpPr/>
          <p:nvPr/>
        </p:nvSpPr>
        <p:spPr>
          <a:xfrm>
            <a:off x="9835515" y="5732145"/>
            <a:ext cx="1967865" cy="1075690"/>
          </a:xfrm>
          <a:prstGeom prst="irregularSeal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t>IETF </a:t>
            </a:r>
            <a:r>
              <a:rPr lang="zh-CN" altLang="en-US" sz="1400" b="1"/>
              <a:t>组织</a:t>
            </a:r>
            <a:endParaRPr lang="zh-CN" altLang="en-US" sz="1400" b="1"/>
          </a:p>
        </p:txBody>
      </p:sp>
      <p:sp>
        <p:nvSpPr>
          <p:cNvPr id="11" name="矩形 10"/>
          <p:cNvSpPr/>
          <p:nvPr/>
        </p:nvSpPr>
        <p:spPr>
          <a:xfrm>
            <a:off x="10164445" y="1575435"/>
            <a:ext cx="111823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bg1"/>
                </a:solidFill>
                <a:latin typeface="+mn-ea"/>
                <a:sym typeface="+mn-ea"/>
              </a:rPr>
              <a:t>WEB </a:t>
            </a:r>
            <a:r>
              <a:rPr lang="zh-CN" altLang="en-US" sz="1200">
                <a:solidFill>
                  <a:schemeClr val="bg1"/>
                </a:solidFill>
                <a:latin typeface="+mn-ea"/>
                <a:sym typeface="+mn-ea"/>
              </a:rPr>
              <a:t>标准</a:t>
            </a:r>
            <a:endParaRPr lang="zh-CN" altLang="en-US" sz="1200">
              <a:solidFill>
                <a:schemeClr val="bg1"/>
              </a:solidFill>
              <a:latin typeface="+mn-ea"/>
              <a:cs typeface="+mn-ea"/>
              <a:sym typeface="+mn-ea"/>
            </a:endParaRPr>
          </a:p>
        </p:txBody>
      </p:sp>
      <p:sp>
        <p:nvSpPr>
          <p:cNvPr id="6" name="矩形 5"/>
          <p:cNvSpPr/>
          <p:nvPr/>
        </p:nvSpPr>
        <p:spPr>
          <a:xfrm>
            <a:off x="10164445" y="5523230"/>
            <a:ext cx="130937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solidFill>
                  <a:schemeClr val="bg1"/>
                </a:solidFill>
                <a:latin typeface="+mn-ea"/>
                <a:sym typeface="+mn-ea"/>
              </a:rPr>
              <a:t>互联网基础标准</a:t>
            </a:r>
            <a:endParaRPr lang="zh-CN" sz="1200">
              <a:solidFill>
                <a:schemeClr val="bg1"/>
              </a:solidFill>
              <a:latin typeface="+mn-ea"/>
              <a:cs typeface="+mn-ea"/>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1" name="圆角矩形 10"/>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j-ea"/>
                <a:ea typeface="+mj-ea"/>
                <a:sym typeface="+mn-ea"/>
              </a:rPr>
              <a:t>HTML </a:t>
            </a:r>
            <a:r>
              <a:rPr lang="zh-CN" altLang="en-US" sz="3200">
                <a:latin typeface="+mj-ea"/>
                <a:ea typeface="+mj-ea"/>
                <a:sym typeface="+mn-ea"/>
              </a:rPr>
              <a:t>语法格式</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custDataLst>
              <p:tags r:id="rId2"/>
            </p:custDataLst>
          </p:nvPr>
        </p:nvPicPr>
        <p:blipFill>
          <a:blip r:embed="rId3"/>
          <a:stretch>
            <a:fillRect/>
          </a:stretch>
        </p:blipFill>
        <p:spPr>
          <a:xfrm>
            <a:off x="7552055" y="68580"/>
            <a:ext cx="4393565" cy="2540635"/>
          </a:xfrm>
          <a:prstGeom prst="rect">
            <a:avLst/>
          </a:prstGeom>
        </p:spPr>
      </p:pic>
      <p:pic>
        <p:nvPicPr>
          <p:cNvPr id="6" name="图片 5"/>
          <p:cNvPicPr>
            <a:picLocks noChangeAspect="1"/>
          </p:cNvPicPr>
          <p:nvPr/>
        </p:nvPicPr>
        <p:blipFill>
          <a:blip r:embed="rId4"/>
          <a:stretch>
            <a:fillRect/>
          </a:stretch>
        </p:blipFill>
        <p:spPr>
          <a:xfrm>
            <a:off x="132080" y="68580"/>
            <a:ext cx="7246620" cy="2807335"/>
          </a:xfrm>
          <a:prstGeom prst="rect">
            <a:avLst/>
          </a:prstGeom>
        </p:spPr>
      </p:pic>
      <p:pic>
        <p:nvPicPr>
          <p:cNvPr id="7" name="图片 6"/>
          <p:cNvPicPr>
            <a:picLocks noChangeAspect="1"/>
          </p:cNvPicPr>
          <p:nvPr/>
        </p:nvPicPr>
        <p:blipFill>
          <a:blip r:embed="rId5"/>
          <a:stretch>
            <a:fillRect/>
          </a:stretch>
        </p:blipFill>
        <p:spPr>
          <a:xfrm>
            <a:off x="132080" y="3785235"/>
            <a:ext cx="7112635" cy="2611755"/>
          </a:xfrm>
          <a:prstGeom prst="rect">
            <a:avLst/>
          </a:prstGeom>
        </p:spPr>
      </p:pic>
      <p:sp>
        <p:nvSpPr>
          <p:cNvPr id="8" name="矩形 7"/>
          <p:cNvSpPr/>
          <p:nvPr/>
        </p:nvSpPr>
        <p:spPr>
          <a:xfrm>
            <a:off x="572135" y="405765"/>
            <a:ext cx="3941445" cy="250190"/>
          </a:xfrm>
          <a:prstGeom prst="rect">
            <a:avLst/>
          </a:prstGeom>
          <a:noFill/>
          <a:ln w="38100"/>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3853180" y="1771015"/>
            <a:ext cx="185547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solidFill>
                  <a:schemeClr val="bg1"/>
                </a:solidFill>
                <a:latin typeface="+mn-ea"/>
                <a:sym typeface="+mn-ea"/>
              </a:rPr>
              <a:t>基于 </a:t>
            </a:r>
            <a:r>
              <a:rPr lang="en-US" altLang="zh-CN" sz="1200">
                <a:solidFill>
                  <a:schemeClr val="bg1"/>
                </a:solidFill>
                <a:latin typeface="+mn-ea"/>
                <a:sym typeface="+mn-ea"/>
              </a:rPr>
              <a:t>XML</a:t>
            </a:r>
            <a:r>
              <a:rPr lang="zh-CN" altLang="en-US" sz="1200">
                <a:solidFill>
                  <a:schemeClr val="bg1"/>
                </a:solidFill>
                <a:latin typeface="+mn-ea"/>
                <a:sym typeface="+mn-ea"/>
              </a:rPr>
              <a:t>，</a:t>
            </a:r>
            <a:r>
              <a:rPr lang="zh-CN" sz="1200">
                <a:solidFill>
                  <a:schemeClr val="bg1"/>
                </a:solidFill>
                <a:latin typeface="+mn-ea"/>
                <a:sym typeface="+mn-ea"/>
              </a:rPr>
              <a:t>语法更严格，不再使用</a:t>
            </a:r>
            <a:endParaRPr lang="zh-CN" sz="1200">
              <a:solidFill>
                <a:schemeClr val="bg1"/>
              </a:solidFill>
              <a:latin typeface="+mn-ea"/>
              <a:cs typeface="+mn-ea"/>
              <a:sym typeface="+mn-ea"/>
            </a:endParaRPr>
          </a:p>
        </p:txBody>
      </p:sp>
      <p:sp>
        <p:nvSpPr>
          <p:cNvPr id="4" name="矩形 3"/>
          <p:cNvSpPr/>
          <p:nvPr/>
        </p:nvSpPr>
        <p:spPr>
          <a:xfrm>
            <a:off x="7778750" y="2799080"/>
            <a:ext cx="185547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solidFill>
                  <a:schemeClr val="bg1"/>
                </a:solidFill>
                <a:latin typeface="+mn-ea"/>
                <a:sym typeface="+mn-ea"/>
              </a:rPr>
              <a:t>比 </a:t>
            </a:r>
            <a:r>
              <a:rPr lang="en-US" altLang="zh-CN" sz="1200">
                <a:solidFill>
                  <a:schemeClr val="bg1"/>
                </a:solidFill>
                <a:latin typeface="+mn-ea"/>
                <a:sym typeface="+mn-ea"/>
              </a:rPr>
              <a:t>HTML4 </a:t>
            </a:r>
            <a:r>
              <a:rPr lang="zh-CN" altLang="en-US" sz="1200">
                <a:solidFill>
                  <a:schemeClr val="bg1"/>
                </a:solidFill>
                <a:latin typeface="+mn-ea"/>
                <a:sym typeface="+mn-ea"/>
              </a:rPr>
              <a:t>更简洁，支持的标签更多</a:t>
            </a:r>
            <a:endParaRPr lang="zh-CN" altLang="en-US" sz="1200">
              <a:solidFill>
                <a:schemeClr val="bg1"/>
              </a:solidFill>
              <a:latin typeface="+mn-ea"/>
              <a:cs typeface="+mn-ea"/>
              <a:sym typeface="+mn-ea"/>
            </a:endParaRPr>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UNIT_TABLE_BEAUTIFY" val="smartTable{316897ae-8012-417d-ba1a-df6e08b286b6}"/>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UNIT_TABLE_BEAUTIFY" val="smartTable{316897ae-8012-417d-ba1a-df6e08b286b6}"/>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UNIT_TABLE_BEAUTIFY" val="smartTable{316897ae-8012-417d-ba1a-df6e08b286b6}"/>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UNIT_TABLE_BEAUTIFY" val="smartTable{316897ae-8012-417d-ba1a-df6e08b286b6}"/>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TABLE_BEAUTIFY" val="smartTable{316897ae-8012-417d-ba1a-df6e08b286b6}"/>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UNIT_TABLE_BEAUTIFY" val="smartTable{316897ae-8012-417d-ba1a-df6e08b286b6}"/>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8.xml><?xml version="1.0" encoding="utf-8"?>
<p:tagLst xmlns:p="http://schemas.openxmlformats.org/presentationml/2006/main">
  <p:tag name="KSO_WM_UNIT_TABLE_BEAUTIFY" val="smartTable{a8e5c780-5a14-4fa1-9305-d7446caca58b}"/>
</p:tagLst>
</file>

<file path=ppt/tags/tag13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1.xml><?xml version="1.0" encoding="utf-8"?>
<p:tagLst xmlns:p="http://schemas.openxmlformats.org/presentationml/2006/main">
  <p:tag name="KSO_WM_UNIT_TABLE_BEAUTIFY" val="smartTable{a8e5c780-5a14-4fa1-9305-d7446caca58b}"/>
</p:tagLst>
</file>

<file path=ppt/tags/tag14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UNIT_TABLE_BEAUTIFY" val="smartTable{692e7782-d609-4880-b674-a92fbc3ed984}"/>
</p:tagLst>
</file>

<file path=ppt/tags/tag84.xml><?xml version="1.0" encoding="utf-8"?>
<p:tagLst xmlns:p="http://schemas.openxmlformats.org/presentationml/2006/main">
  <p:tag name="KSO_WM_UNIT_TABLE_BEAUTIFY" val="smartTable{692e7782-d609-4880-b674-a92fbc3ed984}"/>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UNIT_PLACING_PICTURE_USER_VIEWPORT" val="{&quot;height&quot;:3030,&quot;width&quot;:5240}"/>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32982</Words>
  <Application>WPS 演示</Application>
  <PresentationFormat>宽屏</PresentationFormat>
  <Paragraphs>1716</Paragraphs>
  <Slides>59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59</vt:i4>
      </vt:variant>
    </vt:vector>
  </HeadingPairs>
  <TitlesOfParts>
    <vt:vector size="68" baseType="lpstr">
      <vt:lpstr>Arial</vt:lpstr>
      <vt:lpstr>宋体</vt:lpstr>
      <vt:lpstr>Wingdings</vt:lpstr>
      <vt:lpstr>微软雅黑</vt:lpstr>
      <vt:lpstr>Consolas</vt:lpstr>
      <vt:lpstr>新宋体</vt:lpstr>
      <vt:lpstr>Arial Unicode MS</vt:lpstr>
      <vt:lpstr>Calibri</vt:lpstr>
      <vt:lpstr>1_Office 主题​​</vt:lpstr>
      <vt:lpstr>html 使用教程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1282</cp:revision>
  <dcterms:created xsi:type="dcterms:W3CDTF">2019-06-19T02:08:00Z</dcterms:created>
  <dcterms:modified xsi:type="dcterms:W3CDTF">2020-12-13T03:34:44Z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