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89" r:id="rId4"/>
    <p:sldId id="848" r:id="rId5"/>
    <p:sldId id="792" r:id="rId6"/>
    <p:sldId id="791" r:id="rId7"/>
    <p:sldId id="735" r:id="rId8"/>
    <p:sldId id="691" r:id="rId9"/>
    <p:sldId id="692" r:id="rId10"/>
    <p:sldId id="846" r:id="rId11"/>
    <p:sldId id="6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6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编程入门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66490" y="710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为什么要学编程？？？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132965" y="1456690"/>
            <a:ext cx="67043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5w1h </a:t>
            </a:r>
            <a:r>
              <a:rPr lang="zh-CN" altLang="en-US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提问法：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when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where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why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who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what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how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260" y="901065"/>
            <a:ext cx="117671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埃文斯数据公司(Evans Data Corporation) 2019最新的统计数据（原文）显示，2018年全球共有2300万软件开发人员，预计到2019年底这个数字将达到2640万，到2023年达到2770万。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据报道，在当今美国，至少一半以上的高薪工作需要一些编程知识和技能。如果不懂SQL、Python和Java这三种计算机编程语言之中的任何一种，雇主可能不会录用。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为什么印度那么穷却有那么多顶尖的程序员？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印度有着13.24亿的人口，而程序员占总人口的0.2％，约为270万人，但在这个文盲率高达50％的国家中，270万程序员也是个十分恐怖的数量。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印度“盛产”CEO，报告称世界500强30%的掌舵人为印度人。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拿中国作比较，中国的文盲率不到1％，但程序员的数量只占了总人口的0.14％。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65" y="3273425"/>
            <a:ext cx="4504690" cy="3061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" y="4034155"/>
            <a:ext cx="4876800" cy="2750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" y="755650"/>
            <a:ext cx="4876800" cy="3002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8130" y="755650"/>
            <a:ext cx="63201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什么因素影响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国产 APP 全球化？？？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、以前中国软件模仿国外的比较多，缺乏竞争力。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、中国软件初期布局只考虑到国内市场。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、手机系统都是美国的，对中国应用不会全力推广。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、美国政府全面封杀（Tiktok）。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未来编程发展趋势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、物联网(IoT)的崛起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、每个人都能够编程——只不过很少有人编写“真正的代码”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、视频将以新的方式主宰网络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、机器学习将成为新的标准功能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、数字经济蓬勃发展（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以AI为核心的数字科技与实体经济相融合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如何学习编程？？？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、自学编程，为何你始终不能学出效果？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学以致用，用以促学！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3、新手最重要的是保持热情！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4、不管再忙都要坚持每天保持3个小时以上的练习时间！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7665" y="5991225"/>
            <a:ext cx="625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未来 </a:t>
            </a:r>
            <a:r>
              <a:rPr lang="en-US" altLang="zh-CN" b="1"/>
              <a:t>50% </a:t>
            </a:r>
            <a:r>
              <a:rPr lang="zh-CN" altLang="en-US" b="1"/>
              <a:t>的人都将学过编程，学编程就像考大学一样普遍</a:t>
            </a:r>
            <a:endParaRPr lang="zh-CN" altLang="en-US" b="1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计算机的发展历史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85495" y="1503680"/>
            <a:ext cx="9410065" cy="2584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第1代：电子管数字机（1946—1958年）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第2代：晶体管数字机（1958—1964年）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第3代：集成电路数字机（1964—1970年）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第4代：大规模集成电路机（1970年至今）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6350635" y="2178050"/>
            <a:ext cx="1302385" cy="828675"/>
          </a:xfrm>
          <a:prstGeom prst="wedgeEllipseCallout">
            <a:avLst>
              <a:gd name="adj1" fmla="val -108946"/>
              <a:gd name="adj2" fmla="val -5632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6A44E"/>
                </a:solidFill>
              </a:rPr>
              <a:t>硬件</a:t>
            </a:r>
            <a:endParaRPr lang="zh-CN" altLang="en-US">
              <a:solidFill>
                <a:srgbClr val="36A44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0755" y="240792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量子计算机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860" y="4293870"/>
            <a:ext cx="9410700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t> </a:t>
            </a:r>
          </a:p>
          <a:p>
            <a:r>
              <a:t>第</a:t>
            </a:r>
            <a:r>
              <a:rPr lang="en-US"/>
              <a:t>1</a:t>
            </a:r>
            <a:r>
              <a:t>代：机器语言。每条指令用二进制编码，效率很低。</a:t>
            </a:r>
          </a:p>
          <a:p/>
          <a:p>
            <a:r>
              <a:t>第</a:t>
            </a:r>
            <a:r>
              <a:rPr lang="en-US"/>
              <a:t>2</a:t>
            </a:r>
            <a:r>
              <a:t>代：汇编语言。用符号编程，和具体机器指令有关，效率不高。</a:t>
            </a:r>
          </a:p>
          <a:p/>
          <a:p>
            <a:r>
              <a:t>第</a:t>
            </a:r>
            <a:r>
              <a:rPr lang="en-US"/>
              <a:t>3</a:t>
            </a:r>
            <a:r>
              <a:t>代：高级语言：如FORTRAN、COBOL、BASIC、PASCAL等都属于高级语言。</a:t>
            </a:r>
          </a:p>
          <a:p/>
        </p:txBody>
      </p:sp>
      <p:sp>
        <p:nvSpPr>
          <p:cNvPr id="8" name="椭圆形标注 7"/>
          <p:cNvSpPr/>
          <p:nvPr/>
        </p:nvSpPr>
        <p:spPr>
          <a:xfrm>
            <a:off x="8709025" y="4423410"/>
            <a:ext cx="1302385" cy="828675"/>
          </a:xfrm>
          <a:prstGeom prst="wedgeEllipseCallout">
            <a:avLst>
              <a:gd name="adj1" fmla="val -108946"/>
              <a:gd name="adj2" fmla="val -5632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6A44E"/>
                </a:solidFill>
              </a:rPr>
              <a:t>软件</a:t>
            </a:r>
            <a:endParaRPr lang="zh-CN" altLang="en-US">
              <a:solidFill>
                <a:srgbClr val="36A44E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10213975" y="1513205"/>
            <a:ext cx="464185" cy="479044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0876915" y="3715385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物联网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864870"/>
            <a:ext cx="7953375" cy="3796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6285" y="4844415"/>
            <a:ext cx="7954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为什么选择 Java？？？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、流行程度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、许多开发公司选择Java语言开发软件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、生态完善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、Java在我们生活中无所不在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Java </a:t>
            </a:r>
            <a:r>
              <a:rPr lang="zh-CN" altLang="en-US" sz="3200"/>
              <a:t>发展历史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461645" y="1428750"/>
            <a:ext cx="1131887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Java （计算机编程语言，推出时间：1995年5月）</a:t>
            </a:r>
            <a:r>
              <a:rPr lang="en-US" altLang="zh-CN"/>
              <a:t>	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跨平台</a:t>
            </a:r>
            <a:endParaRPr lang="zh-CN" altLang="en-US"/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Java是由Sun Microsystems公司于1995年5月推出的Java面向对象程序设计语言和Java平台的总称。由James Gosling和同事们共同研发，并在1995年正式推出。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Java分为三个体系：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J2SE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)(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Java2 Platform Standard Edition，java平台标准版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JavaEE(J2EE)(Java 2 Platform,Enterprise Edition，java平台企业版)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JavaME(J2ME)(Java 2 Platform Micro Edition，java平台微型版)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是一门面向对象编程语言，不仅吸收了C++语言的各种优点，还摒弃了C++里难以理解的多继承、指针等概念，因此Java语言具有功能强大和简单易用两个特征。Java语言作为静态面向对象编程语言的代表，极好地实现了面向对象理论，允许程序员以优雅的思维方式进行复杂的编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Java具有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简单性、面向对象、分布式、健壮性、安全性、平台独立与可移植性、多线程、动态性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等特点。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Java可以编写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桌面应用程序、Web应用程序、分布式系统和嵌入式系统应用程序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6865" y="701040"/>
            <a:ext cx="115576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1995年5月23日，Java语言诞生</a:t>
            </a:r>
            <a:endParaRPr lang="zh-CN" altLang="en-US" sz="1400"/>
          </a:p>
          <a:p>
            <a:r>
              <a:rPr lang="zh-CN" altLang="en-US" sz="1400"/>
              <a:t>1996年1月，第一个JDK-JDK1.0诞生</a:t>
            </a:r>
            <a:endParaRPr lang="zh-CN" altLang="en-US" sz="1400"/>
          </a:p>
          <a:p>
            <a:r>
              <a:rPr lang="zh-CN" altLang="en-US" sz="1400"/>
              <a:t>1996年4月，10个最主要的操作系统供应商申明将在其产品中嵌入JAVA技术</a:t>
            </a:r>
            <a:endParaRPr lang="zh-CN" altLang="en-US" sz="1400"/>
          </a:p>
          <a:p>
            <a:r>
              <a:rPr lang="zh-CN" altLang="en-US" sz="1400"/>
              <a:t>1996年9月，约8.3万个网页应用了JAVA技术来制作</a:t>
            </a:r>
            <a:endParaRPr lang="zh-CN" altLang="en-US" sz="1400"/>
          </a:p>
          <a:p>
            <a:r>
              <a:rPr lang="zh-CN" altLang="en-US" sz="1400"/>
              <a:t>1997年2月18日，JDK1.1发布</a:t>
            </a:r>
            <a:endParaRPr lang="zh-CN" altLang="en-US" sz="1400"/>
          </a:p>
          <a:p>
            <a:r>
              <a:rPr lang="zh-CN" altLang="en-US" sz="1400"/>
              <a:t>1997年4月2日，JavaOne会议召开，参与者逾一万人，创当时全球同类会议规模之纪录</a:t>
            </a:r>
            <a:endParaRPr lang="zh-CN" altLang="en-US" sz="1400"/>
          </a:p>
          <a:p>
            <a:r>
              <a:rPr lang="zh-CN" altLang="en-US" sz="1400"/>
              <a:t>1997年9月，JavaDeveloperConnection社区成员超过十万</a:t>
            </a:r>
            <a:endParaRPr lang="zh-CN" altLang="en-US" sz="1400"/>
          </a:p>
          <a:p>
            <a:r>
              <a:rPr lang="zh-CN" altLang="en-US" sz="1400"/>
              <a:t>1998年2月，JDK1.1被下载超过2,000,000次</a:t>
            </a:r>
            <a:endParaRPr lang="zh-CN" altLang="en-US" sz="1400"/>
          </a:p>
          <a:p>
            <a:r>
              <a:rPr lang="zh-CN" altLang="en-US" sz="1400"/>
              <a:t>1998年12月8日，JAVA2企业平台J2EE发布</a:t>
            </a:r>
            <a:endParaRPr lang="zh-CN" altLang="en-US" sz="1400"/>
          </a:p>
          <a:p>
            <a:r>
              <a:rPr lang="zh-CN" altLang="en-US" sz="1400"/>
              <a:t>1999年6月，SUN公司发布Java的三个版本：标准版（JavaSE,以前是J2SE）、企业版（JavaEE以前是J2EE）和微型版（JavaME，以前是J2ME）</a:t>
            </a:r>
            <a:endParaRPr lang="zh-CN" altLang="en-US" sz="1400"/>
          </a:p>
          <a:p>
            <a:r>
              <a:rPr lang="zh-CN" altLang="en-US" sz="1400"/>
              <a:t>2000年5月8日，JDK1.3发布</a:t>
            </a:r>
            <a:endParaRPr lang="zh-CN" altLang="en-US" sz="1400"/>
          </a:p>
          <a:p>
            <a:r>
              <a:rPr lang="zh-CN" altLang="en-US" sz="1400"/>
              <a:t>2000年5月29日，JDK1.4发布</a:t>
            </a:r>
            <a:endParaRPr lang="zh-CN" altLang="en-US" sz="1400"/>
          </a:p>
          <a:p>
            <a:r>
              <a:rPr lang="zh-CN" altLang="en-US" sz="1400"/>
              <a:t>2001年6月5日，NOKIA宣布，到2003年将出售1亿部支持Java的手机</a:t>
            </a:r>
            <a:endParaRPr lang="zh-CN" altLang="en-US" sz="1400"/>
          </a:p>
          <a:p>
            <a:r>
              <a:rPr lang="zh-CN" altLang="en-US" sz="1400"/>
              <a:t>2001年9月24日，J2EE1.3发布</a:t>
            </a:r>
            <a:endParaRPr lang="zh-CN" altLang="en-US" sz="1400"/>
          </a:p>
          <a:p>
            <a:r>
              <a:rPr lang="zh-CN" altLang="en-US" sz="1400"/>
              <a:t>2002年2月26日，J2SE1.4发布，自此Java的计算能力有了大幅提升</a:t>
            </a:r>
            <a:endParaRPr lang="zh-CN" altLang="en-US" sz="1400"/>
          </a:p>
          <a:p>
            <a:r>
              <a:rPr lang="zh-CN" altLang="en-US" sz="1400"/>
              <a:t>2004年9月30日18:00PM，J2SE1.5发布，成为Java语言发展史上的又一里程碑。为了表示该版本的重要性，J2SE1.5更名为Java SE 5.0</a:t>
            </a:r>
            <a:endParaRPr lang="zh-CN" altLang="en-US" sz="1400"/>
          </a:p>
          <a:p>
            <a:r>
              <a:rPr lang="zh-CN" altLang="en-US" sz="1400"/>
              <a:t>2005年6月，JavaOne大会召开，SUN公司公开Java SE 6。此时，Java的各种版本已经更名，以取消其中的数字"2"：J2EE更名为Java EE，J2SE更名为Java SE，J2ME更名为Java ME</a:t>
            </a:r>
            <a:endParaRPr lang="zh-CN" altLang="en-US" sz="1400"/>
          </a:p>
          <a:p>
            <a:r>
              <a:rPr lang="zh-CN" altLang="en-US" sz="1400"/>
              <a:t>2006年12月，SUN公司发布JRE6.0</a:t>
            </a:r>
            <a:endParaRPr lang="zh-CN" altLang="en-US" sz="1400"/>
          </a:p>
          <a:p>
            <a:r>
              <a:rPr lang="zh-CN" altLang="en-US" sz="1400"/>
              <a:t>2009年04月20日，甲骨文74亿美元收购Sun。取得java的版权。</a:t>
            </a:r>
            <a:endParaRPr lang="zh-CN" altLang="en-US" sz="1400"/>
          </a:p>
          <a:p>
            <a:r>
              <a:rPr lang="zh-CN" altLang="en-US" sz="1400"/>
              <a:t>2010年11月，由于甲骨文对于Java社区的不友善，因此Apache扬言将退出JCP[4]。</a:t>
            </a:r>
            <a:endParaRPr lang="zh-CN" altLang="en-US" sz="1400"/>
          </a:p>
          <a:p>
            <a:r>
              <a:rPr lang="zh-CN" altLang="en-US" sz="1400"/>
              <a:t>2011年7月28日，甲骨文发布 Java7.0 的正式版。</a:t>
            </a:r>
            <a:endParaRPr lang="zh-CN" altLang="en-US" sz="1400"/>
          </a:p>
          <a:p>
            <a:r>
              <a:rPr lang="zh-CN" altLang="en-US" sz="1400"/>
              <a:t>2014年3月18日，Oracle公司发表 Java SE 8。</a:t>
            </a:r>
            <a:endParaRPr lang="zh-CN" altLang="en-US" sz="1400"/>
          </a:p>
          <a:p>
            <a:r>
              <a:rPr lang="zh-CN" altLang="en-US" sz="1400"/>
              <a:t>2017年9月21日，Oracle公司发表 Java SE 9</a:t>
            </a:r>
            <a:endParaRPr lang="zh-CN" altLang="en-US" sz="1400"/>
          </a:p>
          <a:p>
            <a:r>
              <a:rPr lang="zh-CN" altLang="en-US" sz="1400"/>
              <a:t>2018年3月21日，Oracle公司发表 Java SE 10</a:t>
            </a:r>
            <a:endParaRPr lang="zh-CN" altLang="en-US" sz="1400"/>
          </a:p>
          <a:p>
            <a:r>
              <a:rPr lang="zh-CN" altLang="en-US" sz="1400"/>
              <a:t>2018年9月25日，Java SE 11 发布</a:t>
            </a:r>
            <a:endParaRPr lang="zh-CN" altLang="en-US" sz="1400"/>
          </a:p>
          <a:p>
            <a:r>
              <a:rPr lang="zh-CN" altLang="en-US" sz="1400"/>
              <a:t>2019年3月20日，Java SE 12 发布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90" y="760095"/>
            <a:ext cx="1996440" cy="251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170" y="837565"/>
            <a:ext cx="95351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Java之父——詹姆斯·高斯林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James Gosling 出生于加拿大，是一位计算机编程天才。在卡内基·梅隆大学攻读计算机博士学位时，他编写了多处理器版本的Unix操作系统。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1991年，在Sun公司工作期间，詹姆斯和一群技术人员创建了一个名为Oak的项目，旨在开发运行于虚拟机的编程语言，同时允许程序在电视机机顶盒等多平台上运行。后来，这项工作就演变为Java。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太阳公司和日本的三菱、法国电讯洽谈合作，遗憾的是他们都对这个新产品缺乏兴趣，直到1994年太阳仍没有找到理想的合作对象也许是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ak的设计理念太超前了，人们迟迟不愿意接受它。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ak和因特网结合起来，太阳公司改进了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ak还给她起了个新名字java，之后太阳通过因特网免费将java发给少数人试用比如网景的创始人安德森。安德森对这项技术赞不绝口，还在硅谷最大的报纸 圣何塞新闻上发表。JAVA的一炮走红。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2879</Words>
  <Application>WPS 演示</Application>
  <PresentationFormat>宽屏</PresentationFormat>
  <Paragraphs>137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Java编程入门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786</cp:revision>
  <dcterms:created xsi:type="dcterms:W3CDTF">2019-06-19T02:08:00Z</dcterms:created>
  <dcterms:modified xsi:type="dcterms:W3CDTF">2020-09-06T00:28:43Z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