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660" r:id="rId3"/>
    <p:sldId id="689" r:id="rId4"/>
    <p:sldId id="737" r:id="rId5"/>
    <p:sldId id="738" r:id="rId6"/>
    <p:sldId id="691" r:id="rId7"/>
    <p:sldId id="814" r:id="rId8"/>
    <p:sldId id="713" r:id="rId9"/>
    <p:sldId id="743" r:id="rId10"/>
    <p:sldId id="739" r:id="rId11"/>
    <p:sldId id="783" r:id="rId12"/>
    <p:sldId id="784" r:id="rId13"/>
    <p:sldId id="692" r:id="rId14"/>
    <p:sldId id="693" r:id="rId15"/>
    <p:sldId id="694" r:id="rId16"/>
    <p:sldId id="745" r:id="rId17"/>
    <p:sldId id="746" r:id="rId18"/>
    <p:sldId id="698" r:id="rId19"/>
    <p:sldId id="815" r:id="rId20"/>
    <p:sldId id="818" r:id="rId21"/>
    <p:sldId id="747" r:id="rId22"/>
    <p:sldId id="699" r:id="rId23"/>
    <p:sldId id="820" r:id="rId24"/>
    <p:sldId id="821" r:id="rId25"/>
    <p:sldId id="700" r:id="rId26"/>
    <p:sldId id="701" r:id="rId27"/>
    <p:sldId id="702" r:id="rId28"/>
    <p:sldId id="823" r:id="rId29"/>
    <p:sldId id="822" r:id="rId30"/>
    <p:sldId id="703" r:id="rId31"/>
    <p:sldId id="704" r:id="rId32"/>
    <p:sldId id="706" r:id="rId33"/>
    <p:sldId id="707" r:id="rId34"/>
    <p:sldId id="708" r:id="rId35"/>
    <p:sldId id="774" r:id="rId36"/>
    <p:sldId id="773" r:id="rId37"/>
    <p:sldId id="853" r:id="rId38"/>
    <p:sldId id="854" r:id="rId39"/>
    <p:sldId id="714" r:id="rId40"/>
    <p:sldId id="716" r:id="rId41"/>
    <p:sldId id="715" r:id="rId42"/>
    <p:sldId id="709" r:id="rId43"/>
    <p:sldId id="862" r:id="rId44"/>
    <p:sldId id="710" r:id="rId45"/>
    <p:sldId id="711" r:id="rId46"/>
    <p:sldId id="66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0.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1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4.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3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4" Type="http://schemas.openxmlformats.org/officeDocument/2006/relationships/slideLayout" Target="../slideLayouts/slideLayout7.xml"/><Relationship Id="rId13" Type="http://schemas.openxmlformats.org/officeDocument/2006/relationships/tags" Target="../tags/tag112.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image" Target="../media/image46.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7.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8.xml"/><Relationship Id="rId2" Type="http://schemas.openxmlformats.org/officeDocument/2006/relationships/image" Target="../media/image49.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4150" y="789940"/>
            <a:ext cx="11612880" cy="583565"/>
          </a:xfrm>
          <a:prstGeom prst="rect">
            <a:avLst/>
          </a:prstGeom>
          <a:noFill/>
        </p:spPr>
        <p:txBody>
          <a:bodyPr wrap="square" rtlCol="0">
            <a:spAutoFit/>
          </a:bodyPr>
          <a:p>
            <a:pPr algn="ctr"/>
            <a:r>
              <a:rPr lang="zh-CN" altLang="en-US" sz="3200"/>
              <a:t>对象实例化</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62255" y="1413510"/>
            <a:ext cx="11666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面向对象具有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继承和多态</a:t>
            </a:r>
            <a:r>
              <a:rPr lang="zh-CN" altLang="en-US" sz="1600">
                <a:latin typeface="宋体" panose="02010600030101010101" pitchFamily="2" charset="-122"/>
                <a:ea typeface="宋体" panose="02010600030101010101" pitchFamily="2" charset="-122"/>
                <a:cs typeface="宋体" panose="02010600030101010101" pitchFamily="2" charset="-122"/>
              </a:rPr>
              <a:t>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封装性：隐藏细节、保证数据安全</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altLang="en-US" sz="3200"/>
              <a:t>封装、继承、多态</a:t>
            </a:r>
            <a:endParaRPr lang="zh-CN" altLang="en-US"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279971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继承性：继承父类的属性和方法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3675" y="3431540"/>
            <a:ext cx="4020185" cy="1630680"/>
          </a:xfrm>
          <a:prstGeom prst="rect">
            <a:avLst/>
          </a:prstGeom>
        </p:spPr>
      </p:pic>
      <p:pic>
        <p:nvPicPr>
          <p:cNvPr id="4" name="图片 3"/>
          <p:cNvPicPr>
            <a:picLocks noChangeAspect="1"/>
          </p:cNvPicPr>
          <p:nvPr/>
        </p:nvPicPr>
        <p:blipFill>
          <a:blip r:embed="rId3"/>
          <a:stretch>
            <a:fillRect/>
          </a:stretch>
        </p:blipFill>
        <p:spPr>
          <a:xfrm>
            <a:off x="9271000" y="2904490"/>
            <a:ext cx="2766695" cy="3855085"/>
          </a:xfrm>
          <a:prstGeom prst="rect">
            <a:avLst/>
          </a:prstGeom>
        </p:spPr>
      </p:pic>
      <p:pic>
        <p:nvPicPr>
          <p:cNvPr id="6" name="图片 5"/>
          <p:cNvPicPr>
            <a:picLocks noChangeAspect="1"/>
          </p:cNvPicPr>
          <p:nvPr/>
        </p:nvPicPr>
        <p:blipFill>
          <a:blip r:embed="rId4"/>
          <a:stretch>
            <a:fillRect/>
          </a:stretch>
        </p:blipFill>
        <p:spPr>
          <a:xfrm>
            <a:off x="4461510" y="3397885"/>
            <a:ext cx="4861560" cy="169926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329184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多态性：不同场景下不同形态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多态的前提条件： </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1 有继承的存在</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2 子类重写父类方法</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3 父类引用指向子类对象</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比如：同一个快捷键在不同软件中有不同的功能</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4005" y="706755"/>
            <a:ext cx="2240280" cy="368300"/>
          </a:xfrm>
          <a:prstGeom prst="rect">
            <a:avLst/>
          </a:prstGeom>
          <a:noFill/>
        </p:spPr>
        <p:txBody>
          <a:bodyPr wrap="non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什么是继承和多态？</a:t>
            </a:r>
            <a:endParaRPr lang="zh-CN" altLang="en-US"/>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284605"/>
            <a:ext cx="11776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JavaBean规范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（1）JavaBean 类必须是一个公共类，并将其访问属性设置为 public  ，如： public class user{......}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（2）JavaBean 类必须有一个空的构造函数：类中必须有一个不带参数的公用构造器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（3）一个javaBean类不应有公共实例变量，类变量都为private  ，如： private int 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（4）属性应该通过一组存取方法（getXxx 和 setXxx）来访问，一般是IDE(Eclipse、JBuilder) 为属性生成getter/setter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一般JavaBean属性以小写字母开头，驼峰命名格式，相应的 getter/setter 方法是 get/set 接上首字母大写的属性名。例如：属性名为userName，其对应的getter/setter 方法是 getUserName/setUserName。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但是，还有一些特殊情况：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1、如果属性名的第二个字母大写，那么该属性名直接用作 getter/setter 方法中 get/set 的后部分，就是说大小写不变。例如属性名为uName，方法是getuName/setuName。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2、如果前两个字母是大写（一般的专有名词和缩略词都会大写），也是属性名直接用作 getter/setter 方法中 get/set 的后部分。例如属性名为URL，方法是getURL/setURL。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3、如果首字母大写，也是属性名直接用作 getter/setter 方法中 get/set 的后部分。例如属性名为Name，方法是getName/setName，这种是最糟糕的情况，会找不到属性出错，因为默认的属性名是name。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所以在JavaBean命名时应该注意符合以上命名规范。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21615" y="701040"/>
            <a:ext cx="11612880" cy="583565"/>
          </a:xfrm>
          <a:prstGeom prst="rect">
            <a:avLst/>
          </a:prstGeom>
          <a:noFill/>
        </p:spPr>
        <p:txBody>
          <a:bodyPr wrap="square" rtlCol="0">
            <a:spAutoFit/>
          </a:bodyPr>
          <a:p>
            <a:pPr algn="ctr"/>
            <a:r>
              <a:rPr lang="en-US" sz="3200"/>
              <a:t>JavaBean </a:t>
            </a:r>
            <a:r>
              <a:rPr lang="zh-CN" altLang="en-US" sz="3200"/>
              <a:t>规范</a:t>
            </a:r>
            <a:endParaRPr lang="zh-CN" altLang="en-US"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39700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9175750" y="3410585"/>
            <a:ext cx="3016250" cy="3424555"/>
          </a:xfrm>
          <a:prstGeom prst="rect">
            <a:avLst/>
          </a:prstGeom>
        </p:spPr>
      </p:pic>
      <p:sp>
        <p:nvSpPr>
          <p:cNvPr id="4" name="文本框 3"/>
          <p:cNvSpPr txBox="1"/>
          <p:nvPr/>
        </p:nvSpPr>
        <p:spPr>
          <a:xfrm>
            <a:off x="221615" y="701040"/>
            <a:ext cx="11612880" cy="583565"/>
          </a:xfrm>
          <a:prstGeom prst="rect">
            <a:avLst/>
          </a:prstGeom>
          <a:noFill/>
        </p:spPr>
        <p:txBody>
          <a:bodyPr wrap="square" rtlCol="0">
            <a:spAutoFit/>
          </a:bodyPr>
          <a:p>
            <a:pPr algn="ctr"/>
            <a:r>
              <a:rPr lang="en-US" altLang="zh-CN" sz="3200"/>
              <a:t>Object </a:t>
            </a:r>
            <a:r>
              <a:rPr lang="zh-CN" altLang="en-US" sz="3200"/>
              <a:t>类</a:t>
            </a:r>
            <a:endParaRPr lang="zh-CN" altLang="en-US" sz="32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68605" y="797560"/>
            <a:ext cx="11619865" cy="583565"/>
          </a:xfrm>
          <a:prstGeom prst="rect">
            <a:avLst/>
          </a:prstGeom>
          <a:noFill/>
        </p:spPr>
        <p:txBody>
          <a:bodyPr wrap="square" rtlCol="0">
            <a:spAutoFit/>
          </a:bodyPr>
          <a:p>
            <a:pPr algn="ctr"/>
            <a:r>
              <a:rPr lang="en-US" altLang="zh-CN" sz="3200"/>
              <a:t> </a:t>
            </a:r>
            <a:r>
              <a:rPr lang="zh-CN" altLang="en-US" sz="3200"/>
              <a:t>面向对象产生的背景</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7960" y="1188720"/>
            <a:ext cx="1174813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en-US" altLang="zh-CN" sz="3200"/>
              <a:t>this </a:t>
            </a:r>
            <a:r>
              <a:rPr lang="zh-CN" altLang="en-US" sz="3200"/>
              <a:t>和 </a:t>
            </a:r>
            <a:r>
              <a:rPr lang="en-US" altLang="zh-CN" sz="3200"/>
              <a:t>super</a:t>
            </a:r>
            <a:endParaRPr lang="en-US" altLang="zh-CN" sz="32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75080"/>
            <a:ext cx="1175766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重写是子类对父类的允许访问的方法的实现过程进行重新编写, 返回值和形参都不能改变。即外壳不变，核心重写！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重写的好处在于子类可以根据需要，定义特定于自己的行为。 也就是说子类能够根据需要实现父类的方法。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重载(overloading) 是在一个类里面，方法名字相同，而参数不同。返回类型可以相同也可以不同。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每个重载的方法（或者构造函数）都必须有一个独一无二的参数类型列表。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最常用的地方就是构造器的重载。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同一类中</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方法名相同，参数列表不同</a:t>
            </a:r>
            <a:r>
              <a:rPr lang="zh-CN" altLang="en-US" sz="1600">
                <a:latin typeface="宋体" panose="02010600030101010101" pitchFamily="2" charset="-122"/>
                <a:ea typeface="宋体" panose="02010600030101010101" pitchFamily="2" charset="-122"/>
                <a:cs typeface="宋体" panose="02010600030101010101" pitchFamily="2" charset="-122"/>
              </a:rPr>
              <a:t>。其中，同一类中是指两个方法可以是同一个类中声明的，或者是继承来的，抑或一个是声明的，另一个是继承来的；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方法的重写要遵循“两同两小一大”规则，“两同”即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方法名相同，形参列表相同</a:t>
            </a:r>
            <a:r>
              <a:rPr lang="zh-CN" altLang="en-US" sz="1600">
                <a:latin typeface="宋体" panose="02010600030101010101" pitchFamily="2" charset="-122"/>
                <a:ea typeface="宋体" panose="02010600030101010101" pitchFamily="2" charset="-122"/>
                <a:cs typeface="宋体" panose="02010600030101010101" pitchFamily="2" charset="-122"/>
              </a:rPr>
              <a:t>；“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方法的重写和重载</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21615" y="1275080"/>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重写 </a:t>
            </a:r>
            <a:r>
              <a:rPr lang="en-US" altLang="zh-CN" sz="3200"/>
              <a:t>Object </a:t>
            </a:r>
            <a:r>
              <a:rPr lang="zh-CN" altLang="en-US" sz="3200"/>
              <a:t>类的方法</a:t>
            </a:r>
            <a:endParaRPr lang="zh-CN" altLang="en-US" sz="32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52425" y="1419225"/>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对象创建的几种方式</a:t>
            </a:r>
            <a:endParaRPr lang="zh-CN"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93040" y="1404620"/>
            <a:ext cx="1181227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sz="3200"/>
              <a:t>字符串隐含创建</a:t>
            </a:r>
            <a:endParaRPr lang="zh-CN" sz="32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gc </a:t>
            </a:r>
            <a:r>
              <a:rPr lang="zh-CN" altLang="en-US" sz="3200"/>
              <a:t>垃圾回收器</a:t>
            </a:r>
            <a:endParaRPr lang="zh-CN" altLang="en-US" sz="3200"/>
          </a:p>
        </p:txBody>
      </p:sp>
      <p:sp>
        <p:nvSpPr>
          <p:cNvPr id="4" name="文本框 3"/>
          <p:cNvSpPr txBox="1"/>
          <p:nvPr/>
        </p:nvSpPr>
        <p:spPr>
          <a:xfrm>
            <a:off x="238760" y="1510665"/>
            <a:ext cx="11635740" cy="341503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每个程序员都遇到过内存溢出的情况，程序运行时，内存空间是有限的，那么如何及时的把不再使用的对象清除将内存释放出来，这就是GC要做的事。</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对象使用完之后需要对其进行清除。</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对象的清除是指释放对象占用的内存</a:t>
            </a:r>
            <a:r>
              <a:rPr lang="zh-CN" altLang="en-US">
                <a:latin typeface="宋体" panose="02010600030101010101" pitchFamily="2" charset="-122"/>
                <a:ea typeface="宋体" panose="02010600030101010101" pitchFamily="2" charset="-122"/>
                <a:cs typeface="宋体" panose="02010600030101010101" pitchFamily="2" charset="-122"/>
                <a:sym typeface="+mn-ea"/>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语言的内存自动回收称为垃圾回收（</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Garbage Collection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）机制，简称 GC。垃圾回收机制是指 JVM 用于释放那些不再使用的对象所占用的内存。</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jconsole </a:t>
            </a:r>
            <a:r>
              <a:rPr lang="zh-CN" altLang="en-US" sz="3200"/>
              <a:t>监控内存</a:t>
            </a:r>
            <a:endParaRPr lang="zh-CN" altLang="en-US" sz="3200"/>
          </a:p>
        </p:txBody>
      </p:sp>
      <p:pic>
        <p:nvPicPr>
          <p:cNvPr id="5" name="图片 4"/>
          <p:cNvPicPr>
            <a:picLocks noChangeAspect="1"/>
          </p:cNvPicPr>
          <p:nvPr/>
        </p:nvPicPr>
        <p:blipFill>
          <a:blip r:embed="rId2"/>
          <a:stretch>
            <a:fillRect/>
          </a:stretch>
        </p:blipFill>
        <p:spPr>
          <a:xfrm>
            <a:off x="1514475" y="1505585"/>
            <a:ext cx="9163050" cy="492125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8435" y="1469390"/>
            <a:ext cx="11835130" cy="4276725"/>
          </a:xfrm>
          <a:prstGeom prst="rect">
            <a:avLst/>
          </a:prstGeom>
          <a:noFill/>
        </p:spPr>
        <p:txBody>
          <a:bodyPr wrap="square" rtlCol="0">
            <a:spAutoFit/>
          </a:bodyPr>
          <a:p>
            <a:r>
              <a:rPr lang="zh-CN" altLang="en-US" sz="1600">
                <a:sym typeface="+mn-ea"/>
              </a:rPr>
              <a:t>所有对象共享，全局只有一份，不会消亡</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static </a:t>
            </a:r>
            <a:r>
              <a:rPr lang="zh-CN" altLang="en-US" sz="3200"/>
              <a:t>关键字</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295" y="806450"/>
            <a:ext cx="11328400" cy="583565"/>
          </a:xfrm>
          <a:prstGeom prst="rect">
            <a:avLst/>
          </a:prstGeom>
          <a:noFill/>
        </p:spPr>
        <p:txBody>
          <a:bodyPr wrap="square" rtlCol="0">
            <a:spAutoFit/>
          </a:bodyPr>
          <a:p>
            <a:pPr algn="ctr"/>
            <a:r>
              <a:rPr lang="en-US" altLang="zh-CN" sz="3200"/>
              <a:t>final </a:t>
            </a:r>
            <a:r>
              <a:rPr lang="zh-CN" altLang="en-US" sz="3200"/>
              <a:t>关键字</a:t>
            </a:r>
            <a:endParaRPr lang="zh-CN" altLang="en-US" sz="3200"/>
          </a:p>
        </p:txBody>
      </p:sp>
      <p:sp>
        <p:nvSpPr>
          <p:cNvPr id="2" name="文本框 1"/>
          <p:cNvSpPr txBox="1"/>
          <p:nvPr/>
        </p:nvSpPr>
        <p:spPr>
          <a:xfrm>
            <a:off x="252730" y="1285240"/>
            <a:ext cx="1168590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 Java 中使用 final 关键字来修饰常量，声明方式和变量类似</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虽然常量名也可以用小写，但为了便于识别，通常使用大写字母表示常量。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final double PI = 3.1415927;</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27075"/>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可变参数</a:t>
            </a:r>
            <a:endParaRPr lang="zh-CN" altLang="en-US" sz="320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析构方法 </a:t>
            </a:r>
            <a:r>
              <a:rPr lang="en-US" altLang="zh-CN" sz="3200">
                <a:sym typeface="+mn-ea"/>
              </a:rPr>
              <a:t>finalize</a:t>
            </a:r>
            <a:endParaRPr lang="en-US" altLang="zh-CN" sz="3200">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86080" y="806450"/>
            <a:ext cx="11351260" cy="583565"/>
          </a:xfrm>
          <a:prstGeom prst="rect">
            <a:avLst/>
          </a:prstGeom>
          <a:noFill/>
        </p:spPr>
        <p:txBody>
          <a:bodyPr wrap="square" rtlCol="0">
            <a:spAutoFit/>
          </a:bodyPr>
          <a:p>
            <a:pPr algn="ctr"/>
            <a:r>
              <a:rPr lang="en-US" altLang="zh-CN" sz="3200"/>
              <a:t> </a:t>
            </a:r>
            <a:r>
              <a:rPr lang="zh-CN" altLang="en-US" sz="3200"/>
              <a:t>面向对象的区别</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74650" y="825500"/>
            <a:ext cx="11696065" cy="583565"/>
          </a:xfrm>
          <a:prstGeom prst="rect">
            <a:avLst/>
          </a:prstGeom>
          <a:noFill/>
        </p:spPr>
        <p:txBody>
          <a:bodyPr wrap="square" rtlCol="0">
            <a:spAutoFit/>
          </a:bodyPr>
          <a:p>
            <a:pPr algn="ctr"/>
            <a:r>
              <a:rPr lang="en-US" altLang="zh-CN" sz="3200">
                <a:sym typeface="+mn-ea"/>
              </a:rPr>
              <a:t>java.lang </a:t>
            </a:r>
            <a:r>
              <a:rPr lang="zh-CN" altLang="en-US" sz="3200">
                <a:sym typeface="+mn-ea"/>
              </a:rPr>
              <a:t>包</a:t>
            </a:r>
            <a:endParaRPr lang="zh-CN" altLang="en-US" sz="3200">
              <a:sym typeface="+mn-ea"/>
            </a:endParaRPr>
          </a:p>
        </p:txBody>
      </p:sp>
      <p:sp>
        <p:nvSpPr>
          <p:cNvPr id="3" name="文本框 2"/>
          <p:cNvSpPr txBox="1"/>
          <p:nvPr/>
        </p:nvSpPr>
        <p:spPr>
          <a:xfrm>
            <a:off x="173990" y="1629410"/>
            <a:ext cx="1178369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java.lang包是java语言的核心，它提供了java中的基础类。包括基本Object类、Class类、String类、基本类型的包装类、基本的数学类等等最基本的类。</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不需要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import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导包即可直接使用</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874895" y="2308860"/>
            <a:ext cx="7307580" cy="4514215"/>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173990" y="1629410"/>
            <a:ext cx="1178369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在JDK8之前，如果我们在匿名内部类中需要访问局部变量，那么这个局部变量必须用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在JDK8中如果我们在匿名内部类中需要访问局部变量，那么这个局部变量不需要用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修饰符修饰。看似是一种编译机制的改变，实际上就是一个语法糖（底层还是帮你加了final）。</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135630" y="1573530"/>
            <a:ext cx="5920740" cy="4909185"/>
          </a:xfrm>
          <a:prstGeom prst="rect">
            <a:avLst/>
          </a:prstGeom>
        </p:spPr>
      </p:pic>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类与对象</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286131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类：事物的描述。是具备某些共同特征的实体的集合，它是一种抽象的数据类型，它是对所具有相同特征实体的抽象。在面向对象的程序设计语言中，类是对一类“事物”的属性与行为的抽象。类是一个模板，它描述一类对象的</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行为和状态</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对象：该类事物的实例。在Java中</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通过 new 关键字进行创建</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是一个真实世界中的实体，对象与实体是一一对应关系的，意思就是现实世界的每一个实体都是一个对象，所以对象是一个具体的概念。对象是一种个性的表示，表示一个独立的个体，每个对象拥有自己独立的属性，依靠属性来区分不同对象。对象是类的一个实例（对象不是找个女朋友），有状态和行为。例如，一条狗是一个对象，它的状态有：颜色、名字、品种；行为有：摇尾巴、叫、吃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36750" y="152146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70815" y="333311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011295" y="191262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类的结构</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14232</Words>
  <Application>WPS 演示</Application>
  <PresentationFormat>宽屏</PresentationFormat>
  <Paragraphs>602</Paragraphs>
  <Slides>45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微软雅黑</vt:lpstr>
      <vt:lpstr>Consolas</vt:lpstr>
      <vt:lpstr>新宋体</vt:lpstr>
      <vt:lpstr>Arial Unicode MS</vt:lpstr>
      <vt:lpstr>Calibri</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909</cp:revision>
  <dcterms:created xsi:type="dcterms:W3CDTF">2019-06-19T02:08:00Z</dcterms:created>
  <dcterms:modified xsi:type="dcterms:W3CDTF">2020-09-10T02:04:47Z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