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660" r:id="rId3"/>
    <p:sldId id="693" r:id="rId4"/>
    <p:sldId id="694" r:id="rId5"/>
    <p:sldId id="695" r:id="rId6"/>
    <p:sldId id="696" r:id="rId7"/>
    <p:sldId id="697" r:id="rId8"/>
    <p:sldId id="791" r:id="rId9"/>
    <p:sldId id="698" r:id="rId10"/>
    <p:sldId id="699" r:id="rId11"/>
    <p:sldId id="700" r:id="rId12"/>
    <p:sldId id="702" r:id="rId13"/>
    <p:sldId id="703" r:id="rId14"/>
    <p:sldId id="737" r:id="rId15"/>
    <p:sldId id="738" r:id="rId16"/>
    <p:sldId id="739" r:id="rId17"/>
    <p:sldId id="740" r:id="rId18"/>
    <p:sldId id="704" r:id="rId19"/>
    <p:sldId id="741" r:id="rId20"/>
    <p:sldId id="705" r:id="rId22"/>
    <p:sldId id="706" r:id="rId23"/>
    <p:sldId id="707" r:id="rId24"/>
    <p:sldId id="742" r:id="rId25"/>
    <p:sldId id="743" r:id="rId26"/>
    <p:sldId id="708" r:id="rId27"/>
    <p:sldId id="709" r:id="rId28"/>
    <p:sldId id="710" r:id="rId29"/>
    <p:sldId id="711" r:id="rId30"/>
    <p:sldId id="712" r:id="rId31"/>
    <p:sldId id="713" r:id="rId32"/>
    <p:sldId id="717" r:id="rId33"/>
    <p:sldId id="718" r:id="rId34"/>
    <p:sldId id="719" r:id="rId35"/>
    <p:sldId id="720" r:id="rId36"/>
    <p:sldId id="721" r:id="rId37"/>
    <p:sldId id="722" r:id="rId38"/>
    <p:sldId id="723" r:id="rId39"/>
    <p:sldId id="724" r:id="rId40"/>
    <p:sldId id="776" r:id="rId41"/>
    <p:sldId id="725" r:id="rId42"/>
    <p:sldId id="726" r:id="rId43"/>
    <p:sldId id="727" r:id="rId44"/>
    <p:sldId id="744" r:id="rId45"/>
    <p:sldId id="775" r:id="rId46"/>
    <p:sldId id="728" r:id="rId47"/>
    <p:sldId id="729" r:id="rId48"/>
    <p:sldId id="730" r:id="rId49"/>
    <p:sldId id="731" r:id="rId50"/>
    <p:sldId id="732" r:id="rId51"/>
    <p:sldId id="733" r:id="rId52"/>
    <p:sldId id="734" r:id="rId53"/>
    <p:sldId id="735" r:id="rId54"/>
    <p:sldId id="662"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5"/>
        <p:guide pos="380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5.xml"/><Relationship Id="rId2" Type="http://schemas.openxmlformats.org/officeDocument/2006/relationships/image" Target="../media/image21.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7.xml"/><Relationship Id="rId2" Type="http://schemas.openxmlformats.org/officeDocument/2006/relationships/image" Target="../media/image22.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2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1.xml"/><Relationship Id="rId2" Type="http://schemas.openxmlformats.org/officeDocument/2006/relationships/image" Target="../media/image2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3.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5.xml"/><Relationship Id="rId2" Type="http://schemas.openxmlformats.org/officeDocument/2006/relationships/image" Target="../media/image31.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6.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image" Target="../media/image36.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9.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0.xml"/><Relationship Id="rId2" Type="http://schemas.openxmlformats.org/officeDocument/2006/relationships/image" Target="../media/image4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6.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7.xml"/><Relationship Id="rId2" Type="http://schemas.openxmlformats.org/officeDocument/2006/relationships/image" Target="../media/image46.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8.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1.xml"/><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3.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4.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7.xml"/><Relationship Id="rId2" Type="http://schemas.openxmlformats.org/officeDocument/2006/relationships/image" Target="../media/image64.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9.xml"/><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1.xml"/><Relationship Id="rId2" Type="http://schemas.openxmlformats.org/officeDocument/2006/relationships/image" Target="../media/image68.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69.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597535"/>
            <a:ext cx="6123305" cy="583565"/>
          </a:xfrm>
          <a:prstGeom prst="rect">
            <a:avLst/>
          </a:prstGeom>
          <a:noFill/>
        </p:spPr>
        <p:txBody>
          <a:bodyPr wrap="square" rtlCol="0">
            <a:spAutoFit/>
          </a:bodyPr>
          <a:p>
            <a:r>
              <a:rPr lang="zh-CN" altLang="en-US" sz="3200"/>
              <a:t>练习</a:t>
            </a:r>
            <a:r>
              <a:rPr lang="zh-CN" altLang="en-US" sz="3200"/>
              <a:t>：实现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789305" y="2178050"/>
            <a:ext cx="5852160" cy="31927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297680" y="527685"/>
            <a:ext cx="5186045" cy="583565"/>
          </a:xfrm>
          <a:prstGeom prst="rect">
            <a:avLst/>
          </a:prstGeom>
          <a:noFill/>
        </p:spPr>
        <p:txBody>
          <a:bodyPr wrap="square" rtlCol="0">
            <a:spAutoFit/>
          </a:bodyPr>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中标识符是为方法、变量或其他用户定义项所定义的名称。标识符可以有一个或多个字符。在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84835" y="835025"/>
            <a:ext cx="109651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13410" y="1217295"/>
            <a:ext cx="1096518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543425" y="773430"/>
            <a:ext cx="4967605" cy="583565"/>
          </a:xfrm>
          <a:prstGeom prst="rect">
            <a:avLst/>
          </a:prstGeom>
          <a:noFill/>
        </p:spPr>
        <p:txBody>
          <a:bodyPr wrap="square" rtlCol="0">
            <a:spAutoFit/>
          </a:bodyPr>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805930" y="2388870"/>
            <a:ext cx="5204460" cy="208026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52240" y="810260"/>
            <a:ext cx="3728720" cy="583565"/>
          </a:xfrm>
          <a:prstGeom prst="rect">
            <a:avLst/>
          </a:prstGeom>
          <a:noFill/>
        </p:spPr>
        <p:txBody>
          <a:bodyPr wrap="square" rtlCol="0">
            <a:spAutoFit/>
          </a:bodyPr>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9" name="文本框 58"/>
          <p:cNvSpPr txBox="1"/>
          <p:nvPr/>
        </p:nvSpPr>
        <p:spPr>
          <a:xfrm>
            <a:off x="1134745" y="5165090"/>
            <a:ext cx="1475740" cy="416967"/>
          </a:xfrm>
          <a:prstGeom prst="bracePair">
            <a:avLst/>
          </a:prstGeom>
          <a:noFill/>
        </p:spPr>
        <p:txBody>
          <a:bodyPr wrap="square" rtlCol="0">
            <a:spAutoFit/>
          </a:bodyPr>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66060" y="448437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710815" y="5878195"/>
            <a:ext cx="1629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70400" y="405384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30725" y="451612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70400" y="498348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42940" y="3703955"/>
            <a:ext cx="3761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42940" y="4309110"/>
            <a:ext cx="34702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95165" y="548703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95165" y="5922645"/>
            <a:ext cx="25673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95165" y="6351270"/>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73300" y="4697095"/>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3" name="左大括号 72"/>
          <p:cNvSpPr/>
          <p:nvPr/>
        </p:nvSpPr>
        <p:spPr>
          <a:xfrm>
            <a:off x="4276090" y="5629275"/>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5" name="左大括号 74"/>
          <p:cNvSpPr/>
          <p:nvPr/>
        </p:nvSpPr>
        <p:spPr>
          <a:xfrm>
            <a:off x="5448300" y="3866515"/>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6" name="左大括号 75"/>
          <p:cNvSpPr/>
          <p:nvPr/>
        </p:nvSpPr>
        <p:spPr>
          <a:xfrm>
            <a:off x="4213860" y="4206875"/>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7" name="左大括号 96"/>
          <p:cNvSpPr/>
          <p:nvPr/>
        </p:nvSpPr>
        <p:spPr>
          <a:xfrm>
            <a:off x="2394268" y="1216025"/>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2639378" y="103346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2639378" y="238474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3759200" y="896620"/>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3691890" y="2080895"/>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3875088" y="749935"/>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3875088" y="140176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3942398" y="1867853"/>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3941128" y="230473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3941445" y="2828925"/>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1134745" y="1687830"/>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600075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50774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36495"/>
            <a:ext cx="5002530" cy="360807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lang="zh-CN" altLang="en-US" sz="3200"/>
              <a:t>练习：基本类型测试（边界打印</a:t>
            </a:r>
            <a:r>
              <a:rPr lang="zh-CN" altLang="en-US" sz="3200"/>
              <a:t>）</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5073650" y="956945"/>
            <a:ext cx="674370" cy="368300"/>
          </a:xfrm>
          <a:prstGeom prst="rect">
            <a:avLst/>
          </a:prstGeom>
          <a:noFill/>
        </p:spPr>
        <p:txBody>
          <a:bodyPr wrap="square" rtlCol="0">
            <a:spAutoFit/>
          </a:bodyPr>
          <a:p>
            <a:r>
              <a:rPr lang="en-US" altLang="zh-CN"/>
              <a:t>1111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p>
            <a:r>
              <a:rPr lang="en-US" altLang="zh-CN"/>
              <a:t>0001</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p>
            <a:r>
              <a:rPr lang="en-US" altLang="zh-CN"/>
              <a:t>0000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p>
            <a:r>
              <a:rPr lang="en-US" altLang="zh-CN"/>
              <a:t>1111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p>
            <a:r>
              <a:rPr lang="en-US" altLang="zh-CN"/>
              <a:t>0001</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p>
            <a:r>
              <a:rPr lang="en-US" altLang="zh-CN"/>
              <a:t>0000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p>
            <a:r>
              <a:rPr lang="en-US" altLang="zh-CN"/>
              <a:t>0001</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p>
            <a:r>
              <a:rPr lang="en-US" altLang="zh-CN"/>
              <a:t>1111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p>
            <a:r>
              <a:rPr lang="en-US" altLang="zh-CN"/>
              <a:t>0000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文本框 3"/>
          <p:cNvSpPr txBox="1"/>
          <p:nvPr/>
        </p:nvSpPr>
        <p:spPr>
          <a:xfrm>
            <a:off x="9429115" y="2075815"/>
            <a:ext cx="2112645" cy="368300"/>
          </a:xfrm>
          <a:prstGeom prst="rect">
            <a:avLst/>
          </a:prstGeom>
          <a:noFill/>
        </p:spPr>
        <p:txBody>
          <a:bodyPr wrap="square" rtlCol="0">
            <a:spAutoFit/>
          </a:bodyPr>
          <a:p>
            <a:r>
              <a:rPr lang="zh-CN" altLang="en-US"/>
              <a:t>优先级从高到底</a:t>
            </a:r>
            <a:endParaRPr lang="zh-CN" altLang="en-US"/>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0345" y="819150"/>
            <a:ext cx="4210685" cy="583565"/>
          </a:xfrm>
          <a:prstGeom prst="rect">
            <a:avLst/>
          </a:prstGeom>
          <a:noFill/>
        </p:spPr>
        <p:txBody>
          <a:bodyPr wrap="square" rtlCol="0">
            <a:spAutoFit/>
          </a:bodyPr>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46855"/>
            <a:ext cx="5996940" cy="1988820"/>
          </a:xfrm>
          <a:prstGeom prst="rect">
            <a:avLst/>
          </a:prstGeom>
        </p:spPr>
      </p:pic>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55345"/>
            <a:ext cx="11875770" cy="82994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103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76555" y="2513330"/>
            <a:ext cx="11365865" cy="2030095"/>
          </a:xfrm>
          <a:prstGeom prst="rect">
            <a:avLst/>
          </a:prstGeom>
          <a:noFill/>
        </p:spPr>
        <p:txBody>
          <a:bodyPr wrap="square" rtlCol="0">
            <a:spAutoFit/>
          </a:bodyPr>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49070" y="828040"/>
            <a:ext cx="8844915" cy="583565"/>
          </a:xfrm>
          <a:prstGeom prst="rect">
            <a:avLst/>
          </a:prstGeom>
          <a:noFill/>
        </p:spPr>
        <p:txBody>
          <a:bodyPr wrap="square" rtlCol="0">
            <a:spAutoFit/>
          </a:bodyPr>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4315" y="98298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34315" y="982980"/>
            <a:ext cx="11666855"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Java 常量</a:t>
            </a:r>
            <a:endParaRPr lang="zh-CN" altLang="en-US" sz="3200"/>
          </a:p>
        </p:txBody>
      </p:sp>
      <p:sp>
        <p:nvSpPr>
          <p:cNvPr id="4" name="文本框 3"/>
          <p:cNvSpPr txBox="1"/>
          <p:nvPr/>
        </p:nvSpPr>
        <p:spPr>
          <a:xfrm>
            <a:off x="330835" y="1565910"/>
            <a:ext cx="11666855" cy="9531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常量在程序运行时是不能被修改的。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在 Java 中使用 final 关键字来修饰常量，声明方式和变量类似</a:t>
            </a:r>
            <a:r>
              <a:rPr lang="en-US" altLang="zh-CN"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虽然常量名也可以用小写，但为了便于识别，通常使用大写字母表示常量。</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final double PI = 3.1415927;</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8030" y="828040"/>
            <a:ext cx="5722620" cy="583565"/>
          </a:xfrm>
          <a:prstGeom prst="rect">
            <a:avLst/>
          </a:prstGeom>
          <a:noFill/>
        </p:spPr>
        <p:txBody>
          <a:bodyPr wrap="square" rtlCol="0">
            <a:spAutoFit/>
          </a:bodyPr>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
        <p:nvSpPr>
          <p:cNvPr id="6" name="文本框 5"/>
          <p:cNvSpPr txBox="1"/>
          <p:nvPr/>
        </p:nvSpPr>
        <p:spPr>
          <a:xfrm>
            <a:off x="3884930" y="5535295"/>
            <a:ext cx="1325880" cy="368300"/>
          </a:xfrm>
          <a:prstGeom prst="rect">
            <a:avLst/>
          </a:prstGeom>
          <a:noFill/>
        </p:spPr>
        <p:txBody>
          <a:bodyPr wrap="none" rtlCol="0" anchor="t">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辗转相除法</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9545" y="596900"/>
            <a:ext cx="3864610" cy="583565"/>
          </a:xfrm>
          <a:prstGeom prst="rect">
            <a:avLst/>
          </a:prstGeom>
          <a:noFill/>
        </p:spPr>
        <p:txBody>
          <a:bodyPr wrap="square" rtlCol="0">
            <a:spAutoFit/>
          </a:bodyPr>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种格式</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0655" y="806450"/>
            <a:ext cx="3864610" cy="583565"/>
          </a:xfrm>
          <a:prstGeom prst="rect">
            <a:avLst/>
          </a:prstGeom>
          <a:noFill/>
        </p:spPr>
        <p:txBody>
          <a:bodyPr wrap="square" rtlCol="0">
            <a:spAutoFit/>
          </a:bodyPr>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486410" y="937260"/>
            <a:ext cx="1096454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55345"/>
            <a:ext cx="50190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4874895" cy="583565"/>
          </a:xfrm>
          <a:prstGeom prst="rect">
            <a:avLst/>
          </a:prstGeom>
          <a:noFill/>
        </p:spPr>
        <p:txBody>
          <a:bodyPr wrap="square" rtlCol="0">
            <a:spAutoFit/>
          </a:bodyPr>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39725" y="1056005"/>
            <a:ext cx="11421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49250" y="909955"/>
            <a:ext cx="1120203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5345"/>
            <a:ext cx="11621135" cy="4246245"/>
          </a:xfrm>
          <a:prstGeom prst="rect">
            <a:avLst/>
          </a:prstGeom>
          <a:noFill/>
        </p:spPr>
        <p:txBody>
          <a:bodyPr wrap="square" rtlCol="0">
            <a:spAutoFit/>
          </a:bodyPr>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72146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780" y="22860"/>
            <a:ext cx="3688080" cy="3352800"/>
          </a:xfrm>
          <a:prstGeom prst="rect">
            <a:avLst/>
          </a:prstGeom>
        </p:spPr>
      </p:pic>
      <p:pic>
        <p:nvPicPr>
          <p:cNvPr id="4" name="图片 3"/>
          <p:cNvPicPr>
            <a:picLocks noChangeAspect="1"/>
          </p:cNvPicPr>
          <p:nvPr/>
        </p:nvPicPr>
        <p:blipFill>
          <a:blip r:embed="rId3"/>
          <a:stretch>
            <a:fillRect/>
          </a:stretch>
        </p:blipFill>
        <p:spPr>
          <a:xfrm>
            <a:off x="26670" y="4130675"/>
            <a:ext cx="3741420" cy="2522220"/>
          </a:xfrm>
          <a:prstGeom prst="rect">
            <a:avLst/>
          </a:prstGeom>
        </p:spPr>
      </p:pic>
      <p:pic>
        <p:nvPicPr>
          <p:cNvPr id="5" name="图片 4"/>
          <p:cNvPicPr>
            <a:picLocks noChangeAspect="1"/>
          </p:cNvPicPr>
          <p:nvPr/>
        </p:nvPicPr>
        <p:blipFill>
          <a:blip r:embed="rId4"/>
          <a:stretch>
            <a:fillRect/>
          </a:stretch>
        </p:blipFill>
        <p:spPr>
          <a:xfrm>
            <a:off x="3862705" y="13970"/>
            <a:ext cx="4906645" cy="5267960"/>
          </a:xfrm>
          <a:prstGeom prst="rect">
            <a:avLst/>
          </a:prstGeom>
        </p:spPr>
      </p:pic>
      <p:pic>
        <p:nvPicPr>
          <p:cNvPr id="6" name="图片 5"/>
          <p:cNvPicPr>
            <a:picLocks noChangeAspect="1"/>
          </p:cNvPicPr>
          <p:nvPr/>
        </p:nvPicPr>
        <p:blipFill>
          <a:blip r:embed="rId5"/>
          <a:stretch>
            <a:fillRect/>
          </a:stretch>
        </p:blipFill>
        <p:spPr>
          <a:xfrm>
            <a:off x="8991600" y="2425065"/>
            <a:ext cx="3200400" cy="4375150"/>
          </a:xfrm>
          <a:prstGeom prst="rect">
            <a:avLst/>
          </a:prstGeom>
        </p:spPr>
      </p:pic>
      <p:cxnSp>
        <p:nvCxnSpPr>
          <p:cNvPr id="13" name="直接箭头连接符 12"/>
          <p:cNvCxnSpPr>
            <a:stCxn id="4" idx="0"/>
          </p:cNvCxnSpPr>
          <p:nvPr/>
        </p:nvCxnSpPr>
        <p:spPr>
          <a:xfrm flipH="1" flipV="1">
            <a:off x="512445" y="1492885"/>
            <a:ext cx="1384935" cy="263779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04945" y="5788025"/>
            <a:ext cx="3314700" cy="368300"/>
          </a:xfrm>
          <a:prstGeom prst="rect">
            <a:avLst/>
          </a:prstGeom>
          <a:noFill/>
        </p:spPr>
        <p:txBody>
          <a:bodyPr wrap="square" rtlCol="0">
            <a:spAutoFit/>
          </a:bodyPr>
          <a:p>
            <a:r>
              <a:rPr lang="en-US" altLang="zh-CN">
                <a:solidFill>
                  <a:srgbClr val="FF0000"/>
                </a:solidFill>
              </a:rPr>
              <a:t>JRE </a:t>
            </a:r>
            <a:r>
              <a:rPr lang="zh-CN" altLang="en-US">
                <a:solidFill>
                  <a:srgbClr val="FF0000"/>
                </a:solidFill>
              </a:rPr>
              <a:t>是 </a:t>
            </a:r>
            <a:r>
              <a:rPr lang="en-US" altLang="zh-CN">
                <a:solidFill>
                  <a:srgbClr val="FF0000"/>
                </a:solidFill>
              </a:rPr>
              <a:t>JDK </a:t>
            </a:r>
            <a:r>
              <a:rPr lang="zh-CN" altLang="en-US">
                <a:solidFill>
                  <a:srgbClr val="FF0000"/>
                </a:solidFill>
              </a:rPr>
              <a:t>的子集</a:t>
            </a:r>
            <a:endParaRPr lang="zh-CN" altLang="en-US">
              <a:solidFill>
                <a:srgbClr val="FF0000"/>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9618</Words>
  <Application>WPS 演示</Application>
  <PresentationFormat>宽屏</PresentationFormat>
  <Paragraphs>630</Paragraphs>
  <Slides>52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Arial</vt:lpstr>
      <vt:lpstr>宋体</vt:lpstr>
      <vt:lpstr>Wingdings</vt:lpstr>
      <vt:lpstr>微软雅黑</vt:lpstr>
      <vt:lpstr>Consolas</vt:lpstr>
      <vt:lpstr>新宋体</vt:lpstr>
      <vt:lpstr>Arial Unicode MS</vt:lpstr>
      <vt:lpstr>Calibri</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772</cp:revision>
  <dcterms:created xsi:type="dcterms:W3CDTF">2019-06-19T02:08:00Z</dcterms:created>
  <dcterms:modified xsi:type="dcterms:W3CDTF">2020-09-05T07:05:14Z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