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660" r:id="rId3"/>
    <p:sldId id="661" r:id="rId4"/>
    <p:sldId id="682" r:id="rId5"/>
    <p:sldId id="683" r:id="rId6"/>
    <p:sldId id="684" r:id="rId7"/>
    <p:sldId id="699" r:id="rId8"/>
    <p:sldId id="686" r:id="rId9"/>
    <p:sldId id="685" r:id="rId10"/>
    <p:sldId id="687" r:id="rId11"/>
    <p:sldId id="688" r:id="rId12"/>
    <p:sldId id="690" r:id="rId13"/>
    <p:sldId id="691" r:id="rId14"/>
    <p:sldId id="692" r:id="rId15"/>
    <p:sldId id="697" r:id="rId16"/>
    <p:sldId id="66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4FFF"/>
    <a:srgbClr val="36A44E"/>
    <a:srgbClr val="FFFFFF"/>
    <a:srgbClr val="F9680D"/>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2"/>
        <p:guide pos="386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9.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0.xml"/><Relationship Id="rId2" Type="http://schemas.openxmlformats.org/officeDocument/2006/relationships/image" Target="../media/image8.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2.xml"/><Relationship Id="rId2" Type="http://schemas.openxmlformats.org/officeDocument/2006/relationships/image" Target="../media/image9.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1.xml"/><Relationship Id="rId3" Type="http://schemas.openxmlformats.org/officeDocument/2006/relationships/image" Target="../media/image3.png"/><Relationship Id="rId2" Type="http://schemas.openxmlformats.org/officeDocument/2006/relationships/tags" Target="../tags/tag8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4.xml"/><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5.xml"/><Relationship Id="rId2" Type="http://schemas.openxmlformats.org/officeDocument/2006/relationships/image" Target="../media/image5.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反射</a:t>
            </a:r>
            <a:r>
              <a:rPr sz="6000" spc="600">
                <a:solidFill>
                  <a:schemeClr val="accent1"/>
                </a:solidFill>
              </a:rPr>
              <a:t>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7170" y="1224915"/>
            <a:ext cx="11703050"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反射机制是在运行状态中，对于任意一个类，都能够知道这个类的所有属性和方法；对于任意一个对象，都能够调用它的任意一个方法和属性；这种动态获取的信息以及动态调用对象的方法的功能称为java语言的反射机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要想解剖一个类,必须先要获取到该类的字节码文件对象。而解剖使用的就是Class类中的方法.所以先要获取到每一个字节码文件对应的Class类型的对象.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与Java反射相关的类如下：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	用途</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Class类	代表类的实体，在运行的Java应用程序中表示类和接口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Field类	代表类的成员变量（成员变量也称为类的属性）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Method类	代表类的方法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Constructor类	代表类的构造方法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337820" y="564515"/>
            <a:ext cx="11582400" cy="583565"/>
          </a:xfrm>
          <a:prstGeom prst="rect">
            <a:avLst/>
          </a:prstGeom>
          <a:noFill/>
        </p:spPr>
        <p:txBody>
          <a:bodyPr wrap="square" rtlCol="0">
            <a:spAutoFit/>
          </a:bodyPr>
          <a:p>
            <a:pPr algn="ctr"/>
            <a:r>
              <a:rPr lang="zh-CN" altLang="en-US" sz="3200">
                <a:latin typeface="+mj-ea"/>
                <a:ea typeface="+mj-ea"/>
                <a:cs typeface="+mj-ea"/>
                <a:sym typeface="+mn-ea"/>
              </a:rPr>
              <a:t>反射</a:t>
            </a:r>
            <a:endParaRPr lang="zh-CN" altLang="en-US" sz="3200">
              <a:latin typeface="+mj-ea"/>
              <a:ea typeface="+mj-ea"/>
              <a:cs typeface="+mj-ea"/>
              <a:sym typeface="+mn-ea"/>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2474595" y="314325"/>
            <a:ext cx="9582150" cy="3931920"/>
          </a:xfrm>
          <a:prstGeom prst="rect">
            <a:avLst/>
          </a:prstGeom>
        </p:spPr>
      </p:pic>
      <p:pic>
        <p:nvPicPr>
          <p:cNvPr id="4" name="图片 3"/>
          <p:cNvPicPr>
            <a:picLocks noChangeAspect="1"/>
          </p:cNvPicPr>
          <p:nvPr/>
        </p:nvPicPr>
        <p:blipFill>
          <a:blip r:embed="rId3"/>
          <a:stretch>
            <a:fillRect/>
          </a:stretch>
        </p:blipFill>
        <p:spPr>
          <a:xfrm>
            <a:off x="173990" y="4506595"/>
            <a:ext cx="4320540" cy="2179320"/>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0975" y="864870"/>
            <a:ext cx="1183005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Class类也是类的一种，只是名字和class关键字高度相似。Java是大小写敏感的语言。</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Class类的对象内容是你创建的类的类型信息，比如你创建一个shapes类，那么，Java会生成一个内容是shapes的Class类的对象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Class类的对象不能像普通类一样，以 new shapes() 的方式创建，它的对象只能由JVM创建，因为这个类没有public构造函数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有三种获得Class对象的方式：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Class.forName(“类的全限定名”)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实例对象.getClass()</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类名.class （类字面常量）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在运行期间，一个类，只有一个Class对象产生。</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5381625" y="1976755"/>
            <a:ext cx="6629400" cy="395478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34950" y="1328420"/>
            <a:ext cx="11721465" cy="378460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rPr>
              <a:t>AOP(Aspect Oriented Programing)，即面向切面编程，它主要用于日志记录、性能统计、安全控制、事务处理、异常处理等方面。它的主要意图就要将日志记录，性能统计，安全控制、事务处理、异常处理等等</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代码从业务逻辑代码中清楚地划分出来</a:t>
            </a:r>
            <a:r>
              <a:rPr lang="zh-CN" altLang="en-US" sz="2000">
                <a:latin typeface="宋体" panose="02010600030101010101" pitchFamily="2" charset="-122"/>
                <a:ea typeface="宋体" panose="02010600030101010101" pitchFamily="2" charset="-122"/>
                <a:cs typeface="宋体" panose="02010600030101010101" pitchFamily="2" charset="-122"/>
              </a:rPr>
              <a:t>。通过对这些行为的分离，我们希望可以将它们独立地配置到业务逻辑方法中，而要改变这些行为的时候也不需要影响到业务逻辑方法代码。</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代理模式是常用的Java设计模式。代理类主要负责为委托类预处理消息、过滤信息、把消息转发给委托类，以及事后处理信息等。</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动态代理类不仅简化了编程工作，而且提高了软件系统的扩展性和可维护性。我们可以通过实现java.lang.reflect.</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InvocationHandler</a:t>
            </a:r>
            <a:r>
              <a:rPr lang="zh-CN" altLang="en-US" sz="2000">
                <a:latin typeface="宋体" panose="02010600030101010101" pitchFamily="2" charset="-122"/>
                <a:ea typeface="宋体" panose="02010600030101010101" pitchFamily="2" charset="-122"/>
                <a:cs typeface="宋体" panose="02010600030101010101" pitchFamily="2" charset="-122"/>
              </a:rPr>
              <a:t>接口提供一个执行处理器，然后通过java.lang.reflect.Proxy得到一个代理对象，通过这个代理对象来执行业务逻辑方法,在业务逻辑方法被调用的同时，自动调用会执行处理器。</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337820" y="564515"/>
            <a:ext cx="11582400" cy="583565"/>
          </a:xfrm>
          <a:prstGeom prst="rect">
            <a:avLst/>
          </a:prstGeom>
          <a:noFill/>
        </p:spPr>
        <p:txBody>
          <a:bodyPr wrap="square" rtlCol="0">
            <a:spAutoFit/>
          </a:bodyPr>
          <a:p>
            <a:pPr algn="ctr"/>
            <a:r>
              <a:rPr lang="en-US" altLang="zh-CN" sz="3200">
                <a:latin typeface="+mj-ea"/>
                <a:ea typeface="+mj-ea"/>
                <a:cs typeface="+mj-ea"/>
                <a:sym typeface="+mn-ea"/>
              </a:rPr>
              <a:t>AOP</a:t>
            </a:r>
            <a:r>
              <a:rPr lang="zh-CN" altLang="en-US" sz="3200">
                <a:latin typeface="+mj-ea"/>
                <a:ea typeface="+mj-ea"/>
                <a:cs typeface="+mj-ea"/>
                <a:sym typeface="+mn-ea"/>
              </a:rPr>
              <a:t>切面编程</a:t>
            </a:r>
            <a:endParaRPr lang="zh-CN" altLang="en-US" sz="3200">
              <a:latin typeface="+mj-ea"/>
              <a:ea typeface="+mj-ea"/>
              <a:cs typeface="+mj-ea"/>
              <a:sym typeface="+mn-ea"/>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流程图: 过程 4"/>
          <p:cNvSpPr/>
          <p:nvPr/>
        </p:nvSpPr>
        <p:spPr>
          <a:xfrm>
            <a:off x="2735580" y="716915"/>
            <a:ext cx="4021455" cy="1153795"/>
          </a:xfrm>
          <a:prstGeom prst="flowChartProcess">
            <a:avLst/>
          </a:prstGeom>
          <a:noFill/>
          <a:ln w="38100">
            <a:solidFill>
              <a:srgbClr val="FFC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流程图: 过程 5"/>
          <p:cNvSpPr/>
          <p:nvPr/>
        </p:nvSpPr>
        <p:spPr>
          <a:xfrm>
            <a:off x="266700" y="2498725"/>
            <a:ext cx="4021455" cy="1153795"/>
          </a:xfrm>
          <a:prstGeom prst="flowChartProcess">
            <a:avLst/>
          </a:prstGeom>
          <a:noFill/>
          <a:ln w="38100">
            <a:solidFill>
              <a:srgbClr val="FFC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过程 6"/>
          <p:cNvSpPr/>
          <p:nvPr/>
        </p:nvSpPr>
        <p:spPr>
          <a:xfrm>
            <a:off x="5511800" y="2498725"/>
            <a:ext cx="6002020" cy="2586990"/>
          </a:xfrm>
          <a:prstGeom prst="flowChartProcess">
            <a:avLst/>
          </a:prstGeom>
          <a:noFill/>
          <a:ln w="38100">
            <a:solidFill>
              <a:srgbClr val="FFC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2795270" y="786130"/>
            <a:ext cx="1304290" cy="368300"/>
          </a:xfrm>
          <a:prstGeom prst="rect">
            <a:avLst/>
          </a:prstGeom>
          <a:noFill/>
        </p:spPr>
        <p:txBody>
          <a:bodyPr wrap="square" rtlCol="0">
            <a:spAutoFit/>
          </a:bodyPr>
          <a:p>
            <a:r>
              <a:rPr lang="zh-CN" altLang="en-US" b="1">
                <a:solidFill>
                  <a:schemeClr val="accent1"/>
                </a:solidFill>
              </a:rPr>
              <a:t>接口</a:t>
            </a:r>
            <a:endParaRPr lang="zh-CN" altLang="en-US" b="1">
              <a:solidFill>
                <a:schemeClr val="accent1"/>
              </a:solidFill>
            </a:endParaRPr>
          </a:p>
        </p:txBody>
      </p:sp>
      <p:sp>
        <p:nvSpPr>
          <p:cNvPr id="9" name="文本框 8"/>
          <p:cNvSpPr txBox="1"/>
          <p:nvPr/>
        </p:nvSpPr>
        <p:spPr>
          <a:xfrm>
            <a:off x="386715" y="2597785"/>
            <a:ext cx="1094740" cy="368300"/>
          </a:xfrm>
          <a:prstGeom prst="rect">
            <a:avLst/>
          </a:prstGeom>
          <a:noFill/>
        </p:spPr>
        <p:txBody>
          <a:bodyPr wrap="square" rtlCol="0">
            <a:spAutoFit/>
          </a:bodyPr>
          <a:p>
            <a:r>
              <a:rPr lang="zh-CN" altLang="en-US" b="1">
                <a:solidFill>
                  <a:schemeClr val="accent1"/>
                </a:solidFill>
              </a:rPr>
              <a:t>实现类</a:t>
            </a:r>
            <a:r>
              <a:rPr lang="en-US" altLang="zh-CN" b="1">
                <a:solidFill>
                  <a:schemeClr val="accent1"/>
                </a:solidFill>
              </a:rPr>
              <a:t>1</a:t>
            </a:r>
            <a:endParaRPr lang="en-US" altLang="zh-CN" b="1">
              <a:solidFill>
                <a:schemeClr val="accent1"/>
              </a:solidFill>
            </a:endParaRPr>
          </a:p>
        </p:txBody>
      </p:sp>
      <p:sp>
        <p:nvSpPr>
          <p:cNvPr id="10" name="文本框 9"/>
          <p:cNvSpPr txBox="1"/>
          <p:nvPr/>
        </p:nvSpPr>
        <p:spPr>
          <a:xfrm>
            <a:off x="5662295" y="2617470"/>
            <a:ext cx="3712210" cy="368300"/>
          </a:xfrm>
          <a:prstGeom prst="rect">
            <a:avLst/>
          </a:prstGeom>
          <a:noFill/>
        </p:spPr>
        <p:txBody>
          <a:bodyPr wrap="square" rtlCol="0">
            <a:spAutoFit/>
          </a:bodyPr>
          <a:p>
            <a:r>
              <a:rPr lang="zh-CN" altLang="en-US" b="1">
                <a:solidFill>
                  <a:schemeClr val="accent1"/>
                </a:solidFill>
              </a:rPr>
              <a:t>实现类</a:t>
            </a:r>
            <a:r>
              <a:rPr lang="en-US" altLang="zh-CN" b="1">
                <a:solidFill>
                  <a:schemeClr val="accent1"/>
                </a:solidFill>
              </a:rPr>
              <a:t>2 = </a:t>
            </a:r>
            <a:r>
              <a:rPr lang="zh-CN" altLang="en-US" b="1">
                <a:solidFill>
                  <a:schemeClr val="accent1"/>
                </a:solidFill>
              </a:rPr>
              <a:t>实现类</a:t>
            </a:r>
            <a:r>
              <a:rPr lang="en-US" altLang="zh-CN" b="1">
                <a:solidFill>
                  <a:schemeClr val="accent1"/>
                </a:solidFill>
              </a:rPr>
              <a:t>1</a:t>
            </a:r>
            <a:r>
              <a:rPr lang="en-US" altLang="zh-CN" b="1">
                <a:solidFill>
                  <a:schemeClr val="accent1"/>
                </a:solidFill>
              </a:rPr>
              <a:t>$</a:t>
            </a:r>
            <a:r>
              <a:rPr lang="zh-CN" altLang="en-US" b="1">
                <a:solidFill>
                  <a:schemeClr val="accent1"/>
                </a:solidFill>
              </a:rPr>
              <a:t>代理类</a:t>
            </a:r>
            <a:endParaRPr lang="zh-CN" altLang="en-US" b="1">
              <a:solidFill>
                <a:schemeClr val="accent1"/>
              </a:solidFill>
            </a:endParaRPr>
          </a:p>
        </p:txBody>
      </p:sp>
      <p:sp>
        <p:nvSpPr>
          <p:cNvPr id="11" name="文本框 10"/>
          <p:cNvSpPr txBox="1"/>
          <p:nvPr/>
        </p:nvSpPr>
        <p:spPr>
          <a:xfrm>
            <a:off x="4098925" y="866140"/>
            <a:ext cx="2160270" cy="368300"/>
          </a:xfrm>
          <a:prstGeom prst="rect">
            <a:avLst/>
          </a:prstGeom>
          <a:noFill/>
        </p:spPr>
        <p:txBody>
          <a:bodyPr wrap="square" rtlCol="0">
            <a:spAutoFit/>
          </a:bodyPr>
          <a:p>
            <a:r>
              <a:rPr lang="en-US" altLang="zh-CN" b="1">
                <a:solidFill>
                  <a:schemeClr val="accent1"/>
                </a:solidFill>
              </a:rPr>
              <a:t>methodA</a:t>
            </a:r>
            <a:endParaRPr lang="en-US" altLang="zh-CN" b="1">
              <a:solidFill>
                <a:schemeClr val="accent1"/>
              </a:solidFill>
            </a:endParaRPr>
          </a:p>
        </p:txBody>
      </p:sp>
      <p:sp>
        <p:nvSpPr>
          <p:cNvPr id="12" name="文本框 11"/>
          <p:cNvSpPr txBox="1"/>
          <p:nvPr/>
        </p:nvSpPr>
        <p:spPr>
          <a:xfrm>
            <a:off x="4098925" y="1154430"/>
            <a:ext cx="2160270" cy="368300"/>
          </a:xfrm>
          <a:prstGeom prst="rect">
            <a:avLst/>
          </a:prstGeom>
          <a:noFill/>
        </p:spPr>
        <p:txBody>
          <a:bodyPr wrap="square" rtlCol="0">
            <a:spAutoFit/>
          </a:bodyPr>
          <a:p>
            <a:r>
              <a:rPr lang="en-US" altLang="zh-CN" b="1">
                <a:solidFill>
                  <a:schemeClr val="accent1"/>
                </a:solidFill>
              </a:rPr>
              <a:t>methodB</a:t>
            </a:r>
            <a:endParaRPr lang="en-US" altLang="zh-CN" b="1">
              <a:solidFill>
                <a:schemeClr val="accent1"/>
              </a:solidFill>
            </a:endParaRPr>
          </a:p>
        </p:txBody>
      </p:sp>
      <p:sp>
        <p:nvSpPr>
          <p:cNvPr id="13" name="文本框 12"/>
          <p:cNvSpPr txBox="1"/>
          <p:nvPr/>
        </p:nvSpPr>
        <p:spPr>
          <a:xfrm>
            <a:off x="4098925" y="1426210"/>
            <a:ext cx="2160270" cy="368300"/>
          </a:xfrm>
          <a:prstGeom prst="rect">
            <a:avLst/>
          </a:prstGeom>
          <a:noFill/>
        </p:spPr>
        <p:txBody>
          <a:bodyPr wrap="square" rtlCol="0">
            <a:spAutoFit/>
          </a:bodyPr>
          <a:p>
            <a:r>
              <a:rPr lang="en-US" altLang="zh-CN" b="1">
                <a:solidFill>
                  <a:schemeClr val="accent1"/>
                </a:solidFill>
              </a:rPr>
              <a:t>methodC</a:t>
            </a:r>
            <a:endParaRPr lang="en-US" altLang="zh-CN" b="1">
              <a:solidFill>
                <a:schemeClr val="accent1"/>
              </a:solidFill>
            </a:endParaRPr>
          </a:p>
        </p:txBody>
      </p:sp>
      <p:sp>
        <p:nvSpPr>
          <p:cNvPr id="14" name="文本框 13"/>
          <p:cNvSpPr txBox="1"/>
          <p:nvPr/>
        </p:nvSpPr>
        <p:spPr>
          <a:xfrm>
            <a:off x="1757680" y="2607310"/>
            <a:ext cx="2160270" cy="368300"/>
          </a:xfrm>
          <a:prstGeom prst="rect">
            <a:avLst/>
          </a:prstGeom>
          <a:noFill/>
        </p:spPr>
        <p:txBody>
          <a:bodyPr wrap="square" rtlCol="0">
            <a:spAutoFit/>
          </a:bodyPr>
          <a:p>
            <a:r>
              <a:rPr lang="en-US" altLang="zh-CN" b="1">
                <a:solidFill>
                  <a:schemeClr val="accent1"/>
                </a:solidFill>
              </a:rPr>
              <a:t>methodA</a:t>
            </a:r>
            <a:endParaRPr lang="en-US" altLang="zh-CN" b="1">
              <a:solidFill>
                <a:schemeClr val="accent1"/>
              </a:solidFill>
            </a:endParaRPr>
          </a:p>
        </p:txBody>
      </p:sp>
      <p:sp>
        <p:nvSpPr>
          <p:cNvPr id="15" name="文本框 14"/>
          <p:cNvSpPr txBox="1"/>
          <p:nvPr/>
        </p:nvSpPr>
        <p:spPr>
          <a:xfrm>
            <a:off x="1757680" y="2895600"/>
            <a:ext cx="2160270" cy="368300"/>
          </a:xfrm>
          <a:prstGeom prst="rect">
            <a:avLst/>
          </a:prstGeom>
          <a:noFill/>
        </p:spPr>
        <p:txBody>
          <a:bodyPr wrap="square" rtlCol="0">
            <a:spAutoFit/>
          </a:bodyPr>
          <a:p>
            <a:r>
              <a:rPr lang="en-US" altLang="zh-CN" b="1">
                <a:solidFill>
                  <a:schemeClr val="accent1"/>
                </a:solidFill>
              </a:rPr>
              <a:t>methodB</a:t>
            </a:r>
            <a:endParaRPr lang="en-US" altLang="zh-CN" b="1">
              <a:solidFill>
                <a:schemeClr val="accent1"/>
              </a:solidFill>
            </a:endParaRPr>
          </a:p>
        </p:txBody>
      </p:sp>
      <p:sp>
        <p:nvSpPr>
          <p:cNvPr id="16" name="文本框 15"/>
          <p:cNvSpPr txBox="1"/>
          <p:nvPr/>
        </p:nvSpPr>
        <p:spPr>
          <a:xfrm>
            <a:off x="1757680" y="3167380"/>
            <a:ext cx="2160270" cy="368300"/>
          </a:xfrm>
          <a:prstGeom prst="rect">
            <a:avLst/>
          </a:prstGeom>
          <a:noFill/>
        </p:spPr>
        <p:txBody>
          <a:bodyPr wrap="square" rtlCol="0">
            <a:spAutoFit/>
          </a:bodyPr>
          <a:p>
            <a:r>
              <a:rPr lang="en-US" altLang="zh-CN" b="1">
                <a:solidFill>
                  <a:schemeClr val="accent1"/>
                </a:solidFill>
              </a:rPr>
              <a:t>methodC</a:t>
            </a:r>
            <a:endParaRPr lang="en-US" altLang="zh-CN" b="1">
              <a:solidFill>
                <a:schemeClr val="accent1"/>
              </a:solidFill>
            </a:endParaRPr>
          </a:p>
        </p:txBody>
      </p:sp>
      <p:cxnSp>
        <p:nvCxnSpPr>
          <p:cNvPr id="17" name="直接箭头连接符 16"/>
          <p:cNvCxnSpPr>
            <a:stCxn id="6" idx="0"/>
            <a:endCxn id="5" idx="2"/>
          </p:cNvCxnSpPr>
          <p:nvPr/>
        </p:nvCxnSpPr>
        <p:spPr>
          <a:xfrm flipV="1">
            <a:off x="2277745" y="1861185"/>
            <a:ext cx="2468880" cy="62801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671185" y="3681095"/>
            <a:ext cx="1691005" cy="368300"/>
          </a:xfrm>
          <a:prstGeom prst="rect">
            <a:avLst/>
          </a:prstGeom>
          <a:noFill/>
        </p:spPr>
        <p:txBody>
          <a:bodyPr wrap="square" rtlCol="0">
            <a:spAutoFit/>
          </a:bodyPr>
          <a:p>
            <a:r>
              <a:rPr lang="zh-CN" altLang="en-US" b="1">
                <a:solidFill>
                  <a:srgbClr val="FFC000"/>
                </a:solidFill>
              </a:rPr>
              <a:t>实现类</a:t>
            </a:r>
            <a:r>
              <a:rPr lang="en-US" altLang="zh-CN" b="1">
                <a:solidFill>
                  <a:srgbClr val="FFC000"/>
                </a:solidFill>
              </a:rPr>
              <a:t>1</a:t>
            </a:r>
            <a:r>
              <a:rPr lang="zh-CN" altLang="en-US" b="1">
                <a:solidFill>
                  <a:srgbClr val="FFC000"/>
                </a:solidFill>
              </a:rPr>
              <a:t>实例</a:t>
            </a:r>
            <a:endParaRPr lang="zh-CN" altLang="en-US" b="1">
              <a:solidFill>
                <a:srgbClr val="FFC000"/>
              </a:solidFill>
            </a:endParaRPr>
          </a:p>
        </p:txBody>
      </p:sp>
      <p:sp>
        <p:nvSpPr>
          <p:cNvPr id="22" name="文本框 21"/>
          <p:cNvSpPr txBox="1"/>
          <p:nvPr/>
        </p:nvSpPr>
        <p:spPr>
          <a:xfrm>
            <a:off x="7362190" y="3620135"/>
            <a:ext cx="4152265" cy="368300"/>
          </a:xfrm>
          <a:prstGeom prst="rect">
            <a:avLst/>
          </a:prstGeom>
          <a:noFill/>
        </p:spPr>
        <p:txBody>
          <a:bodyPr wrap="square" rtlCol="0">
            <a:spAutoFit/>
          </a:bodyPr>
          <a:p>
            <a:r>
              <a:rPr lang="en-US" altLang="zh-CN" b="1">
                <a:solidFill>
                  <a:schemeClr val="accent1"/>
                </a:solidFill>
              </a:rPr>
              <a:t>methodA  =  </a:t>
            </a:r>
            <a:r>
              <a:rPr lang="zh-CN" altLang="en-US" b="1">
                <a:solidFill>
                  <a:schemeClr val="accent1"/>
                </a:solidFill>
              </a:rPr>
              <a:t>实现类</a:t>
            </a:r>
            <a:r>
              <a:rPr lang="en-US" altLang="zh-CN" b="1">
                <a:solidFill>
                  <a:schemeClr val="accent1"/>
                </a:solidFill>
              </a:rPr>
              <a:t>1 </a:t>
            </a:r>
            <a:r>
              <a:rPr lang="zh-CN" altLang="en-US" b="1">
                <a:solidFill>
                  <a:schemeClr val="accent1"/>
                </a:solidFill>
              </a:rPr>
              <a:t>实例</a:t>
            </a:r>
            <a:r>
              <a:rPr lang="en-US" altLang="zh-CN" b="1">
                <a:solidFill>
                  <a:schemeClr val="accent1"/>
                </a:solidFill>
              </a:rPr>
              <a:t>.methodA</a:t>
            </a:r>
            <a:endParaRPr lang="en-US" altLang="zh-CN" b="1">
              <a:solidFill>
                <a:schemeClr val="accent1"/>
              </a:solidFill>
            </a:endParaRPr>
          </a:p>
        </p:txBody>
      </p:sp>
      <p:cxnSp>
        <p:nvCxnSpPr>
          <p:cNvPr id="28" name="直接箭头连接符 27"/>
          <p:cNvCxnSpPr>
            <a:stCxn id="7" idx="0"/>
            <a:endCxn id="5" idx="2"/>
          </p:cNvCxnSpPr>
          <p:nvPr/>
        </p:nvCxnSpPr>
        <p:spPr>
          <a:xfrm flipH="1" flipV="1">
            <a:off x="4746625" y="1861185"/>
            <a:ext cx="3766185" cy="62801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361555" y="3970655"/>
            <a:ext cx="4152265" cy="368300"/>
          </a:xfrm>
          <a:prstGeom prst="rect">
            <a:avLst/>
          </a:prstGeom>
          <a:noFill/>
        </p:spPr>
        <p:txBody>
          <a:bodyPr wrap="square" rtlCol="0">
            <a:spAutoFit/>
          </a:bodyPr>
          <a:p>
            <a:r>
              <a:rPr lang="en-US" altLang="zh-CN" b="1">
                <a:solidFill>
                  <a:schemeClr val="accent1"/>
                </a:solidFill>
              </a:rPr>
              <a:t>methodB  =  </a:t>
            </a:r>
            <a:r>
              <a:rPr lang="zh-CN" altLang="en-US" b="1">
                <a:solidFill>
                  <a:schemeClr val="accent1"/>
                </a:solidFill>
              </a:rPr>
              <a:t>实现类</a:t>
            </a:r>
            <a:r>
              <a:rPr lang="en-US" altLang="zh-CN" b="1">
                <a:solidFill>
                  <a:schemeClr val="accent1"/>
                </a:solidFill>
              </a:rPr>
              <a:t>1 </a:t>
            </a:r>
            <a:r>
              <a:rPr lang="zh-CN" altLang="en-US" b="1">
                <a:solidFill>
                  <a:schemeClr val="accent1"/>
                </a:solidFill>
              </a:rPr>
              <a:t>实例</a:t>
            </a:r>
            <a:r>
              <a:rPr lang="en-US" altLang="zh-CN" b="1">
                <a:solidFill>
                  <a:schemeClr val="accent1"/>
                </a:solidFill>
              </a:rPr>
              <a:t>.methodB</a:t>
            </a:r>
            <a:endParaRPr lang="en-US" altLang="zh-CN" b="1">
              <a:solidFill>
                <a:schemeClr val="accent1"/>
              </a:solidFill>
            </a:endParaRPr>
          </a:p>
        </p:txBody>
      </p:sp>
      <p:sp>
        <p:nvSpPr>
          <p:cNvPr id="30" name="文本框 29"/>
          <p:cNvSpPr txBox="1"/>
          <p:nvPr/>
        </p:nvSpPr>
        <p:spPr>
          <a:xfrm>
            <a:off x="7361555" y="4311650"/>
            <a:ext cx="4152265" cy="368300"/>
          </a:xfrm>
          <a:prstGeom prst="rect">
            <a:avLst/>
          </a:prstGeom>
          <a:noFill/>
        </p:spPr>
        <p:txBody>
          <a:bodyPr wrap="square" rtlCol="0">
            <a:spAutoFit/>
          </a:bodyPr>
          <a:p>
            <a:r>
              <a:rPr lang="en-US" altLang="zh-CN" b="1">
                <a:solidFill>
                  <a:schemeClr val="accent1"/>
                </a:solidFill>
              </a:rPr>
              <a:t>methodC  =  </a:t>
            </a:r>
            <a:r>
              <a:rPr lang="zh-CN" altLang="en-US" b="1">
                <a:solidFill>
                  <a:schemeClr val="accent1"/>
                </a:solidFill>
              </a:rPr>
              <a:t>实现类</a:t>
            </a:r>
            <a:r>
              <a:rPr lang="en-US" altLang="zh-CN" b="1">
                <a:solidFill>
                  <a:schemeClr val="accent1"/>
                </a:solidFill>
              </a:rPr>
              <a:t>1 </a:t>
            </a:r>
            <a:r>
              <a:rPr lang="zh-CN" altLang="en-US" b="1">
                <a:solidFill>
                  <a:schemeClr val="accent1"/>
                </a:solidFill>
              </a:rPr>
              <a:t>实例</a:t>
            </a:r>
            <a:r>
              <a:rPr lang="en-US" altLang="zh-CN" b="1">
                <a:solidFill>
                  <a:schemeClr val="accent1"/>
                </a:solidFill>
              </a:rPr>
              <a:t>.methodC</a:t>
            </a:r>
            <a:endParaRPr lang="en-US" altLang="zh-CN" b="1">
              <a:solidFill>
                <a:schemeClr val="accent1"/>
              </a:solidFill>
            </a:endParaRPr>
          </a:p>
        </p:txBody>
      </p:sp>
      <p:pic>
        <p:nvPicPr>
          <p:cNvPr id="31" name="图片 30"/>
          <p:cNvPicPr>
            <a:picLocks noChangeAspect="1"/>
          </p:cNvPicPr>
          <p:nvPr/>
        </p:nvPicPr>
        <p:blipFill>
          <a:blip r:embed="rId2"/>
          <a:stretch>
            <a:fillRect/>
          </a:stretch>
        </p:blipFill>
        <p:spPr>
          <a:xfrm>
            <a:off x="4895850" y="5327015"/>
            <a:ext cx="7188200" cy="1365250"/>
          </a:xfrm>
          <a:prstGeom prst="rect">
            <a:avLst/>
          </a:prstGeom>
        </p:spPr>
      </p:pic>
      <p:sp>
        <p:nvSpPr>
          <p:cNvPr id="32" name="椭圆形标注 31"/>
          <p:cNvSpPr/>
          <p:nvPr/>
        </p:nvSpPr>
        <p:spPr>
          <a:xfrm>
            <a:off x="7114540" y="3251835"/>
            <a:ext cx="4354830" cy="1903730"/>
          </a:xfrm>
          <a:prstGeom prst="wedgeEllipseCallout">
            <a:avLst/>
          </a:prstGeom>
          <a:noFill/>
          <a:ln w="38100">
            <a:solidFill>
              <a:srgbClr val="C74F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337820" y="564515"/>
            <a:ext cx="11582400" cy="583565"/>
          </a:xfrm>
          <a:prstGeom prst="rect">
            <a:avLst/>
          </a:prstGeom>
          <a:noFill/>
        </p:spPr>
        <p:txBody>
          <a:bodyPr wrap="square" rtlCol="0">
            <a:spAutoFit/>
          </a:bodyPr>
          <a:p>
            <a:pPr algn="ctr"/>
            <a:r>
              <a:rPr lang="zh-CN" altLang="en-US" sz="3200">
                <a:latin typeface="+mj-ea"/>
                <a:ea typeface="+mj-ea"/>
                <a:cs typeface="+mj-ea"/>
                <a:sym typeface="+mn-ea"/>
              </a:rPr>
              <a:t>Java 类加载器</a:t>
            </a:r>
            <a:endParaRPr lang="zh-CN" altLang="en-US" sz="3200">
              <a:latin typeface="+mj-ea"/>
              <a:ea typeface="+mj-ea"/>
              <a:cs typeface="+mj-ea"/>
              <a:sym typeface="+mn-ea"/>
            </a:endParaRPr>
          </a:p>
        </p:txBody>
      </p:sp>
      <p:sp>
        <p:nvSpPr>
          <p:cNvPr id="2" name="文本框 1"/>
          <p:cNvSpPr txBox="1"/>
          <p:nvPr/>
        </p:nvSpPr>
        <p:spPr>
          <a:xfrm>
            <a:off x="220345" y="1103630"/>
            <a:ext cx="11867515" cy="550799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类加载器是 Java 语言的一个创新，也是 Java 语言流行的重要原因之一。它使得 Java 类可以被动态加载到 Java 虚拟机中并执行。类加载器从 JDK 1.0 就出现了，最初是为了满足 Java Applet 的需要而开发出来的。Java Applet 需要从远程下载 Java 类文件到浏览器中并执行。现在类加载器在 Web 容器和 OSGi 中得到了广泛的使用。一般来说，Java 应用的开发人员不需要直接同类加载器进行交互。Java 虚拟机默认的行为就已经足够满足大多数情况的需求了。不过如果遇到了需要与类加载器进行交互的情况，而对类加载器的机制又不是很了解的话，就很容易花大量的时间去调试 ClassNotFoundException 和 NoClassDefFoundError 等异常。</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类加载器基本概念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顾名思义，类加载器（class loader）用来加载 Java 类到 Java 虚拟机中。一般来说，Java 虚拟机使用 Java 类的方式如下：Java 源程序（.java 文件）在经过 Java 编译器编译之后就被转换成 Java 字节代码（.class 文件）。类加载器负责读取 Java 字节代码，并转换成 java.lang.Class 类的一个实例。每个这样的实例用来表示一个 Java 类。通过此实例的 newInstance() 方法就可以创建出该类的一个对象。实际的情况可能更加复杂，比如 Java 字节代码可能是通过工具动态生成的，也可能是通过网络下载的。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中的类加载器大致可以分成两类，一类是系统提供的，另外一类则是由 Java 应用开发人员编写的。系统提供的类加载器主要有下面三个：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引导（</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启动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）类加载器</a:t>
            </a:r>
            <a:r>
              <a:rPr lang="zh-CN" altLang="en-US" sz="1600">
                <a:latin typeface="宋体" panose="02010600030101010101" pitchFamily="2" charset="-122"/>
                <a:ea typeface="宋体" panose="02010600030101010101" pitchFamily="2" charset="-122"/>
                <a:cs typeface="宋体" panose="02010600030101010101" pitchFamily="2" charset="-122"/>
              </a:rPr>
              <a:t>（bootstrap class loader）：它用来加载 Java 的核心库，是用原生代码来实现的，并不继承自 java.lang.ClassLoader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扩展类加载器</a:t>
            </a:r>
            <a:r>
              <a:rPr lang="zh-CN" altLang="en-US" sz="1600">
                <a:latin typeface="宋体" panose="02010600030101010101" pitchFamily="2" charset="-122"/>
                <a:ea typeface="宋体" panose="02010600030101010101" pitchFamily="2" charset="-122"/>
                <a:cs typeface="宋体" panose="02010600030101010101" pitchFamily="2" charset="-122"/>
              </a:rPr>
              <a:t>（extensions class loader）：它用来加载 Java 的扩展库。Java 虚拟机的实现会提供一个扩展库目录。该类加载器在此目录里面查找并加载 Java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系统（应用）类加载器</a:t>
            </a:r>
            <a:r>
              <a:rPr lang="zh-CN" altLang="en-US" sz="1600">
                <a:latin typeface="宋体" panose="02010600030101010101" pitchFamily="2" charset="-122"/>
                <a:ea typeface="宋体" panose="02010600030101010101" pitchFamily="2" charset="-122"/>
                <a:cs typeface="宋体" panose="02010600030101010101" pitchFamily="2" charset="-122"/>
              </a:rPr>
              <a:t>（system</a:t>
            </a:r>
            <a:r>
              <a:rPr lang="en-US" altLang="zh-CN" sz="1600">
                <a:latin typeface="宋体" panose="02010600030101010101" pitchFamily="2" charset="-122"/>
                <a:ea typeface="宋体" panose="02010600030101010101" pitchFamily="2" charset="-122"/>
                <a:cs typeface="宋体" panose="02010600030101010101" pitchFamily="2" charset="-122"/>
              </a:rPr>
              <a:t>\application</a:t>
            </a:r>
            <a:r>
              <a:rPr lang="zh-CN" altLang="en-US" sz="1600">
                <a:latin typeface="宋体" panose="02010600030101010101" pitchFamily="2" charset="-122"/>
                <a:ea typeface="宋体" panose="02010600030101010101" pitchFamily="2" charset="-122"/>
                <a:cs typeface="宋体" panose="02010600030101010101" pitchFamily="2" charset="-122"/>
              </a:rPr>
              <a:t> class loader）：它根据 Java 应用的类路径（CLASSPATH）来加载 Java 类。一般来说，Java 应用的类都是由它来完成加载的。可以通过 ClassLoader.getSystemClassLoader() 来获取它。</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custDataLst>
              <p:tags r:id="rId2"/>
            </p:custDataLst>
          </p:nvPr>
        </p:nvPicPr>
        <p:blipFill>
          <a:blip r:embed="rId3"/>
          <a:stretch>
            <a:fillRect/>
          </a:stretch>
        </p:blipFill>
        <p:spPr>
          <a:xfrm>
            <a:off x="2016760" y="875665"/>
            <a:ext cx="7912100" cy="5066030"/>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773430"/>
            <a:ext cx="1194943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类加载的五个过程：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加载：类加载过程的一个阶段：通过一个类的完全限定查找此类字节码文件，并利用字节码文件创建一个Class对象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2</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验证：目的在于确保Class文件的字节流中包含信息符合当前虚拟机要求，不会危害虚拟机自身安全。主要包括四种验证，文件格式验证，元数据验证，字节码验证，符号引用验证。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3</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准备：为类变量(即static修饰的字段变量)分配内存并且设置该类变量的初始值即0(如static int i=5;这里只将i初始化为0，至于5的值将在初始化时赋值)，这里不包含用final修饰的static，因为final在编译的时候就会分配了，注意这里不会为实例变量分配初始化，类变量会分配在方法区中，而实例变量是会随着对象一起分配到Java堆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4</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解析：主要将常量池中的符号引用替换为直接引用的过程。符号引用就是一组符号来描述目标，可以是任何字面量，而直接引用就是直接指向目标的指针、相对偏移量或一个间接定位到目标的句柄。有类或接口的解析，字段解析，类方法解析，接口方法解析(这里涉及到字节码变量的引用，如需更详细了解，可参考《深入Java虚拟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5</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初始化：类加载最后阶段，若该类具有超类，则对其进行初始化，执行静态初始化器和静态初始化成员变量(如前面只初始化了默认值的static变量将会在这个阶段赋值，成员变量也将被初始化)。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便是类加载的5个过程，而类加载器的任务是根据一个类的全限定名来读取此类的二进制字节流到JVM中，然后转换为一个与目标类对应的java.lang.Class对象实例，在虚拟机提供了3种类加载器，引导（Bootstrap）类加载器、扩展（Extension）类加载器、系统（System）类加载器（也称应用类加载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260" y="837565"/>
            <a:ext cx="11821795" cy="5200650"/>
          </a:xfrm>
          <a:prstGeom prst="rect">
            <a:avLst/>
          </a:prstGeom>
          <a:noFill/>
        </p:spPr>
        <p:txBody>
          <a:bodyPr wrap="square" rtlCol="0">
            <a:spAutoFit/>
          </a:bodyPr>
          <a:p>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启动（Bootstrap）类加载器</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启动类加载器主要加载的是JVM自身需要的类，这个类加载使用C++语言实现的，是虚拟机自身的一部分，它负责将 &lt;JAVA_HOME&gt;/lib路径下的核心类库或-Xbootclasspath参数指定的路径下的jar包加载到内存中，注意必由于虚拟机是按照文件名识别加载jar包的，如rt.jar，如果文件名不被虚拟机识别，即使把jar包丢到lib目录下也是没有作用的(出于安全考虑，Bootstrap启动类加载器只加载包名为java、javax、sun等开头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FontTx/>
            </a:pP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扩展（Extension）类加载器</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扩展类加载器是指Sun公司(已被Oracle收购)实现的sun.misc.Launcher$ExtClassLoader类，由Java语言实现的，是Launcher的静态内部类，它负责加载&lt;JAVA_HOME&gt;/lib/ext目录下或者由系统变量-Djava.ext.dir指定位路径中的类库，开发者可以直接使用标准扩展类加载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FontTx/>
            </a:pP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系统（System）类加载器</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也称应用程序加载器是指 Sun公司实现的sun.misc.Launcher$AppClassLoader。它负责加载系统类路径java -classpath或-D java.class.path 指定路径下的类库，也就是我们经常用到的classpath路径，开发者可以直接使用系统类加载器，一般情况下该类加载是程序中默认的类加载器，通过ClassLoader#getSystemClassLoader()方法可以获取到该类加载器。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Java的日常应用程序开发中，类的加载几乎是由上述3种类加载器相互配合执行的，在必要时，我们还可以自定义类加载器，需要注意的是，Java虚拟机对class文件采用的是按需加载的方式，也就是说当需要使用该类时才会将它的class文件加载到内存生成class对象，而且加载某个类的class文件时，Java虚拟机采用的是双亲委派模式即把请求交由父类处理，它一种任务委派模式，下面我们进一步了解它。</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542290" y="889000"/>
            <a:ext cx="7226300" cy="494030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3345" y="800735"/>
            <a:ext cx="11948795" cy="8299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双亲委派模式工作原理</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双亲委派模式要求除了顶层的启动类加载器外，其余的类加载器都应当有自己的父类加载器，请注意双亲委派模式中的父子关系并非通常所说的类继承关系，而是采用组合关系来复用父类加载器的相关代码，类加载器间的关系如下：</a:t>
            </a:r>
            <a:endParaRPr lang="zh-CN" altLang="en-US" sz="160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2695575" y="1855470"/>
            <a:ext cx="6743700" cy="445770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38760" y="782955"/>
            <a:ext cx="11685270"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双亲委派模式是在Java 1.2后引入的，其工作原理的是，如果一个类加载器收到了类加载请求，它并不会自己先去加载，而是把这个请求委托给父类的加载器去执行，如果父类加载器还存在其父类加载器，则进一步向上委托，依次递归，请求最终将到达顶层的启动类加载器，如果父类加载器可以完成类加载任务，就成功返回，倘若父类加载器无法完成此加载任务，子加载器才会尝试自己去加载，这就是双亲委派模式，即每个儿子都很懒，每次有活就丢给父亲去干，直到父亲说这件事我也干不了时，儿子自己想办法去完成，这不就是传说中的实力坑爹啊？那么采用这种模式有啥用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双亲委派模式优势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采用双亲委派模式的是好处是Java类随着它的类加载器一起具备了一种带有优先级的层次关系，通过这种层级关可以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避免类的重复加载</a:t>
            </a:r>
            <a:r>
              <a:rPr lang="zh-CN" altLang="en-US" sz="1600">
                <a:latin typeface="宋体" panose="02010600030101010101" pitchFamily="2" charset="-122"/>
                <a:ea typeface="宋体" panose="02010600030101010101" pitchFamily="2" charset="-122"/>
                <a:cs typeface="宋体" panose="02010600030101010101" pitchFamily="2" charset="-122"/>
              </a:rPr>
              <a:t>，当父亲已经加载了该类时，就没有必要子ClassLoader再加载一次。其次是考虑到</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安全因素</a:t>
            </a:r>
            <a:r>
              <a:rPr lang="zh-CN" altLang="en-US" sz="1600">
                <a:latin typeface="宋体" panose="02010600030101010101" pitchFamily="2" charset="-122"/>
                <a:ea typeface="宋体" panose="02010600030101010101" pitchFamily="2" charset="-122"/>
                <a:cs typeface="宋体" panose="02010600030101010101" pitchFamily="2" charset="-122"/>
              </a:rPr>
              <a:t>，java核心api中定义类型不会被随意替换，假设通过网络传递一个名为java.lang.Integer的类，通过双亲委托模式传递到启动类加载器，而启动类加载器在核心Java API发现这个名字的类，发现该类已被加载，并不会重新加载网络传递的过来的java.lang.Integer，而直接返回已加载过的Integer.class，这样便可以防止核心API库被随意篡改。可能你会想，如果我们在classpath路径下自定义一个名为java.lang.SingleInterge类(该类是胡编的)呢？该类并不存在java.lang中，经过双亲委托模式，传递到启动类加载器中，由于父类加载器路径下并没有该类，所以不会加载，将反向委托给子类加载器加载，最终会通过系统类加载器加载该类。但是这样做是不允许，因为java.lang是核心API包，需要访问权限，强制加载将会报出如下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java.lang.SecurityException: Prohibited package name: java.lang   所以无论如何都无法加载成功的。</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8750" y="1176655"/>
            <a:ext cx="11940540" cy="403098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为什么我们要自定义类加载器？因为虽然Java中给用户提供了很多类加载器，但是和实际使用比起来，功能还是匮乏。举一个例子来说吧，主流的Java Web服务器，比如Tomcat，都实现了自定义的类加载器（一般都不止一个）。因为一个功能健全的Web服务器，要解决如下几个问题：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部署在同一个服务器上的两个Web应用程序所使用的Java类库可以实现相互隔离。这是最基本的要求，两个不同的应用程序可能会依赖同一个第三方类库的不同版本，不能要求一个类库在一个服务器中只有一份，服务器应当保证两个应用程序的类库可以互相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2、部署在同一个服务器上的两个Web应用程序所使用的Java类库可以相互共享。这个需求也很常见，比如相同的Spring类库10个应用程序在用不可能分别存放在各个应用程序的隔离目录中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支持热替换，我们知道JSP文件最终要编译成.class文件才能由虚拟机执行，但JSP文件由于其纯文本存储特性，运行时修改的概率远远大于第三方类库或自身.class文件，而且JSP这种网页应用也把修改后无须重启作为一个很大的优势看待</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由于存在上述问题，因此Java提供给用户使用的ClassLoader就无法满足需求了。Tomcat服务器就有自己的ClassLoader架构，当然，还是以双亲委派模型为基础的：</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337820" y="564515"/>
            <a:ext cx="11582400" cy="583565"/>
          </a:xfrm>
          <a:prstGeom prst="rect">
            <a:avLst/>
          </a:prstGeom>
          <a:noFill/>
        </p:spPr>
        <p:txBody>
          <a:bodyPr wrap="square" rtlCol="0">
            <a:spAutoFit/>
          </a:bodyPr>
          <a:p>
            <a:pPr algn="ctr"/>
            <a:r>
              <a:rPr lang="zh-CN" altLang="en-US" sz="3200">
                <a:latin typeface="+mj-ea"/>
                <a:ea typeface="+mj-ea"/>
                <a:cs typeface="宋体" panose="02010600030101010101" pitchFamily="2" charset="-122"/>
                <a:sym typeface="+mn-ea"/>
              </a:rPr>
              <a:t>自定义类加载器</a:t>
            </a:r>
            <a:endParaRPr lang="zh-CN" altLang="en-US" sz="3200">
              <a:latin typeface="+mj-ea"/>
              <a:ea typeface="+mj-ea"/>
              <a:cs typeface="+mj-ea"/>
              <a:sym typeface="+mn-ea"/>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PLACING_PICTURE_USER_VIEWPORT" val="{&quot;height&quot;:6600,&quot;width&quot;:10308}"/>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5340</Words>
  <Application>WPS 演示</Application>
  <PresentationFormat>宽屏</PresentationFormat>
  <Paragraphs>124</Paragraphs>
  <Slides>15</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宋体</vt:lpstr>
      <vt:lpstr>Wingdings</vt:lpstr>
      <vt:lpstr>微软雅黑</vt:lpstr>
      <vt:lpstr>Consolas</vt:lpstr>
      <vt:lpstr>新宋体</vt:lpstr>
      <vt:lpstr>Arial Unicode MS</vt:lpstr>
      <vt:lpstr>Calibri</vt:lpstr>
      <vt:lpstr>1_Office 主题​​</vt:lpstr>
      <vt:lpstr>Java反射简介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636</cp:revision>
  <dcterms:created xsi:type="dcterms:W3CDTF">2019-06-19T02:08:00Z</dcterms:created>
  <dcterms:modified xsi:type="dcterms:W3CDTF">2020-10-21T10:36:27Z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