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660" r:id="rId3"/>
    <p:sldId id="795" r:id="rId4"/>
    <p:sldId id="862" r:id="rId6"/>
    <p:sldId id="722" r:id="rId7"/>
    <p:sldId id="755" r:id="rId8"/>
    <p:sldId id="678" r:id="rId9"/>
    <p:sldId id="863" r:id="rId10"/>
    <p:sldId id="864" r:id="rId11"/>
    <p:sldId id="840" r:id="rId12"/>
    <p:sldId id="844" r:id="rId13"/>
    <p:sldId id="842" r:id="rId14"/>
    <p:sldId id="845" r:id="rId15"/>
    <p:sldId id="841" r:id="rId16"/>
    <p:sldId id="698" r:id="rId17"/>
    <p:sldId id="846" r:id="rId18"/>
    <p:sldId id="757" r:id="rId19"/>
    <p:sldId id="758" r:id="rId20"/>
    <p:sldId id="759" r:id="rId21"/>
    <p:sldId id="765" r:id="rId22"/>
    <p:sldId id="847" r:id="rId23"/>
    <p:sldId id="865" r:id="rId24"/>
    <p:sldId id="848" r:id="rId25"/>
    <p:sldId id="849" r:id="rId26"/>
    <p:sldId id="850" r:id="rId27"/>
    <p:sldId id="851" r:id="rId28"/>
    <p:sldId id="852" r:id="rId29"/>
    <p:sldId id="688" r:id="rId30"/>
    <p:sldId id="687" r:id="rId31"/>
    <p:sldId id="853" r:id="rId32"/>
    <p:sldId id="858" r:id="rId33"/>
    <p:sldId id="854" r:id="rId34"/>
    <p:sldId id="856" r:id="rId35"/>
    <p:sldId id="857" r:id="rId36"/>
    <p:sldId id="859" r:id="rId37"/>
    <p:sldId id="763" r:id="rId38"/>
    <p:sldId id="807" r:id="rId39"/>
    <p:sldId id="691" r:id="rId40"/>
    <p:sldId id="692" r:id="rId41"/>
    <p:sldId id="693" r:id="rId42"/>
    <p:sldId id="784" r:id="rId43"/>
    <p:sldId id="808" r:id="rId44"/>
    <p:sldId id="809" r:id="rId45"/>
    <p:sldId id="810" r:id="rId46"/>
    <p:sldId id="694" r:id="rId47"/>
    <p:sldId id="811" r:id="rId48"/>
    <p:sldId id="789" r:id="rId49"/>
    <p:sldId id="799" r:id="rId50"/>
    <p:sldId id="800" r:id="rId51"/>
    <p:sldId id="695" r:id="rId52"/>
    <p:sldId id="696" r:id="rId53"/>
    <p:sldId id="805" r:id="rId54"/>
    <p:sldId id="801" r:id="rId55"/>
    <p:sldId id="803" r:id="rId56"/>
    <p:sldId id="804" r:id="rId57"/>
    <p:sldId id="806" r:id="rId58"/>
    <p:sldId id="662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44E"/>
    <a:srgbClr val="CB24DA"/>
    <a:srgbClr val="8B2C4C"/>
    <a:srgbClr val="FEA282"/>
    <a:srgbClr val="E493ED"/>
    <a:srgbClr val="00FC4D"/>
    <a:srgbClr val="00FE12"/>
    <a:srgbClr val="17C913"/>
    <a:srgbClr val="54D72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05"/>
        <p:guide pos="38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3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9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9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0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3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4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5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8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9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0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1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2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3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4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5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7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8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9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0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1.xml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2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3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4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5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8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9.xml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0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1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2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3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集合操作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526415" y="4249420"/>
            <a:ext cx="56902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线性结构是数据结构中三种基本结构之一.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而线性结构的特点是:在数据元素的非空有限集合中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、存在唯一的一个被称为”第一个”的数据元素;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、存在唯一的一个被称为”最后一个”的数据元素;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、除第一个之外, 集合中的每个数据元素均只有一个前驱;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、除最后一个之外, 集合中的每个数据元素均只有一个后继.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79190" y="3459480"/>
            <a:ext cx="1675765" cy="50990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6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线性表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457315" y="909955"/>
            <a:ext cx="3806825" cy="254952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6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数组的优点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随机访问性强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查找速度快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数组的缺点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插入和删除效率低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可能浪费内存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内存空间要求高，必须有足够的连续内存空间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数组大小固定，不能动态拓展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457315" y="3969385"/>
            <a:ext cx="3807460" cy="209486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36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链表的优点</a:t>
            </a:r>
            <a:endParaRPr lang="zh-CN" altLang="en-US" sz="1600" b="1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插入删除速度快</a:t>
            </a:r>
            <a:endParaRPr lang="zh-CN" altLang="en-US" sz="1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内存利用率高，不会浪费内存</a:t>
            </a:r>
            <a:endParaRPr lang="zh-CN" altLang="en-US" sz="1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大小没有固定，拓展很灵活</a:t>
            </a:r>
            <a:endParaRPr lang="zh-CN" altLang="en-US" sz="1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 b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链表的缺点</a:t>
            </a:r>
            <a:endParaRPr lang="zh-CN" altLang="en-US" sz="1600" b="1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不能随机查找，必须从第一个开始遍历，查找效率低</a:t>
            </a:r>
            <a:endParaRPr lang="zh-CN" altLang="en-US" sz="160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12" name="直接箭头连接符 11"/>
          <p:cNvCxnSpPr>
            <a:stCxn id="8" idx="3"/>
            <a:endCxn id="9" idx="1"/>
          </p:cNvCxnSpPr>
          <p:nvPr/>
        </p:nvCxnSpPr>
        <p:spPr>
          <a:xfrm flipV="1">
            <a:off x="5354955" y="2185035"/>
            <a:ext cx="1102360" cy="1529715"/>
          </a:xfrm>
          <a:prstGeom prst="straightConnector1">
            <a:avLst/>
          </a:prstGeom>
          <a:ln w="28575">
            <a:solidFill>
              <a:srgbClr val="36A44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0" idx="1"/>
          </p:cNvCxnSpPr>
          <p:nvPr/>
        </p:nvCxnSpPr>
        <p:spPr>
          <a:xfrm>
            <a:off x="5357495" y="3665220"/>
            <a:ext cx="1099820" cy="13519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032240" y="690245"/>
            <a:ext cx="17487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数组特性</a:t>
            </a:r>
            <a:endParaRPr lang="zh-CN"/>
          </a:p>
        </p:txBody>
      </p:sp>
      <p:sp>
        <p:nvSpPr>
          <p:cNvPr id="15" name="矩形 14"/>
          <p:cNvSpPr/>
          <p:nvPr/>
        </p:nvSpPr>
        <p:spPr>
          <a:xfrm>
            <a:off x="9032240" y="3714750"/>
            <a:ext cx="17487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链表特性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13360" y="746125"/>
            <a:ext cx="617156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在内存中，数组是一块连续的区域。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数组需要预留空间，在使用前要先申请占内存的大小，可能会浪费内存空间。 比如看电影时，为了保证10个人能坐在一起，必须提前订好10个连续的位置。这样的好处就是能保证10个人可以在一起。但是这样的缺点是，如果来的人不够10个，那么剩下的位置就浪费了。如果临时有多来了个人，那么10个就不够用了，这时可能需要将第11个位置上的人挪走，或者是他们11个人重新去找一个11连坐的位置，效率都很低。如果没有找到符合要求的作为，那么就没法坐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插入数据和删除数据效率低，插入数据时，这个位置后面的数据在内存中都要向后移。删除数据时，这个数据后面的数据都要往前移动。 比如原来去了5个人，然后后来又去了一个人要坐在第三个位置上，那么第三个到第五个都要往后移动一个位子，将第三个位置留给新来的人。 当这个人走了的时候，因为他们要连在一起的，所以他后面几个人要往前移动一个位置，把这个空位补上。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拿上面的看电影来说，这几个人在电影院必须坐在一起。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随机读取效率很高。因为数组是连续的，知道每一个数据的内存地址，可以直接找到给地址的数据。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并且不利于扩展，数组定义的空间不够时要重新定义数组。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25285" y="746125"/>
            <a:ext cx="499681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在内存中链表可以存在任何地方，不要求连续。 在电影院几个人可以随便坐。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每一个数据都保存了下一个数据的内存地址，通过这个地址找到下一个数据。 第一个人知道第二个人的座位号，第二个人知道第三个人的座位号……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增加数据和删除数据很容易。 再来个人可以随便坐，比如来了个人要做到第三个位置，那他只需要把自己的位置告诉第二个人，然后问第二个人拿到原来第三个人的位置就行了。其他人都不用动。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查找数据时效率低，因为不具有随机访问性，所以访问某个位置的数据都要从第一个数据开始访问，然后根据第一个数据保存的下一个数据的地址找到第二个数据，以此类推。 要找到第三个人，必须从第一个人开始问起。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不指定大小，扩展方便。链表大小不用定义，数据随意增删。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496050" y="700405"/>
            <a:ext cx="8890" cy="59016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626100" y="6145530"/>
            <a:ext cx="17487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数组</a:t>
            </a:r>
            <a:endParaRPr lang="zh-CN"/>
          </a:p>
        </p:txBody>
      </p:sp>
      <p:sp>
        <p:nvSpPr>
          <p:cNvPr id="8" name="矩形 7"/>
          <p:cNvSpPr/>
          <p:nvPr/>
        </p:nvSpPr>
        <p:spPr>
          <a:xfrm>
            <a:off x="9973310" y="6145530"/>
            <a:ext cx="174879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链表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21285" y="756920"/>
            <a:ext cx="1196721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Java数组和链表的区别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从数据结构上说，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数组的内存空间是连续的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，我们创建数组的时候系统就会为我们开辟固定数目的内存空间，如果内存不足，就会创建失败，例如创建数组的两种方式：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int[] a=new int[3];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int[] b=new int[]{1,2,3};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看到我们创建数组的时候已经指定了数组的大小，且不能动态更改数组的大小，是因为创建时候已经分配了连续的固定内存空间，每个元素占用两个字节，这样我们就可以通过连续的内存，去访问数组的元素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链表的内存分配是动态的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，链表的元素占用的空间包含元素占用的空间，还有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指向上一个或者下一个元素的指针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（双链表，单链表）；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这样我们可以得出各自的优缺点：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数组链表的优缺点：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数组占用空间小，链表元素还要包涵上一元素和下一个元素的的信息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数组的访问速度快，因为内存是连续的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数组内部元素可以随机访问，而链表依赖于上一个元素的信息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链表的插入删除操作，因为内存不连续，只需要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更改元素的前后节点信息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就行了，并不需要更改元素内存地址，而数组的连续内存想要插入和删除的话就要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移动所有的内存地址</a:t>
            </a:r>
            <a:endParaRPr lang="en-US" altLang="zh-CN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链表的内存利用率高于数组，链表内存是分散的一个元素占用一块空间，数组元素少于内存空间的话，会有部分的内存浪费；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链表的扩展性强，数组的创建完成内存大小就确定了，满了就没法扩展只能再次创建新的数组，而链表可以随意的增加扩展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效率：数组查询效率高，链表增，删效率高</a:t>
            </a:r>
            <a:endParaRPr lang="en-US" altLang="zh-CN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List </a:t>
            </a:r>
            <a:r>
              <a:rPr lang="zh-CN" altLang="en-US" sz="3200"/>
              <a:t>集合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1524000" y="2355215"/>
            <a:ext cx="3916680" cy="81089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ArrayList</a:t>
            </a: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ArrayList是非线程安全的，底层是基于数组实现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24000" y="3357880"/>
            <a:ext cx="3916680" cy="81089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LinkedList</a:t>
            </a: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LinkedList是非线程安全的，底层是基于双向链表实现的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948680" y="2179320"/>
            <a:ext cx="12700" cy="2053590"/>
          </a:xfrm>
          <a:prstGeom prst="line">
            <a:avLst/>
          </a:prstGeom>
          <a:ln w="28575">
            <a:solidFill>
              <a:srgbClr val="36A4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6476365" y="2355215"/>
            <a:ext cx="3916680" cy="81089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Vector</a:t>
            </a:r>
            <a:r>
              <a:rPr lang="en-US" altLang="zh-CN" sz="16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Vector是线程安全的，底层是基于动态数组实现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035" y="812800"/>
            <a:ext cx="118586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对于List接口的实现类，都有以下特点: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允许重复的元素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允许null值。至少ArrayList和LinkedList都允许有null值，并且null也是可以重复的，添加多个null，list的长度也会增加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删除操作时，如果是根据对象删除的话，会删除第一个出现的元素。（这样如果数组内有多个重复元素的时候也不会混淆）</a:t>
            </a:r>
            <a:endParaRPr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9827260" y="2901315"/>
            <a:ext cx="116586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性能差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67005" y="4618990"/>
            <a:ext cx="118586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ArrayList和LinkedList的区别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ArrayList是实现了基于动态数组的数据结构，LinkedList基于链表的数据结构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对于随机访问get和set，ArrayList觉得优于LinkedList，因为LinkedList要移动指针 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对于新增和删除操作add和remove，LinedList比较占优势，因为ArrayList要移动数据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ArrayList没有实现Queue队列接口，LinkedList实现了Queue接口</a:t>
            </a:r>
            <a:endParaRPr lang="zh-CN" altLang="en-US" sz="160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7980" y="846455"/>
            <a:ext cx="838835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ArrayList常用方法：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toArray()  以正确的顺序（从第一个到最后一个元素）返回一个包含此列表中所有元素的数组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subList(int fromIndex,int toIndex)  返回此列表中指定的 fromIndex （包括）和 toIndex之间的独占视图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size()  返回此列表中的元素数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set(int index,E element)  用指定的元素替换此列表中指定位置的元素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removeRange(int fromIndex,int toIndex)  从这个列表中删除所有索引在 fromIndex （含）和 toIndex之间的元素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remove(int index)  删除该列表中指定位置的元素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isEmpty()  如果此列表不包含元素，则返回true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get(int index)  返回此列表中指定位置的元素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add(E element)  将指定的元素追加到此列表的末尾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add(int index,E element)  在此列表中的指定位置插入指定的元素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clear()  从列表中删除所有元素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LinkedList常用方法：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toArray()  以正确的顺序（从第一个到最后一个元素）返回一个包含此列表中所有元素的数组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size()  返回此列表中的元素数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set(int index,E element)  用指定的元素替换此列表中指定位置的元素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removeLast()  从此列表中删除并返回最后一个元素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removeFirst()  从此列表中删除并返回第一个元素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remove(int index)  删除该列表中指定位置的元素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getFirst()  返回此列表中的第一个元素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getLast()  返回此列表中的最后一个元素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get(int index)  返回此列表中指定位置的元素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add(E element)  将指定的元素追加到此列表的末尾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add(int index,E element)  在此列表中的指定位置插入指定的元素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addFirst(E element)  在该列表开头插入指定的元素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addLast(E element)   将指定的元素追加到此列表的末尾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clear()  从列表中删除所有元素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49340" y="4724400"/>
            <a:ext cx="59651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Vector常用方法：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add(E element)  将指定的元素追加到此Vector的末尾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add(int index,E element)  在此Vector中的指定位置插入指定的元素 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elementAt(int index)  返回指定索引处的组件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get(int index)  返回此向量中指定位置的元素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removeElementAt(int index)  删除指定索引处的组件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removeRange(int fromIndex,int toIndex) 从此列表中删除所有索引为 fromIndex （含）和 toIndex之间的元素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102044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7706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3367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9029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4690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30352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60135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16750" y="32416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59485" y="287337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739900" y="28733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81800" y="28733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02044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87706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73367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59029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44690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30352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160135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7016750" y="43383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59485" y="3970020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739900" y="3970020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781800" y="3970020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2" name="乘号 81"/>
          <p:cNvSpPr/>
          <p:nvPr/>
        </p:nvSpPr>
        <p:spPr>
          <a:xfrm>
            <a:off x="3845560" y="4227195"/>
            <a:ext cx="346075" cy="577215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02044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87706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273367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59485" y="566483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739900" y="566483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59029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44690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303520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160135" y="60331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a[7-1]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925185" y="5664835"/>
            <a:ext cx="178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446905" y="4017645"/>
            <a:ext cx="3695065" cy="875665"/>
          </a:xfrm>
          <a:prstGeom prst="rect">
            <a:avLst/>
          </a:prstGeom>
          <a:noFill/>
          <a:ln w="38100">
            <a:solidFill>
              <a:srgbClr val="E900F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左箭头 93"/>
          <p:cNvSpPr/>
          <p:nvPr/>
        </p:nvSpPr>
        <p:spPr>
          <a:xfrm>
            <a:off x="4599305" y="5229225"/>
            <a:ext cx="1260475" cy="288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5908675" y="5176520"/>
            <a:ext cx="212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后续元素前移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102044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a[0]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87706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a[1]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73367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a[2]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59029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a[3]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44690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a[x]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160135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a[5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01675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a[6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873365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olidFill>
                  <a:srgbClr val="FF0000"/>
                </a:solidFill>
              </a:rPr>
              <a:t>]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959485" y="1285875"/>
            <a:ext cx="746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739900" y="1285875"/>
            <a:ext cx="118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638415" y="1285875"/>
            <a:ext cx="1504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&amp;a[0] + 7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303520" y="16541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a[4+1]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8" name="加号 107"/>
          <p:cNvSpPr/>
          <p:nvPr/>
        </p:nvSpPr>
        <p:spPr>
          <a:xfrm>
            <a:off x="4707890" y="1562735"/>
            <a:ext cx="452120" cy="5581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4446905" y="2873375"/>
            <a:ext cx="3695065" cy="875665"/>
          </a:xfrm>
          <a:prstGeom prst="rect">
            <a:avLst/>
          </a:prstGeom>
          <a:noFill/>
          <a:ln w="38100">
            <a:solidFill>
              <a:srgbClr val="E900FE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0" name="左箭头 109"/>
          <p:cNvSpPr/>
          <p:nvPr/>
        </p:nvSpPr>
        <p:spPr>
          <a:xfrm flipH="1">
            <a:off x="4599305" y="2275205"/>
            <a:ext cx="1260475" cy="288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5925185" y="2195830"/>
            <a:ext cx="212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后续元素后移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729980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586595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443210" y="1654175"/>
            <a:ext cx="856615" cy="375285"/>
          </a:xfrm>
          <a:prstGeom prst="rect">
            <a:avLst/>
          </a:prstGeom>
          <a:noFill/>
          <a:ln w="38100">
            <a:solidFill>
              <a:srgbClr val="54D72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413385" y="2817495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原始数组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429895" y="5510530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删除元素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413385" y="1181100"/>
            <a:ext cx="5295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添加元素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18" name="右大括号 117"/>
          <p:cNvSpPr/>
          <p:nvPr/>
        </p:nvSpPr>
        <p:spPr>
          <a:xfrm rot="5400000">
            <a:off x="9442450" y="551815"/>
            <a:ext cx="288290" cy="3426460"/>
          </a:xfrm>
          <a:prstGeom prst="rightBrace">
            <a:avLst/>
          </a:prstGeom>
          <a:ln>
            <a:solidFill>
              <a:srgbClr val="E9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9014460" y="2439670"/>
            <a:ext cx="114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自动扩容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ArrayList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底层使用变长数组实现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7" name="矩形 36"/>
          <p:cNvSpPr/>
          <p:nvPr/>
        </p:nvSpPr>
        <p:spPr>
          <a:xfrm>
            <a:off x="3590925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47540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04155" y="1780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47540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04155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60770" y="25927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61405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18020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874635" y="41871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18020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874635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731250" y="497586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1" name="直接箭头连接符 50"/>
          <p:cNvCxnSpPr>
            <a:stCxn id="40" idx="0"/>
            <a:endCxn id="38" idx="2"/>
          </p:cNvCxnSpPr>
          <p:nvPr/>
        </p:nvCxnSpPr>
        <p:spPr>
          <a:xfrm flipV="1">
            <a:off x="4876165" y="214630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732780" y="292163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7513320" y="456247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2"/>
            <a:endCxn id="48" idx="0"/>
          </p:cNvCxnSpPr>
          <p:nvPr/>
        </p:nvCxnSpPr>
        <p:spPr>
          <a:xfrm>
            <a:off x="8303260" y="455295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6656070" y="296799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5732145" y="217932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495165" y="134239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721600" y="547116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LinkedList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底层使用双向链表实现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04790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161405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018020" y="3381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6656070" y="37566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7446010" y="375666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560070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416685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2273300" y="217678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416685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73300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29915" y="298894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130550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987165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43780" y="501205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987165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843780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700395" y="580072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90" name="直接箭头连接符 89"/>
          <p:cNvCxnSpPr>
            <a:stCxn id="81" idx="0"/>
            <a:endCxn id="79" idx="2"/>
          </p:cNvCxnSpPr>
          <p:nvPr/>
        </p:nvCxnSpPr>
        <p:spPr>
          <a:xfrm flipV="1">
            <a:off x="1845310" y="254254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479425" y="4239895"/>
            <a:ext cx="0" cy="436880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4482465" y="538734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86" idx="2"/>
            <a:endCxn id="88" idx="0"/>
          </p:cNvCxnSpPr>
          <p:nvPr/>
        </p:nvCxnSpPr>
        <p:spPr>
          <a:xfrm>
            <a:off x="5272405" y="537781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1402715" y="4286250"/>
            <a:ext cx="0" cy="413385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2701290" y="257556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1464310" y="173863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690745" y="6296025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1435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08050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764665" y="469963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1402715" y="5074920"/>
            <a:ext cx="0" cy="436880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192655" y="5074920"/>
            <a:ext cx="0" cy="413385"/>
          </a:xfrm>
          <a:prstGeom prst="straightConnector1">
            <a:avLst/>
          </a:prstGeom>
          <a:ln w="38100">
            <a:solidFill>
              <a:srgbClr val="8B2C4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/>
          <p:cNvCxnSpPr>
            <a:stCxn id="84" idx="2"/>
            <a:endCxn id="82" idx="2"/>
          </p:cNvCxnSpPr>
          <p:nvPr/>
        </p:nvCxnSpPr>
        <p:spPr>
          <a:xfrm rot="5400000" flipH="1">
            <a:off x="2118995" y="3937635"/>
            <a:ext cx="2023110" cy="857250"/>
          </a:xfrm>
          <a:prstGeom prst="curvedConnector3">
            <a:avLst>
              <a:gd name="adj1" fmla="val -1177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线连接符 106"/>
          <p:cNvCxnSpPr>
            <a:stCxn id="83" idx="3"/>
          </p:cNvCxnSpPr>
          <p:nvPr/>
        </p:nvCxnSpPr>
        <p:spPr>
          <a:xfrm>
            <a:off x="3986530" y="3167380"/>
            <a:ext cx="378460" cy="1798955"/>
          </a:xfrm>
          <a:prstGeom prst="curved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0665" y="5927725"/>
            <a:ext cx="174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链表删除元素</a:t>
            </a:r>
            <a:endParaRPr lang="zh-CN" altLang="en-US" b="1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7" name="矩形 36"/>
          <p:cNvSpPr/>
          <p:nvPr/>
        </p:nvSpPr>
        <p:spPr>
          <a:xfrm>
            <a:off x="396875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53490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10105" y="20205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53490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10105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66720" y="283273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967355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23970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680585" y="442722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823970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80585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37200" y="521589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51" name="直接箭头连接符 50"/>
          <p:cNvCxnSpPr>
            <a:stCxn id="40" idx="0"/>
            <a:endCxn id="38" idx="2"/>
          </p:cNvCxnSpPr>
          <p:nvPr/>
        </p:nvCxnSpPr>
        <p:spPr>
          <a:xfrm flipV="1">
            <a:off x="1682115" y="239585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2538730" y="316166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4319270" y="4802505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2"/>
            <a:endCxn id="48" idx="0"/>
          </p:cNvCxnSpPr>
          <p:nvPr/>
        </p:nvCxnSpPr>
        <p:spPr>
          <a:xfrm>
            <a:off x="5109210" y="480250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462020" y="320802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538095" y="241935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301115" y="158242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527550" y="571119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LinkedList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底层使用双向链表实现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110740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967355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823970" y="362140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3462020" y="399669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4251960" y="3996690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3670935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527550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384165" y="1603375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527550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384165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e1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240780" y="24155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383270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239885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e-add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0096500" y="2044065"/>
            <a:ext cx="856615" cy="375285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21" name="直接箭头连接符 120"/>
          <p:cNvCxnSpPr>
            <a:stCxn id="111" idx="0"/>
            <a:endCxn id="109" idx="2"/>
          </p:cNvCxnSpPr>
          <p:nvPr/>
        </p:nvCxnSpPr>
        <p:spPr>
          <a:xfrm flipV="1">
            <a:off x="4956175" y="19786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5812790" y="274447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6736080" y="279082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5812155" y="200215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4641850" y="1165225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first 节点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384800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241415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098030" y="320421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241415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7098030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954645" y="402717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098030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sym typeface="+mn-ea"/>
              </a:rPr>
              <a:t>prev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954645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e-last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8811260" y="4815840"/>
            <a:ext cx="856615" cy="37528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null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7801610" y="531114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last </a:t>
            </a:r>
            <a:r>
              <a:rPr lang="zh-CN" altLang="en-US" b="1">
                <a:solidFill>
                  <a:schemeClr val="accent1"/>
                </a:solidFill>
              </a:rPr>
              <a:t>节点</a:t>
            </a:r>
            <a:endParaRPr lang="zh-CN" altLang="en-US" b="1">
              <a:solidFill>
                <a:schemeClr val="accent1"/>
              </a:solidFill>
            </a:endParaRPr>
          </a:p>
        </p:txBody>
      </p:sp>
      <p:cxnSp>
        <p:nvCxnSpPr>
          <p:cNvPr id="156" name="直接箭头连接符 155"/>
          <p:cNvCxnSpPr/>
          <p:nvPr/>
        </p:nvCxnSpPr>
        <p:spPr>
          <a:xfrm flipV="1">
            <a:off x="6736080" y="3598545"/>
            <a:ext cx="0" cy="43688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/>
          <p:nvPr/>
        </p:nvCxnSpPr>
        <p:spPr>
          <a:xfrm>
            <a:off x="7593330" y="3579495"/>
            <a:ext cx="0" cy="413385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7593330" y="4378960"/>
            <a:ext cx="0" cy="4368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>
            <a:off x="8383270" y="4410075"/>
            <a:ext cx="0" cy="4133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曲线连接符 162"/>
          <p:cNvCxnSpPr>
            <a:stCxn id="114" idx="0"/>
          </p:cNvCxnSpPr>
          <p:nvPr/>
        </p:nvCxnSpPr>
        <p:spPr>
          <a:xfrm rot="16200000" flipH="1" flipV="1">
            <a:off x="7155815" y="1657350"/>
            <a:ext cx="1269365" cy="2042160"/>
          </a:xfrm>
          <a:prstGeom prst="curvedConnector4">
            <a:avLst>
              <a:gd name="adj1" fmla="val -18784"/>
              <a:gd name="adj2" fmla="val 60494"/>
            </a:avLst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曲线连接符 163"/>
          <p:cNvCxnSpPr>
            <a:stCxn id="131" idx="0"/>
          </p:cNvCxnSpPr>
          <p:nvPr/>
        </p:nvCxnSpPr>
        <p:spPr>
          <a:xfrm rot="16200000">
            <a:off x="8056245" y="1803400"/>
            <a:ext cx="870585" cy="1930400"/>
          </a:xfrm>
          <a:prstGeom prst="curvedConnector2">
            <a:avLst/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曲线连接符 164"/>
          <p:cNvCxnSpPr>
            <a:endCxn id="115" idx="2"/>
          </p:cNvCxnSpPr>
          <p:nvPr/>
        </p:nvCxnSpPr>
        <p:spPr>
          <a:xfrm flipV="1">
            <a:off x="6829425" y="2419350"/>
            <a:ext cx="2839085" cy="1715135"/>
          </a:xfrm>
          <a:prstGeom prst="curvedConnector2">
            <a:avLst/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曲线连接符 165"/>
          <p:cNvCxnSpPr/>
          <p:nvPr/>
        </p:nvCxnSpPr>
        <p:spPr>
          <a:xfrm rot="10800000" flipV="1">
            <a:off x="7850505" y="2395855"/>
            <a:ext cx="2918460" cy="1939290"/>
          </a:xfrm>
          <a:prstGeom prst="curvedConnector3">
            <a:avLst>
              <a:gd name="adj1" fmla="val -435"/>
            </a:avLst>
          </a:prstGeom>
          <a:ln w="38100">
            <a:solidFill>
              <a:srgbClr val="8B2C4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/>
          <p:cNvSpPr txBox="1"/>
          <p:nvPr/>
        </p:nvSpPr>
        <p:spPr>
          <a:xfrm>
            <a:off x="8797290" y="1165225"/>
            <a:ext cx="174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链表添加元素</a:t>
            </a:r>
            <a:endParaRPr lang="zh-CN" altLang="en-US" b="1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" y="701040"/>
            <a:ext cx="3302000" cy="958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1821180"/>
            <a:ext cx="5238750" cy="1320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" y="3302635"/>
            <a:ext cx="4978400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70" y="4680585"/>
            <a:ext cx="5327650" cy="2089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7230" y="701040"/>
            <a:ext cx="5778500" cy="39751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77560" y="486029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1.5 </a:t>
            </a:r>
            <a:r>
              <a:rPr lang="zh-CN" altLang="en-US"/>
              <a:t>倍扩容机制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59890" y="138430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集合的概念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59890" y="201041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集合的分类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59890" y="316484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List </a:t>
            </a:r>
            <a:r>
              <a:rPr lang="zh-CN" altLang="en-US"/>
              <a:t>集合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59890" y="376745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Set </a:t>
            </a:r>
            <a:r>
              <a:rPr lang="zh-CN" altLang="en-US"/>
              <a:t>集合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659890" y="427672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ym typeface="+mn-ea"/>
              </a:rPr>
              <a:t>Map </a:t>
            </a:r>
            <a:r>
              <a:rPr lang="zh-CN" altLang="en-US">
                <a:sym typeface="+mn-ea"/>
              </a:rPr>
              <a:t>映射</a:t>
            </a:r>
            <a:endParaRPr lang="zh-CN" altLang="en-US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9890" y="486029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>
                <a:sym typeface="+mn-ea"/>
              </a:rPr>
              <a:t>集合遍历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迭代器</a:t>
            </a:r>
            <a:endParaRPr lang="en-US" altLang="zh-CN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59890" y="539623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Stack </a:t>
            </a:r>
            <a:r>
              <a:rPr lang="zh-CN" altLang="en-US"/>
              <a:t>栈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59890" y="6024880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Queue </a:t>
            </a:r>
            <a:r>
              <a:rPr lang="zh-CN" altLang="en-US"/>
              <a:t>队列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59890" y="2587625"/>
            <a:ext cx="7905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线性表</a:t>
            </a:r>
            <a:r>
              <a:rPr lang="en-US" altLang="zh-CN"/>
              <a:t>(</a:t>
            </a:r>
            <a:r>
              <a:rPr lang="zh-CN" altLang="en-US">
                <a:sym typeface="+mn-ea"/>
              </a:rPr>
              <a:t>数组和链表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665" y="788670"/>
            <a:ext cx="4860925" cy="59766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add 方法,底层 ensureCapacityInternal(size + 1) 用来扩容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  public boolean add(E e)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      ensureCapacityInternal(size + 1);  // Increments modCount!!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      elementData[size++] = 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      return true;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testArrayList01()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10;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addAll 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testArrayList02()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lst.addAll(Arrays.asList(1, 2, 3, 4, 5, 6, 7, 8, 9, 10));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34840" y="631761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List</a:t>
            </a:r>
            <a:r>
              <a:rPr lang="zh-CN" altLang="en-US"/>
              <a:t>常用方法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295900" y="788670"/>
            <a:ext cx="3713480" cy="45510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list 有序性、可重复性、可以放入 null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testListRepeat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lst.add(null);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lst.add(null);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 = new LinkedList&lt;&gt;();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lst.add(null);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lst.add("world");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lst.add(null);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99680" y="3662680"/>
            <a:ext cx="4336415" cy="31026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contains\containsAll\... 等方法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testArrayList03()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lst.addAll(Arrays.asList(1, 2, 3, 4, 5, 6, 7, 8, 9, 10));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System.out.println(lst.contains(4));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System.out.println(lst.containsAll(Arrays.asList(11, 12)));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System.out.println(lst.size());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System.out.println(lst.isEmpty());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System.out.println(lst.subList(0, 5));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System.out.println(lst.subList(0, lst.size()));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System.out.println(lst.subList(0, lst.size() - 1));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3200" y="904875"/>
            <a:ext cx="1178560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迭代器 Iterators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在任何集合中，都必须有某种方式可以插入元素并再次获取它们。毕竟，保存事物是集合最基本的工作。对于 List ， add() 是插入元素的一种方式， get() 是获取元素的一种方式。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如果从更高层次的角度考虑，会发现这里有个缺点：要使用集合，必须对集合的确切类型编程。这一开始可能看起来不是很糟糕，但是考虑下面的情况：如果原本是对 List 编码的，但是后来发现如果能够将相同的代码应用于 Set 会更方便，此时应该怎么做？或者假设想从一开始就编写一段通用代码，它不知道或不关心它正在使用什么类型的集合，因此它可以用于不同类型的集合，那么如何才能不重写代码就可以应用于不同类型的集合？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迭代器（也是一种设计模式）的概念实现了这种抽象。迭代器是一个对象，它在一个序列中移动并选择该序列中的每个对象，而客户端程序员不知道或不关心该序列的底层结构。另外，迭代器通常被称为轻量级对象（lightweight object）：创建它的代价小。因此，经常可以看到一些对迭代器有些奇怪的约束。例如，Java 的 Iterator 只能单向移动。这个 Iterator 只能用来：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iterator() 方法要求集合返回一个 Iterator。 Iterator 将准备好返回序列中的第一个元素。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next() 方法获得序列中的下一个元素。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hasNext() 方法检查序列中是否还有元素。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remove() 方法将迭代器最近返回的那个元素删除。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665" y="314960"/>
            <a:ext cx="4860925" cy="64503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List 遍历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testArrayList04()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lst.addAll(Arrays.asList(1, 2, 3, 4, 5, 6, 7, 8, 9, 10));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普通 for 循环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i&lt;lst.size();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System.out.println(lst.get(0));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增强 for 循环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num : lst)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System.out.println(num);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迭代器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Iterator&lt;Integer&gt; iterator = lst.iterator();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(iterator.hasNext())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int entry = iterator.next();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System.out.println(entry);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forEach 遍历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lst.forEach(num -&gt; System.out.println(num));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90215" y="5361305"/>
            <a:ext cx="20313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List</a:t>
            </a:r>
            <a:r>
              <a:rPr lang="zh-CN" altLang="en-US"/>
              <a:t> 几种遍历方式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294630" y="314960"/>
            <a:ext cx="4860925" cy="64503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arraylist、linkedlist 的使用场景比较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testArrayListAndLinkedList2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使用 List 存储最近 30 天的天气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arrayList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linkedList = new LinkedList&lt;&gt;();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long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365;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arrayList.add(new Random().nextInt(40));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(arrayList.size() &gt; 30)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arrayList.remove(0);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long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System.out.println(end - start);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365;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linkedList.add(new Random().nextInt(40));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(linkedList.size() &gt; 30)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linkedList.remove(0);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System.out.println(end - start);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19160" y="5361305"/>
            <a:ext cx="29965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ArrayList</a:t>
            </a:r>
            <a:r>
              <a:rPr lang="zh-CN" altLang="en-US"/>
              <a:t>、</a:t>
            </a:r>
            <a:r>
              <a:rPr lang="en-US" altLang="zh-CN"/>
              <a:t>LinkedList</a:t>
            </a:r>
            <a:r>
              <a:rPr lang="zh-CN"/>
              <a:t>对比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63830" y="279400"/>
            <a:ext cx="6701790" cy="64947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测试数组、arraylist、linkedlist 随机访问和遍历性能比较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testArrayListAndLinkedList()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final int MAX = 100000;                // 分别测试 10、100、1000、10000、100000 的性能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long start, end;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arr[] = new int[MAX];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ArrayList&lt;Integer&gt; arraylist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LinkedList&lt;Integer&gt; linklist = new LinkedList&lt;&gt;();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/* 初始化各个数组链表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MAX;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arr[i] = i;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arraylist.add(i);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linklist.add(i);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/* 随机访问测试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System.out.println("随机访问测试(" + MAX + "):");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int tmp;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MAX; i++)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tmp = arr[i];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System.out.println("数组:            " + (end - start));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MAX; i++)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tmp = arraylist.get(i);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System.out.println("arraylist:    " + (end - start));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 = 0; i &lt; MAX; i++)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tmp = linklist.get(i);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System.out.println("linkedlist:    " + (end - start));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93890" y="279400"/>
            <a:ext cx="4018915" cy="38804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/* 遍历测试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System.out.println("遍历测试(" + MAX + "):");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e : arr)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tmp = 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System.out.println("数组:            " + (end - start));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e : arraylist)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tmp = 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System.out.println("arraylist:    " + (end - start));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e : linklist)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tmp = e;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System.out.println("linkedlist:    " + (end - start));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890" y="4286885"/>
            <a:ext cx="2628900" cy="1600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55460" y="632650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性能比较</a:t>
            </a:r>
            <a:endParaRPr lang="zh-CN"/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51790" y="815975"/>
            <a:ext cx="4860925" cy="55848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优化：知道数据长度的时候性能优化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初始化的时候指定长度肯定是要比不指定长度的性能好很多, 这样不用重复的申请空间, 复制数组, 销毁老的分配空间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testArrayList05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long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1000;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long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System.out.println(end - start);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start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创建 List 的时候指定长度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 = new ArrayList&lt;&gt;(1000);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1000;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end = System.nanoTime();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System.out.println(end - start);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48935" y="3312160"/>
            <a:ext cx="29965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List </a:t>
            </a:r>
            <a:r>
              <a:rPr lang="zh-CN" altLang="en-US"/>
              <a:t>优化：设置初始容量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48935" y="815975"/>
            <a:ext cx="4860925" cy="23260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设置初始长度的时候要合理,小了会自动扩容，大了会浪费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testArrayList06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 = new ArrayList&lt;&gt;(100);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1000;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lst.add("hello");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System.out.println(lst.size());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51790" y="483235"/>
            <a:ext cx="3958590" cy="63093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遍历时删除元素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使用迭代器的删除可靠些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testRemove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随机产生 100 个成绩：0 ~ 100 分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lst.add(new Random().nextInt(100) + "");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增强 for 循环删除会报错：java.util.ConcurrentModificationException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for(String s: lst){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    if(Integer.parseInt(s) &lt; 60){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        // 遍历每一个成绩，然后剔除不及格的成绩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        lst.remove(s);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    }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}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//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普通 for 循环也删除不干净，有错位问题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for(int i=0; i&lt;lst.size(); i++){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String s = lst.get(i);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if(Integer.parseInt(s) &lt; 60){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// 遍历每一个成绩，然后剔除不及格的成绩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lst.remove(s);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96740" y="483235"/>
            <a:ext cx="7622540" cy="63093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遍历时删除元素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使用迭代器的删除可靠些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基本上ArrayList采用size属性来维护自已的状态，而Iterator采用cursor来来维护自已的状态。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当size出现变化时，cursor并不一定能够得到同步，除非这种变化是Iterator主动导致的。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从上面的代码可以看到当Iterator.remove方法导致ArrayList列表发生变化时，他会更新cursor来同步这一变化。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但其他方式导致的ArrayList变化，Iterator是无法感知的。ArrayList自然也不会主动通知Iterator们，那将是一个繁重的工作。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Iterator到底还是做了努力：为了防止状态不一致可能引发的无法设想的后果，Iterator会经常做checkForComodification检查，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以防有变。如果有变，则以异常抛出，所以就出现了上面的异常。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testRemove2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List&lt;String&gt;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 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lst.add(new Random().nextInt(100) + "");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Iterator&lt;String&gt; iterator = lst.iterator();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while (iterator.hasNext())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String number = iterator.next();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(Integer.parseInt(number) &lt; 60)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iterator.remove();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76945" y="5466080"/>
            <a:ext cx="29965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使用迭代器进行删除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Set </a:t>
            </a:r>
            <a:r>
              <a:rPr lang="zh-CN" altLang="en-US" sz="3200"/>
              <a:t>集合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1765" y="939165"/>
            <a:ext cx="1173924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|——SortedSet接口——TreeSet实现类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有序，默认自然顺序，可定制排序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Set接口——|——HashSet实现类           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无序，查找快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|——LinkedHashSet实现类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	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有序，插入顺序，插入快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HashSet有以下特点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不能保证元素的排列顺序，顺序有可能发生变化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不是同步的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集合元素可以是null,但只能放入一个null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TreeSet是SortedSet接口的唯一实现类，TreeSet可以确保集合元素处于排序状态。TreeSet支持两种排序方式，自然排序 和定制排序，其中自然排序为默认的排序方式。向 TreeSet中加入的应该是同一个类的对象。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kedHashSet集合同样是根据元素的hashCode值来决定元素的存储位置，但是它同时使用链表维护元素的次序。这样使得元素看起来像是以插入顺序保存的，也就是说，当遍历该集合时候，LinkedHashSet将会以元素的添加顺序访问集合的元素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Set的底层实现是</a:t>
            </a:r>
            <a:r>
              <a:rPr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HashMap</a:t>
            </a:r>
            <a:r>
              <a:rPr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 当我们在HashSet中添加一个新元素时， 其实这个值是存储在底层Map的key中，而众所周知，HashMap的key值是不能重复的， 所以这里就可以达到去重的目的了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对于LinkedHashSet而言，它继承与HashSet、又基于</a:t>
            </a:r>
            <a:r>
              <a:rPr lang="zh-CN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LinkedHashMap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来实现的。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7325" y="797560"/>
            <a:ext cx="5798185" cy="53759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add 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HashSet 底层是使用 HashMap 实现的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public HashSet()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      map = new 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testHashSet01()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String[] strArr = new String[] { "tom", "bob", "tom", "smith", "null", null, null 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set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(String s : strArr)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set.add(s);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System.out.println(set);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addAll 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testHashSet02()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String[] strArr = new String[] { "tom", "bob", "tom", "smith", "null", null, null 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set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set.addAll(Arrays.asList(strArr));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System.out.println(set);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   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85" y="797560"/>
            <a:ext cx="5798185" cy="53759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 contains\containsAll\... 等方法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testHashSet03()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String[] strArr = new String[] { "tom", "bob", "tom", "smith", "null", null, null };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Set&lt;String&gt; set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set.addAll(Arrays.asList(strArr));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System.out.println(set.contains("tom"));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System.out.println(set.containsAll(Arrays.asList(strArr)));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System.out.println(set.size());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System.out.println(set.isEmpty());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HashSet 无序性、不可重复性、可为 null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testHashSetRepeatAndOrder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set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set.add(null);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set.add(null);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System.out.println(set);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0610" y="623697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 </a:t>
            </a:r>
            <a:r>
              <a:rPr lang="zh-CN" altLang="en-US"/>
              <a:t>常用方法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7325" y="797560"/>
            <a:ext cx="8046720" cy="55937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Set 遍历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Ctrl + 数字 1 快速给行生成返回值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testHashSet04()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set = new HashSet&lt;&gt;(Arrays.asList(new String[] { "tom", "bob", "tom", "smith", "null", null, null }));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set 不支持普通 for 循环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for (int i=0; i&lt;set.size();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    set.get(i);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增强 for 循环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(String s : set)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System.out.println(s);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迭代器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Iterator&lt;String&gt; iterator = set.iterator();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(iterator.hasNext())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entry = iterator.next();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System.out.println(entry);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set.forEach(str -&gt; System.out.println(str));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14670" y="578866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 </a:t>
            </a:r>
            <a:r>
              <a:rPr lang="zh-CN" altLang="en-US"/>
              <a:t>集合遍历 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375015" y="797560"/>
            <a:ext cx="3565525" cy="306260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LinkedHashSet 是有序的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testHashSetRepeatAndOrder2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set = new LinkedHashSet&lt;&gt;();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set.add(null);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set.add("hello");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set.add("world");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set.add(null);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System.out.println(set);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集合的概念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1300" y="739140"/>
            <a:ext cx="6233795" cy="594487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equals 和 hashCode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testEq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Set&lt;Person&gt; personSet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personSet.add(new Person("张三",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personSet.add(new Person("张三",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personSet.add(new Person("张三",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personSet.add(new Person("张三",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System.out.println(personSet);                    // 四个不同对象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Person2 重写了 equals 和 hashCode 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Set&lt;Person2&gt; personSet2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personSet2.add(new Person2("张三",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personSet2.add(new Person2("张三",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personSet2.add(new Person2("张三",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personSet2.add(new Person2("张三",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System.out.println(personSet2);                    // 一个相同对象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Person2 重写了 equals 和 hashCode 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Set&lt;Person3&gt; personSet3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personSet3.add(new Person3("张三", 18));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personSet3.add(new Person3("张三", 19));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personSet3.add(new Person3("张三", 20));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personSet3.add(new Person3("张三", 21));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System.out.println(personSet3);                    // 一个相同对象,但是只比较 name 属性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83045" y="738505"/>
            <a:ext cx="5354955" cy="5945505"/>
          </a:xfrm>
          <a:prstGeom prst="rect">
            <a:avLst/>
          </a:prstGeom>
          <a:solidFill>
            <a:schemeClr val="bg1"/>
          </a:solidFill>
          <a:ln w="28575">
            <a:solidFill>
              <a:srgbClr val="36A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重写 equals 和 hashCode 方法原则：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java中为什么重写equals方法一定要重写hashcode方法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因为如果我们在重写equals方法的同时，不对hashcode方法进行重写的话，默认地还是会使用Object类自带的hashcode方法，这样就会出现在某些情况下，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明明两个对象的equals方法判断相等了，但是它们的hashcode居然不一样，这是不符合规范的。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对于hashcode，Java中有如下规定：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两个对象相等，hashcode一定相等 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两个对象不等， hashcode不一定不等 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hashcode相等，两个对象不一定相等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hashcode不等，两个对象一定不等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hashcode经常用于散列数据的快速存取，例如在使用hash类数据集合时，都是先根据存储的对象的hashcode值去判断对象是否相同，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因此如果不重写hashcode方法的话，会导致判断对象相同的时候，明明equals方法判断相等了，hashcode却判断不相等，就会造成在不同的位置中可以存放两个相同的对象，这就不合理了。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52570" y="73025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 </a:t>
            </a:r>
            <a:r>
              <a:rPr lang="zh-CN" altLang="en-US"/>
              <a:t>去重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1300" y="199390"/>
            <a:ext cx="5815965" cy="64592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public class Person implements Comparable&lt;Person&gt;{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String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int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getName()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setName(String name)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getAge()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setAge(int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Person(String name, 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Person()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toString()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"Person [name=" + name + ", age=" + age + "]";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2355" y="199390"/>
            <a:ext cx="5815965" cy="541401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1、先按照名称排序,名称字符长度越长越靠后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2、再按照年龄排序，年龄越大越靠后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负数代表小于，0 代表相等，1代表大于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a negative integer, zero, or a positive integer as this object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is less than, equal to, or greater than the specified object.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compareTo(Person o)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(this.name.length() &gt; o.name.length())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(this.name.length() &lt; o.name.length())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-1;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(this.age &gt; o.age)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(this.age &lt; o.age)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-1;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1300" y="199390"/>
            <a:ext cx="5815965" cy="64592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public class Person2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String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int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getName()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setName(String name)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getAge()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setAge(int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Person2(String name, 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Person2()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toString()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"Person2 [name=" + name + ", age=" + age + "]";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2355" y="199390"/>
            <a:ext cx="5815965" cy="60686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hashCode()的默认实现是为不同的对象返回不同的整数.有一个设计原则是,hashCode对于同一个对象,不管内部怎么改变,应该都返回相同的整数值.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hashCode()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final int prime = 31;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 result = 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result = prime * result +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result = prime * result + ((name == null) ? 0 : name.hashCode());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result;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boolean equals(Object obj)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(this == obj)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true;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(obj == null)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(getClass() != obj.getClass())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Person2 other = (Person2) obj;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(age != other.age)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(name == null)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if (other.name != null)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else if (!name.equals(other.name))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true;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1300" y="199390"/>
            <a:ext cx="5815965" cy="645922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public class Person3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String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private int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getName()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setName(String name)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getAge()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setAge(int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Person3(String name, int age)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this.name = name;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this.age = age;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Person3()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super();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String toString()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"Person2 [name=" + name + ", age=" + age + "]";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2355" y="199390"/>
            <a:ext cx="5815965" cy="49587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int hashCode()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final int prime = 31;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int result = 1;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result = prime * result + ((name == null) ? 0 : name.hashCode());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result;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boolean equals(Object obj)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(this == obj)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true;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(obj == null)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(getClass() != obj.getClass())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Person3 other = (Person3) obj;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if (name == null)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if (other.name != null)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 else if (!name.equals(other.name))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return false;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return true;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}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1300" y="745490"/>
            <a:ext cx="11689715" cy="421894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HashSet 和 LinkedHashSet\TreeSet 顺序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Java中Set真的是无序的吗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我们经常听说List是有序且可重复的，Set是无序且不重复的。这是一个误区，这里所说的顺序有两个概念，一是按照添加的顺序排列，二是按照自然顺序a-z排列。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Set并不是无序的传统所说的Set无序指的是HashSet，它不能保证元素的添加顺序，更不能保证自然顺序，而Set的其他实现类是可以实现这两种顺序的。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testOrder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hashSet = new 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linkedHashSet = new LinkedHashSet&lt;&gt;();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treeSet = new TreeSet&lt;&gt;();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i&lt; 100;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hashSet.add("num_"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linkedHashSet.add("num_"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treeSet.add("num_"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System.out.println(hashSet);            // HashSet 是无序的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System.out.println(linkedHashSet);        // LinkedHashSet 是有序的，按照添加顺序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System.out.println(treeSet);            // TreeSet 是有序的, 按照自然顺序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42430" y="3650615"/>
            <a:ext cx="5188585" cy="28562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TreeSet 定制排序, 定制排序需要实现 Comparable 接口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testOrder2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Set&lt;Person&gt; treeSet = new TreeSet&lt;&gt;();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i&lt; 100;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treeSet.add(new Person("Person_" + i, 100 - i));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System.out.println(treeSet);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16400" y="506539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 </a:t>
            </a:r>
            <a:r>
              <a:rPr lang="zh-CN" altLang="en-US"/>
              <a:t>顺序性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434830" y="597598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 </a:t>
            </a:r>
            <a:r>
              <a:rPr lang="zh-CN" altLang="en-US"/>
              <a:t>自定义顺序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6370" y="846455"/>
            <a:ext cx="1171194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java中为什么重写equals方法一定要重写hashcode方法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hashCode：是一个native方法，返回的是对象的内存地址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equals：对于基本数据类型，==比较的是两个变量的值。对于引用对象，==比较的是两个对象的地址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因为如果我们在重写equals方法的同时，不对hashcode方法进行重写的话，默认地还是会使用Object类自带的hashcode方法，这样就会出现在某些情况下，明明两个对象的equals方法判断相等了，但是它们的hashcode居然不一样，这是不符合规范的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经常用于散列数据的快速存取，例如在使用hash类数据集合时，都是先根据存储的对象的hashcode值去判断对象是否相同，因此如果不重写hashcode方法的话，会导致判断对象相同的时候，明明equals方法判断相等了，hashcode却判断不相等，就会造成在不同的位置中可以存放两个相同的对象，这就不合理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字符串对象的哈希码根据以下公式计算（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字符串类已经重写啦 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equals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 </a:t>
            </a:r>
            <a:r>
              <a:rPr lang="en-US" altLang="zh-CN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hashCode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方法了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s[0]*31^(n-1) + s[1]*31^(n-2) + ... + s[n-1]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 int 算法，这里 s[i] 是字符串的第 i 个字符，n 是字符串的长度，^ 表示求幂。空字符串的哈希值为 0。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重写hashcode方法为了将数据存入HashSet/HashMap/Hashtable（可以参考源码有助于理解）类时进行比较</a:t>
            </a:r>
            <a:endParaRPr lang="zh-CN" altLang="en-US" sz="1600" b="1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 b="1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相等的对象必须拥有相等的 hashcode</a:t>
            </a:r>
            <a:endParaRPr lang="zh-CN" altLang="en-US" sz="1600" b="1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Map </a:t>
            </a:r>
            <a:r>
              <a:rPr lang="zh-CN" altLang="en-US" sz="3200"/>
              <a:t>映射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9395" y="865505"/>
            <a:ext cx="11712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map映射接口，用于存放键值对，&lt;key,value&gt;，通过key来查找value,顾名思义key不能为空，唯一且不重复！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" y="1338580"/>
            <a:ext cx="6679565" cy="50653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6065" y="892175"/>
            <a:ext cx="1163955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java为数据结构中的映射定义了一个接口java.util.Map,他实现了四个类，分别是：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HashMap，HashTable，LinkedHashMap，TreeMap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Map不允许键重复，但允许值重复</a:t>
            </a:r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1.HashMap：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常用的Map，根据键的hashcode值来存储数据，根据键可以直接获得他的值（因为相同的键hashcode值相同，在地址为hashcode值的地方存储的就是值，所以根据键可以直接获得值），具有很快的访问速度，遍历时，取得数据的顺序完全是随机的，HashMap最多只允许一条记录的键为null，允许多条记录的值为null，HashMap不支持线程同步，即任意时刻可以有多个线程同时写HashMap，这样对导致数据不一致，如果需要同步，可以使用synchronziedMap的方法使得HashMap具有同步的能力或者使用concurrentHashMap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2.HashTable：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与HashMap类似，不同的是，它不允许记录的键或值为空，支持线程同步，即任意时刻只能有一个线程写HashTable，因此也导致HashTable在写入时比较慢!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3.LinkedHashMap：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HahsMap的一个子类，但它保持了记录的插入顺序，遍历时先得到的肯定是先插入的，也可以在构造时带参数，按照应用次数排序，在遍历时会比HahsMap慢，不过有个例外，当HashMap的容量很大，实际数据少时，遍历起来会比LinkedHashMap慢（因为它是链啊），因为HashMap的遍历速度和它容量有关，LinkedHashMap遍历速度只与数据多少有关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66065" y="855345"/>
            <a:ext cx="1153033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4.TreeMap：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实现了sortMap接口，能够把保存的记录按照键排序（默认升序），也可以指定排序比较器，遍历时得到的数据是排过序的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什么情况用什么类型的Map：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在Map中插入，删除，定位元素：HashMap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要按照自定义顺序或自然顺序遍历：TreeMap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要求输入顺序和输出顺序相同：LinkedHashMap</a:t>
            </a:r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最基本的结构就是两种，一个是数组，另外一个是指针（引用），HashMap 就是通过这两个数据结构进行实现。HashMap实际上是一个“链表散列”的数据结构，即数组和链表的结合体。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05105" y="946785"/>
            <a:ext cx="1178242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一、集合的由来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通常，我们的Java程序需要根据程序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运行时才知道创建了多少个对象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但若非程序运行，程序开发阶段，我们根本不知道到底需要多少个数量的对象，甚至不知道它的准确类型。为了满足这些常规的编程需要，我们要求能在任何时候，任何地点创建任意数量的对象，而这些对象用什么来容纳呢？我们首先想到了数组，但是！数组只能存放同一类型的数据，而且其长度是固定的，那怎么办了？集合便应运而生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二、集合是什么？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Java集合类存放在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java.util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包中，是一个用来存放对象的容器。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1.集合只能存放对象。比如你存入一个int型数据66放入集合中，其实它是自动转换成Integer类后存入的，Java中每一种基本数据类型都有对应的引用类型。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  2.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集合存放的都是对象的引用，而非对象本身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。所以我们称集合中的对象就是集合中对象的引用。对象本身还是放在堆内存中。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3.集合可以存放不同类型，不限数量的数据类型。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020" y="4407535"/>
            <a:ext cx="6366510" cy="20732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9" name="矩形 78"/>
          <p:cNvSpPr/>
          <p:nvPr/>
        </p:nvSpPr>
        <p:spPr>
          <a:xfrm>
            <a:off x="1108075" y="1331595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8075" y="2293620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8075" y="3255645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8075" y="4217670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8075" y="5179695"/>
            <a:ext cx="881380" cy="962025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15080" y="145288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5530" y="145288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35980" y="1452880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54630" y="145288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19365" y="1452880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96400" y="1452880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3815080" y="246316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875530" y="246316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935980" y="2463165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2754630" y="246316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619365" y="2463165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296400" y="2463165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815080" y="337693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875530" y="337693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935980" y="3376930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754630" y="3376930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619365" y="3376930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9296400" y="3376930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815080" y="438721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key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875530" y="438721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935980" y="4387215"/>
            <a:ext cx="1683385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Entry next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754630" y="4387215"/>
            <a:ext cx="1060450" cy="62357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</a:rPr>
              <a:t>hash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619365" y="4387215"/>
            <a:ext cx="167703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before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9296400" y="4387215"/>
            <a:ext cx="1637665" cy="623570"/>
          </a:xfrm>
          <a:prstGeom prst="rect">
            <a:avLst/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8B2C4C"/>
                </a:solidFill>
              </a:rPr>
              <a:t>Entry after</a:t>
            </a:r>
            <a:endParaRPr lang="en-US" altLang="zh-CN">
              <a:solidFill>
                <a:srgbClr val="8B2C4C"/>
              </a:solidFill>
            </a:endParaRPr>
          </a:p>
        </p:txBody>
      </p:sp>
      <p:sp>
        <p:nvSpPr>
          <p:cNvPr id="129" name="矩形标注 128"/>
          <p:cNvSpPr/>
          <p:nvPr/>
        </p:nvSpPr>
        <p:spPr>
          <a:xfrm>
            <a:off x="2487295" y="1303020"/>
            <a:ext cx="8731250" cy="892175"/>
          </a:xfrm>
          <a:prstGeom prst="wedgeRectCallout">
            <a:avLst>
              <a:gd name="adj1" fmla="val -58992"/>
              <a:gd name="adj2" fmla="val 4712"/>
            </a:avLst>
          </a:prstGeom>
          <a:noFill/>
          <a:ln w="38100">
            <a:solidFill>
              <a:srgbClr val="00FC4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文本框 129"/>
          <p:cNvSpPr txBox="1"/>
          <p:nvPr/>
        </p:nvSpPr>
        <p:spPr>
          <a:xfrm>
            <a:off x="380365" y="6295390"/>
            <a:ext cx="234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变长数组存储</a:t>
            </a:r>
            <a:r>
              <a:rPr lang="en-US" altLang="zh-CN" b="1">
                <a:solidFill>
                  <a:schemeClr val="accent1"/>
                </a:solidFill>
              </a:rPr>
              <a:t>Entry</a:t>
            </a:r>
            <a:endParaRPr lang="en-US" altLang="zh-CN" b="1">
              <a:solidFill>
                <a:schemeClr val="accent1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88595" y="3849370"/>
            <a:ext cx="105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/>
                </a:solidFill>
              </a:rPr>
              <a:t>Entry[ ]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32" name="矩形标注 131"/>
          <p:cNvSpPr/>
          <p:nvPr/>
        </p:nvSpPr>
        <p:spPr>
          <a:xfrm>
            <a:off x="7522845" y="1152525"/>
            <a:ext cx="3546475" cy="4027170"/>
          </a:xfrm>
          <a:prstGeom prst="wedgeRectCallout">
            <a:avLst>
              <a:gd name="adj1" fmla="val 20671"/>
              <a:gd name="adj2" fmla="val 64506"/>
            </a:avLst>
          </a:prstGeom>
          <a:noFill/>
          <a:ln w="38100">
            <a:solidFill>
              <a:srgbClr val="8B2C4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8206740" y="5773420"/>
            <a:ext cx="379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8B2C4C"/>
                </a:solidFill>
              </a:rPr>
              <a:t>LinkedHashMap </a:t>
            </a:r>
            <a:r>
              <a:rPr lang="zh-CN" altLang="en-US" b="1">
                <a:solidFill>
                  <a:srgbClr val="8B2C4C"/>
                </a:solidFill>
              </a:rPr>
              <a:t>独有，管理顺序</a:t>
            </a:r>
            <a:endParaRPr lang="en-US" altLang="zh-CN" b="1">
              <a:solidFill>
                <a:srgbClr val="8B2C4C"/>
              </a:solidFill>
            </a:endParaRPr>
          </a:p>
        </p:txBody>
      </p:sp>
      <p:sp>
        <p:nvSpPr>
          <p:cNvPr id="134" name="矩形标注 133"/>
          <p:cNvSpPr/>
          <p:nvPr/>
        </p:nvSpPr>
        <p:spPr>
          <a:xfrm>
            <a:off x="6193790" y="1152525"/>
            <a:ext cx="1167765" cy="4027170"/>
          </a:xfrm>
          <a:prstGeom prst="wedgeRectCallout">
            <a:avLst>
              <a:gd name="adj1" fmla="val 20690"/>
              <a:gd name="adj2" fmla="val 72169"/>
            </a:avLst>
          </a:prstGeom>
          <a:noFill/>
          <a:ln w="38100">
            <a:solidFill>
              <a:srgbClr val="CB24D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3173095" y="6141720"/>
            <a:ext cx="473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rgbClr val="CB24DA"/>
                </a:solidFill>
              </a:rPr>
              <a:t>每一个</a:t>
            </a:r>
            <a:r>
              <a:rPr lang="en-US" altLang="zh-CN" b="1">
                <a:solidFill>
                  <a:srgbClr val="CB24DA"/>
                </a:solidFill>
              </a:rPr>
              <a:t>Entry</a:t>
            </a:r>
            <a:r>
              <a:rPr lang="zh-CN" altLang="en-US" b="1">
                <a:solidFill>
                  <a:srgbClr val="CB24DA"/>
                </a:solidFill>
              </a:rPr>
              <a:t>实例通过 </a:t>
            </a:r>
            <a:r>
              <a:rPr lang="en-US" altLang="zh-CN" b="1">
                <a:solidFill>
                  <a:srgbClr val="CB24DA"/>
                </a:solidFill>
              </a:rPr>
              <a:t>next </a:t>
            </a:r>
            <a:r>
              <a:rPr lang="zh-CN" altLang="en-US" b="1">
                <a:solidFill>
                  <a:srgbClr val="CB24DA"/>
                </a:solidFill>
              </a:rPr>
              <a:t>形成了一个链表</a:t>
            </a:r>
            <a:endParaRPr lang="zh-CN" altLang="en-US" b="1">
              <a:solidFill>
                <a:srgbClr val="CB24DA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240665" y="634365"/>
            <a:ext cx="11583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  <a:effectLst/>
              </a:rPr>
              <a:t>HashMap</a:t>
            </a:r>
            <a:r>
              <a:rPr lang="zh-CN" altLang="en-US" b="1">
                <a:solidFill>
                  <a:srgbClr val="FF0000"/>
                </a:solidFill>
                <a:effectLst/>
              </a:rPr>
              <a:t>、</a:t>
            </a:r>
            <a:r>
              <a:rPr lang="en-US" altLang="zh-CN" b="1">
                <a:solidFill>
                  <a:srgbClr val="FF0000"/>
                </a:solidFill>
                <a:effectLst/>
              </a:rPr>
              <a:t>Linked</a:t>
            </a:r>
            <a:r>
              <a:rPr lang="en-US" altLang="zh-CN" b="1">
                <a:solidFill>
                  <a:srgbClr val="FF0000"/>
                </a:solidFill>
                <a:effectLst/>
                <a:sym typeface="+mn-ea"/>
              </a:rPr>
              <a:t>HashMap </a:t>
            </a:r>
            <a:r>
              <a:rPr lang="en-US" altLang="zh-CN" b="1">
                <a:solidFill>
                  <a:srgbClr val="FF0000"/>
                </a:solidFill>
                <a:effectLst/>
              </a:rPr>
              <a:t>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底层使用变长数组 </a:t>
            </a:r>
            <a:r>
              <a:rPr lang="en-US" altLang="zh-CN" b="1">
                <a:solidFill>
                  <a:srgbClr val="FF0000"/>
                </a:solidFill>
                <a:effectLst/>
              </a:rPr>
              <a:t>+ </a:t>
            </a:r>
            <a:r>
              <a:rPr lang="zh-CN" altLang="en-US" b="1">
                <a:solidFill>
                  <a:srgbClr val="FF0000"/>
                </a:solidFill>
                <a:effectLst/>
              </a:rPr>
              <a:t>链表</a:t>
            </a:r>
            <a:endParaRPr lang="zh-CN" altLang="en-US" b="1">
              <a:solidFill>
                <a:srgbClr val="FF0000"/>
              </a:solidFill>
              <a:effectLst/>
            </a:endParaRPr>
          </a:p>
        </p:txBody>
      </p:sp>
      <p:sp>
        <p:nvSpPr>
          <p:cNvPr id="137" name="椭圆形标注 136"/>
          <p:cNvSpPr/>
          <p:nvPr/>
        </p:nvSpPr>
        <p:spPr>
          <a:xfrm>
            <a:off x="2503170" y="4239895"/>
            <a:ext cx="1512570" cy="895985"/>
          </a:xfrm>
          <a:prstGeom prst="wedgeEllipseCallout">
            <a:avLst>
              <a:gd name="adj1" fmla="val -44500"/>
              <a:gd name="adj2" fmla="val 71332"/>
            </a:avLst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2127885" y="5405120"/>
            <a:ext cx="4732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rgbClr val="0070C0"/>
                </a:solidFill>
              </a:rPr>
              <a:t>重写 </a:t>
            </a:r>
            <a:r>
              <a:rPr lang="en-US" altLang="zh-CN" b="1">
                <a:solidFill>
                  <a:srgbClr val="0070C0"/>
                </a:solidFill>
              </a:rPr>
              <a:t>equals</a:t>
            </a:r>
            <a:r>
              <a:rPr lang="zh-CN" altLang="en-US" b="1">
                <a:solidFill>
                  <a:srgbClr val="0070C0"/>
                </a:solidFill>
              </a:rPr>
              <a:t>方法必须重写 </a:t>
            </a:r>
            <a:r>
              <a:rPr lang="en-US" altLang="zh-CN" b="1">
                <a:solidFill>
                  <a:srgbClr val="0070C0"/>
                </a:solidFill>
              </a:rPr>
              <a:t>hashcode </a:t>
            </a:r>
            <a:r>
              <a:rPr lang="zh-CN" altLang="en-US" b="1">
                <a:solidFill>
                  <a:srgbClr val="0070C0"/>
                </a:solidFill>
              </a:rPr>
              <a:t>方法，防止不同对象有相同的 </a:t>
            </a:r>
            <a:r>
              <a:rPr lang="en-US" altLang="zh-CN" b="1">
                <a:solidFill>
                  <a:srgbClr val="0070C0"/>
                </a:solidFill>
              </a:rPr>
              <a:t>hashcode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665" y="788670"/>
            <a:ext cx="5798185" cy="36817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随机产生10000个（0~20）数字，统计数字出现的次数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testHashMap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Random random = new Random();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Map&lt;Integer, Integer&gt; map = new 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int randomNum = random.nextInt(20);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Integer randomNumCount = map.get(randomNum);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map.put(randomNum, randomNumCount != null ? ++randomNumCount : 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07080" y="421894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HashMap </a:t>
            </a:r>
            <a:r>
              <a:rPr lang="zh-CN" altLang="en-US"/>
              <a:t>使用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15685" y="788670"/>
            <a:ext cx="5798185" cy="388683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map  常见方法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HashMap 键不允许重复，值允许重复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testHashMap2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Map&lt;String, String&gt; map = new 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map.put("tom", "tom123");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map.put("bob", "bob123");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map.put("bob", "bob123444");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map.put("dav", "bob123444");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System.out.println(map.containsKey("tom"));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System.out.println(map.containsValue("tom123"));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System.out.println(map.get("tom"));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System.out.println(map.getOrDefault("smith", "smith"));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System.out.println(map.isEmpty());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System.out.println(map.size());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36075" y="447040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Map </a:t>
            </a:r>
            <a:r>
              <a:rPr lang="zh-CN" altLang="en-US"/>
              <a:t>常用方法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665" y="788670"/>
            <a:ext cx="5798185" cy="24618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验证 HashMap 的无序性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testHashMap3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HashMap&lt;String, String&gt; map = new 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map.put("test_" + i, "test_"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map 重写了 toString 方法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70885" y="299466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HashMap </a:t>
            </a:r>
            <a:r>
              <a:rPr lang="zh-CN" altLang="en-US"/>
              <a:t>无序性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15685" y="788670"/>
            <a:ext cx="5798185" cy="246189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验证 LinkedHashMap 的有序性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testHashMap4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HashMap&lt;String, String&gt; map = new LinkedHashMap&lt;&gt;();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map.put("test_" + i, "test_"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System.out.println(map);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9220" y="2994660"/>
            <a:ext cx="261302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LinkedHashMap </a:t>
            </a:r>
            <a:r>
              <a:rPr lang="zh-CN" altLang="en-US"/>
              <a:t>有序性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76835" y="788670"/>
            <a:ext cx="6680835" cy="565785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testForeach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Map&lt;String,String&gt; map = new LinkedHashMap&lt;&gt;();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 = 0; i&lt;100;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map.put("test_" + i, "test_"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map 不支持普通 for 循环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for (int i=0; i&lt;map.size();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    map.get(i);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Set&lt;Entry&lt;String, String&gt;&gt; entrySet = map.entrySet();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(Entry&lt;String, String&gt; entry : entrySet)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System.out.println(entry.getKey() + "~" +entry.getValue());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(Entry&lt;String, String&gt; entry : map.entrySet())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System.out.println(entry.getKey() + "~" +entry.getValue());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Iterator&lt;Entry&lt;String, String&gt;&gt; iterator = map.entrySet().iterator();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(iterator.hasNext())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Entry&lt;String, String&gt; entry = iterator.next();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System.out.println(entry.getKey() + "~" +entry.getValue());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map.entrySet().forEach(entry -&gt; System.out.println(entry.getKey() + "~" + entry.getValue()));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26865" y="620966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Map </a:t>
            </a:r>
            <a:r>
              <a:rPr lang="zh-CN" altLang="en-US"/>
              <a:t>遍历 </a:t>
            </a:r>
            <a:r>
              <a:rPr lang="en-US" altLang="zh-CN"/>
              <a:t>Entry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115685" y="788670"/>
            <a:ext cx="5798185" cy="48558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testHashMap5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HashMap&lt;String, String&gt; map = new LinkedHashMap&lt;&gt;();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map.put("test_" + i, "test_"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返回 Set 表示 key 是不重复的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Set&lt;String&gt; keys = map.keySet();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System.out.println(keys);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返回 Collection 表示 value 是可重复的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Collection&lt;String&gt; values = map.values();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System.out.println(values);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Iterator&lt;String&gt; iterator = keys.iterator();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(iterator.hasNext())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System.out.println(iterator.next());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Iterator&lt;String&gt; iterator2 = values.iterator();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(iterator2.hasNext())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System.out.println(iterator2.next());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8985" y="5417185"/>
            <a:ext cx="327787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Map </a:t>
            </a:r>
            <a:r>
              <a:rPr lang="zh-CN" altLang="en-US"/>
              <a:t>遍历 </a:t>
            </a:r>
            <a:r>
              <a:rPr lang="en-US" altLang="zh-CN"/>
              <a:t>Keys</a:t>
            </a:r>
            <a:r>
              <a:rPr lang="zh-CN" altLang="en-US"/>
              <a:t>、</a:t>
            </a:r>
            <a:r>
              <a:rPr lang="en-US" altLang="zh-CN"/>
              <a:t>Values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680" y="921385"/>
            <a:ext cx="1185672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ym typeface="+mn-ea"/>
              </a:rPr>
              <a:t>Enumeration </a:t>
            </a:r>
            <a:r>
              <a:rPr lang="zh-CN" altLang="en-US" sz="1600">
                <a:sym typeface="+mn-ea"/>
              </a:rPr>
              <a:t>迭代器</a:t>
            </a:r>
            <a:endParaRPr lang="zh-CN" altLang="en-US" sz="1600"/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Enumeration 接口是Iterator迭代器的“古老版本”，从JDK 1.0开始，Enumeration接口就已经存在了（Iterator从JDK 1.2才出现）。Enumeration接口只有两个方法。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boolean hasMoreElements()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如果此迭代器还有剩下的元素，则返回true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Object nextElement()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返回该迭代器的下一个元素，如果还有的话(否则抛出异常)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通过这两个方法不难发现，Enumeration接口中的方法名称难以记忆，而且没有Iterator的remove()方法。如果现在编写Java程序，应该尽量采用Iterator迭代器，而不是用Enumeration迭代器。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之所以保留Enumeration接口的原因，主要为了照顾以前那些“古老”的程序，那些程序里大量使用Enumeration接口，如果新版本的Java里直接删除Enumeration接口，将会导致那些程序全部出错。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计算机行业有一条规则：</a:t>
            </a:r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加入任何规则都必须慎之又慎，因为以后无法删除规则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际上，Vector（包括其子类Stack）、Hashtable两个集合类，以及另一个极少使用的BitSet，都是从JDK1.遗留下来的集合类，而Enumeration接口可用于遍历这些“古老”的集合类。对于ArrayList、HashMap等集合类，不再支持使用Enumeration迭代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76835" y="788670"/>
            <a:ext cx="4669155" cy="486664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Enumeration 的使用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testHashMap6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//        Map&lt;String,String&gt; map = new Hashtable&lt;&gt;();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Hashtable&lt;String,String&gt; map = new Hashtable&lt;&gt;();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map.put("test_" + i, "test#" + i);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使用 Enumeration 遍历 key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Enumeration&lt;String&gt; keyEnumeration = map.keys();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(keyEnumeration.hasMoreElements())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element = keyEnumeration.nextElement();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System.out.println(element);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使用 Enumeration 遍历 value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Enumeration&lt;String&gt; valueEnumeration = map.elements();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(valueEnumeration.hasMoreElements())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String element = valueEnumeration.nextElement();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System.out.println(element);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23465" y="534416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Hashtable </a:t>
            </a:r>
            <a:r>
              <a:rPr lang="zh-CN" altLang="en-US"/>
              <a:t>老式 </a:t>
            </a:r>
            <a:r>
              <a:rPr lang="en-US" altLang="zh-CN"/>
              <a:t>Map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Stack </a:t>
            </a:r>
            <a:r>
              <a:rPr lang="zh-CN" altLang="en-US" sz="3200"/>
              <a:t>栈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6680" y="909955"/>
            <a:ext cx="120853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Stack是栈。它的特性是：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先进后出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(FILO, First In Last Out)。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java工具包中的Stack是继承于Vector(矢量队列)的，由于Vector是通过数组实现的，这就意味着，Stack也是通过数组实现的，而非链表。当然，我们也可以将LinkedList当作栈来使用！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push( num) </a:t>
            </a:r>
            <a:r>
              <a:rPr lang="en-US" altLang="zh-CN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//入栈</a:t>
            </a:r>
            <a:endParaRPr lang="zh-CN" altLang="en-US" sz="1600" b="1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pop() </a:t>
            </a:r>
            <a:r>
              <a:rPr lang="en-US" altLang="zh-CN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 b="1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//栈顶元素出栈</a:t>
            </a:r>
            <a:endParaRPr lang="zh-CN" altLang="en-US" sz="1600" b="1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empty()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//判定栈是否为空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peek()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//获取栈顶元素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search(num) 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//判端元素num是否在栈中，如果在返回1，不在返回-1。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06640" y="1827530"/>
            <a:ext cx="4460240" cy="368173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栈（先进后出）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验证栈先进后出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testStack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Stack&lt;String&gt; stack = new Stack&lt;&gt;();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(String str : "hello world hollo linkknown".split(" "))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入栈(往队尾添加元素)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stack.push(str);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System.out.println(stack);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(!stack.empty())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出栈(从栈顶移除元素)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System.out.println(stack.pop());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88450" y="5257800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Stack </a:t>
            </a:r>
            <a:r>
              <a:rPr lang="zh-CN" altLang="en-US"/>
              <a:t>栈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/>
              <a:t>Queue </a:t>
            </a:r>
            <a:r>
              <a:rPr lang="zh-CN" altLang="en-US" sz="3200"/>
              <a:t>队列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725" y="920750"/>
            <a:ext cx="1176718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Queue接口是Java Collections Framework的成员。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 实现通常不允许插入 null 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队列通常（但并非一定）以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FIFO（先进先出）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的方式排序各个元素。不过优先级队列和 LIFO 队列（或堆栈）例外，前者根据提供的比较器或元素的自然顺序对元素进行排序，后者按 LIFO（后进先出）的方式对元素进行排序。无论使用哪种排序方式，队列的头 都是调用 remove() 或 poll() 所移除的元素。在 FIFO 队列中，所有的新元素都插入队列的末尾。其他种类的队列可能使用不同的元素放置规则。每个 Queue 实现必须指定其顺序属性。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在处理元素前用于保存元素的 collection。除了基本的 Collection 操作外，队列还提供其他的插入、提取和检查操作。每个方法都存在两种形式：一种抛出异常（操作失败时），另一种返回一个特殊值（null 或 false，具体取决于操作）。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 接口并未定义阻塞队列的方法，而这在并发编程中是很常见的。BlockingQueue 接口定义了那些等待元素出现或等待队列中有可用空间的方法，这些方法扩展了此接口。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抛出异常 　　返回特殊值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插入：add(e) 　　  offer(e)  插入一个元素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移除：remove()      poll()      移除和返回队列的头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检查：element()     peek()    返回但不移除队列的头。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JDK中并发队列提供了两种实现，一种是高性能队列ConcurrentLinkedQueue，一种是阻塞队列BlockingQueue（7种阻塞队列），两种都继承自Queue。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JDK中队列有两大类，一类是双端队列，一类是单端队列。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Java Queue接口扩展了Collection接口。Collection接口 externs Iterable接口。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子接口：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BlockingQueue, Deque, BlobkingDequeue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3520" y="991870"/>
            <a:ext cx="1179512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集合框架主要包括两种类型的容器，一种是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集合（Collection）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，存储一个元素集合，另一种是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图（Map）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，存储键/值对映射。Collection 接口又有 3 种子类型，List、Set 和 Queue，再下面是一些抽象类，最后是具体实现类，常用的有 ArrayList、LinkedList、HashSet、LinkedHashSet、HashMap、LinkedHashMap 等等。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集合框架是一个用来代表和操纵集合的统一架构。所有的集合框架都包含如下内容：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接口：是代表集合的抽象数据类型。例如 Collection、List、Set、Map 等。之所以定义多个接口，是为了以不同的方式操作集合对象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实现（类）：是集合接口的具体实现。从本质上讲，它们是可重复使用的数据结构，例如：ArrayList、LinkedList、HashSet、HashMap。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算法：是实现集合接口的对象里的方法执行的一些有用的计算，例如：搜索和排序。这些算法被称为多态，那是因为相同的方法可以在相似的接口上有着不同的实现。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除了集合，该框架也定义了几个 Map 接口和类。Map 里存储的是键/值对。尽管 Map 不是集合，但是它们完全整合在集合中。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2715" y="824865"/>
            <a:ext cx="1188847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队列（Queue）是常用的数据结构，可以将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队列看成特殊的线性表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，队列限制了对线性表的访问方式：只能从线性表的一端添加（offer）元素，从另一端取出（poll）元素。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队列遵循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先进先出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（FIFO First Input First Output ）的原则。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JDK中提供了Queue接口，同时使得LinkedList实现了该接口（选择LinkedList实现Queue的原因在于Queue经常要进行插入和删除的操作，而LinkedList在这方面效率较高）。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Queue提供了操作队列的相关方法,其主要方法如下: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boolean 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offer(E e):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将元素追加到队列末尾,若添加成功则返回true。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 poll():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从队首删除并返回该元素。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 peek():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返回队首元素，但是不删除。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Queue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常用方法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1.获取并移除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poll() 　　获取并移除此队列的头，如果此队列为空，则返回 null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remove()　　获取并移除此队列的头，如果此队列为空，则抛出NoSuchElementException异常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2.获取但不移除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peek()　　获取队列的头但不移除此队列的头。如果此队列为空，则返回 null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element()　　获取队列的头但不移除此队列的头。如果此队列为空，则将抛出NoSuchElementException异常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添加元素的方法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offer()　　将指定的元素插入此队列（如果立即可行且不会违反容量限制），插入成功返回 true；否则返回 false。当使用有容量限制的队列时，offer方法通常要优于 add方法——add方法可能无法插入元素，而只是抛出一个  IllegalStateException异常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add()　　将指定的元素插入此队列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12090" y="845185"/>
            <a:ext cx="117671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 Deque（双向队列）与Queue（单向队列）</a:t>
            </a:r>
            <a:endParaRPr lang="zh-CN" altLang="en-US" b="1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Deque继承Queue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interface Deque&lt;E&gt; extends Queue&lt;E&gt;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Queue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是集合框架Collection的子接口，是一种常见的数据结构，遵循先进先出的原则。基于链表来进行实现，的单向队列。LinkedList接口，实现了Queue，所以LinkedList，在插入和删除操作，效率会比较高。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Deque接口，是Queue接口的子接口，是指队列两端的元素，既能入队（offer）也能出队。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如果将Deque限制为只能从一端进行入队，和出队，就是栈的数据结构的实现。对于栈而言，有入栈（push）和出栈（pop），遵循先进后出的规则。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48615" y="144145"/>
            <a:ext cx="6111240" cy="656907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LinkedList 单向队列：先进先出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public class LinkedList&lt;E&gt; extends AbstractSequentialList&lt;E&gt; implements List&lt;E&gt;, Deque&lt;E&gt;, Cloneable, java.io.Serializable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queue 单向队列：先进先出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poll(): 将队首的元素删除,并返回该元素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peek(): 返回队首的元素,但不进行删除操作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offer(): 将元素添加到队尾,如果成功,则返回true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testQueue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Queue&lt;String&gt; queue = new LinkedList&lt;&gt;();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(String s : "hello world hollo linkknown".split(" "))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offer(): 队尾插入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queue.offer(s);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返回队首元素不移除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(!queue.isEmpty())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返回队首元素并移除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System.out.println(queue.poll());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37330" y="6265545"/>
            <a:ext cx="24314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单向队列</a:t>
            </a:r>
            <a:endParaRPr lang="zh-CN"/>
          </a:p>
        </p:txBody>
      </p:sp>
      <p:sp>
        <p:nvSpPr>
          <p:cNvPr id="4" name="矩形 3"/>
          <p:cNvSpPr/>
          <p:nvPr/>
        </p:nvSpPr>
        <p:spPr>
          <a:xfrm>
            <a:off x="6675120" y="36195"/>
            <a:ext cx="4504055" cy="67741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 LinkedList 双向队列：先进后出(栈)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LinkedList 即可当成单向队列使用,也可当成双向队列使用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LinkedList 当成栈来使用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栈：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push(e):入栈,添加到队首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peek():返回栈首元素,但不进行删除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pop():出栈,删除队首元素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testQueue2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Deque&lt;String&gt; queue = new LinkedList&lt;&gt;();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(String s : "hello world hollo linkknown".split(" "))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队首插入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queue.push(s);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返回队首元素,不移除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System.out.println(queue.peek());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(!queue.isEmpty())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返回队首元素并移除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System.out.println(queue.pop());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14205" y="6362700"/>
            <a:ext cx="264160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双向队列</a:t>
            </a:r>
            <a:r>
              <a:rPr lang="en-US" altLang="zh-CN"/>
              <a:t>-</a:t>
            </a:r>
            <a:r>
              <a:rPr lang="zh-CN" altLang="en-US"/>
              <a:t>替代 </a:t>
            </a:r>
            <a:r>
              <a:rPr lang="en-US" altLang="zh-CN"/>
              <a:t>Stack </a:t>
            </a:r>
            <a:r>
              <a:rPr lang="zh-CN" altLang="en-US"/>
              <a:t>栈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94995" y="882015"/>
            <a:ext cx="4004310" cy="452120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PriorityQueue(优先队列): 按照自然顺序出队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testQueue3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Queue&lt;Integer&gt; queue = new PriorityQueue&lt;&gt;();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int randomNum = new Random().nextInt(100);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System.out.print(randomNum + " 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添加到队尾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queue.offer(randomNum);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顺序已经和添加顺序不一致了,内部自动给排序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(!queue.isEmpty())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返回队首元素,按照自然顺序返回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System.out.print(queue.poll() + " 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0730" y="5194300"/>
            <a:ext cx="36518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PriorityQueue </a:t>
            </a:r>
            <a:r>
              <a:rPr lang="zh-CN" altLang="en-US"/>
              <a:t>优先队列</a:t>
            </a:r>
            <a:r>
              <a:rPr lang="en-US" altLang="zh-CN"/>
              <a:t>-</a:t>
            </a:r>
            <a:r>
              <a:rPr lang="zh-CN" altLang="en-US"/>
              <a:t>自然顺序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4770" y="120650"/>
            <a:ext cx="7402830" cy="479298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PriorityQueue(优先队列): 按照自定义顺序出队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自定义：先返回奇数再返回偶数，相同性质的数按照自然顺序返回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@Test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void testQueue4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自定义顺序需要使用重载的构造器,自定义匿名内部类 Comparator 来实现排序规则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PriorityQueue&lt;Integer&gt; queue = new PriorityQueue&lt;&gt;(new Comparator&lt;Integer&gt;()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public int compare(Integer o1, Integer o2)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// 都是偶数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if (o1 % 2 == 0 &amp;&amp; o2 % 2 == 0)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return o1 - o2;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// 都是奇数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if (o1 % 2 == 1 &amp;&amp; o2 % 2 == 1)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return o1 - o2;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// 一个奇数一个偶数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return -(o1 % 2 - o2 % 2);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01060" y="3024505"/>
            <a:ext cx="8705215" cy="374078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for (int i=0; i&lt;100; i++)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int randomNum = new Random().nextInt(100);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System.out.print(randomNum + " 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添加到队尾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源码分析：public boolean offer(E e)   -&gt;   siftUp(i, e);   -&gt;    siftUpUsingComparator(k, x);  &amp;&amp;  siftUpComparable(k, x);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queue.offer(randomNum);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// 顺序已经和添加顺序不一致了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System.out.println(queue);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while (!queue.isEmpty())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返回队首元素,按照自定义顺序返回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// 源码分析： public E poll()  -&gt;     siftDown(0, x);   -&gt;    siftDownUsingComparator(k, x);  &amp;&amp;  siftDownComparable(k, x);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System.out.print(queue.poll() + " ");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26070" y="2786380"/>
            <a:ext cx="41979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PriorityQueue </a:t>
            </a:r>
            <a:r>
              <a:rPr lang="zh-CN" altLang="en-US">
                <a:sym typeface="+mn-ea"/>
              </a:rPr>
              <a:t>优先队列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自定义</a:t>
            </a:r>
            <a:r>
              <a:rPr lang="zh-CN" altLang="en-US">
                <a:sym typeface="+mn-ea"/>
              </a:rPr>
              <a:t>顺序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0965" y="849630"/>
            <a:ext cx="5650865" cy="571944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/**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 测试阻塞队列: 使用阻塞队列实现发布和订阅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*/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static void testBlockingQueue 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ArrayBlockingQueue&lt;Integer&gt; queue = new ArrayBlockingQueue&lt;&gt;(10);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Thread product = new Thread(new Runnable()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public void run()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int i=0;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while (true)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int randomNumber = new Random().nextInt(100);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queue.put(randomNumber);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System.out.println(String.format("put number index:%d, value: %d", i, randomNumber));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TimeUnit.SECONDS.sleep(1);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} catch (InterruptedException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i++;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77560" y="849630"/>
            <a:ext cx="6228080" cy="513651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Thread consumer = new Thread(new Runnable()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@Override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public void run()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int i=0;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while (true)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try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System.out.println(String.format("take number index:%d, value: %d", i, queue.take()));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TimeUnit.SECONDS.sleep(2);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} catch (InterruptedException e)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    e.printStackTrace();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    i++;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});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product.start();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consumer.start();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public static void main(String[] args) {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    testBlockingQueue();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    }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98435" y="5776595"/>
            <a:ext cx="419798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阻塞队列</a:t>
            </a:r>
            <a:r>
              <a:rPr lang="en-US" altLang="zh-CN"/>
              <a:t>-</a:t>
            </a:r>
            <a:r>
              <a:rPr lang="zh-CN" altLang="en-US"/>
              <a:t>实现发布订阅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55" y="166370"/>
            <a:ext cx="7041515" cy="66916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40665" y="788670"/>
            <a:ext cx="5060315" cy="4302125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测试数组和集合的区别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1、数组长度固定，集合的长度不固定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2、数组长度使用的是 length 属性,集合的长度使用的是 size() 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数组可以是基本类型,集合只可以是引用类型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testCollection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char[] chars = "helloworld".toCharArray();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System.out.println(chars.length);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循环 100 次,随机产生一个数,存储所有的偶数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evenNumberList = new ArrayList&lt;&gt;();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Random random = new Random();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(int i=0; i&lt;100; i++)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int number = random.nextInt(100);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if (number % 2 == 0)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    evenNumberList.add(number);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System.out.println(evenNumberList.size());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0015" y="5164455"/>
            <a:ext cx="264096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集合特性：长度不固定</a:t>
            </a:r>
            <a:endParaRPr lang="zh-CN"/>
          </a:p>
        </p:txBody>
      </p:sp>
      <p:sp>
        <p:nvSpPr>
          <p:cNvPr id="5" name="矩形 4"/>
          <p:cNvSpPr/>
          <p:nvPr/>
        </p:nvSpPr>
        <p:spPr>
          <a:xfrm>
            <a:off x="5441315" y="788670"/>
            <a:ext cx="5060315" cy="555879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证明集合中放入的元素是对象的引用，而不是对象本身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testCollection2 ()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List&lt;Person&gt; personList01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List&lt;Person&gt; personList02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Person person = new Person();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person.setName("tom");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person.setAge(20);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两个集合放入相同的元素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personList01.add(person);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personList02.add(person);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System.out.println(personList01);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System.out.println(personList02);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修改其中一个集合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for (Person pson : personList02)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pson.setName("bob");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    pson.setAge(30);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另一个集合跟着改变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System.out.println(personList01);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集合对象重写了 toString 方法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System.out.println(personList02);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06790" y="5164455"/>
            <a:ext cx="2914015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集合特性：存储对象引用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323850" y="854710"/>
            <a:ext cx="11544300" cy="2854960"/>
          </a:xfrm>
          <a:prstGeom prst="rect">
            <a:avLst/>
          </a:prstGeom>
          <a:solidFill>
            <a:schemeClr val="bg1"/>
          </a:solidFill>
          <a:ln w="28575">
            <a:solidFill>
              <a:srgbClr val="F59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/**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 集合可以存放不同类型的数据,但是建议存储相同类型,不建议存储不同类型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*/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@Test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public void testCollection3 () throws NoSuchMethodException, SecurityException, IllegalAccessException, IllegalArgumentException, InvocationTargetException {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List&lt;Integer&gt; lst = new ArrayList&lt;&gt;();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// boolean add(E e);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lst.add(10);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Method add = lst.getClass().getDeclaredMethod("add", Object.class);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add.invoke(lst, 'a');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    System.out.println(lst);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  <a:sym typeface="+mn-ea"/>
              </a:rPr>
              <a:t>    }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89010" y="3088005"/>
            <a:ext cx="3105150" cy="456565"/>
          </a:xfrm>
          <a:prstGeom prst="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集合特性：建议存相同类型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453765" y="2649855"/>
            <a:ext cx="5045710" cy="1202055"/>
          </a:xfrm>
          <a:prstGeom prst="roundRect">
            <a:avLst/>
          </a:prstGeom>
          <a:solidFill>
            <a:srgbClr val="F5990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ym typeface="+mn-ea"/>
              </a:rPr>
              <a:t>线性表</a:t>
            </a:r>
            <a:r>
              <a:rPr lang="en-US" altLang="zh-CN" sz="3200">
                <a:sym typeface="+mn-ea"/>
              </a:rPr>
              <a:t>(</a:t>
            </a:r>
            <a:r>
              <a:rPr lang="zh-CN" altLang="en-US" sz="3200">
                <a:sym typeface="+mn-ea"/>
              </a:rPr>
              <a:t>数组和链表</a:t>
            </a:r>
            <a:r>
              <a:rPr lang="en-US" altLang="zh-CN" sz="3200">
                <a:sym typeface="+mn-ea"/>
              </a:rPr>
              <a:t>)</a:t>
            </a:r>
            <a:endParaRPr lang="zh-CN" sz="32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40693</Words>
  <Application>WPS 演示</Application>
  <PresentationFormat>宽屏</PresentationFormat>
  <Paragraphs>1855</Paragraphs>
  <Slides>56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Java集合操作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949</cp:revision>
  <dcterms:created xsi:type="dcterms:W3CDTF">2019-06-19T02:08:00Z</dcterms:created>
  <dcterms:modified xsi:type="dcterms:W3CDTF">2020-11-30T07:31:05Z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