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660" r:id="rId3"/>
    <p:sldId id="661" r:id="rId4"/>
    <p:sldId id="771" r:id="rId5"/>
    <p:sldId id="770" r:id="rId6"/>
    <p:sldId id="772" r:id="rId7"/>
    <p:sldId id="682" r:id="rId8"/>
    <p:sldId id="717" r:id="rId9"/>
    <p:sldId id="773" r:id="rId10"/>
    <p:sldId id="683" r:id="rId11"/>
    <p:sldId id="684" r:id="rId12"/>
    <p:sldId id="819" r:id="rId13"/>
    <p:sldId id="820" r:id="rId14"/>
    <p:sldId id="822" r:id="rId15"/>
    <p:sldId id="821" r:id="rId16"/>
    <p:sldId id="685" r:id="rId17"/>
    <p:sldId id="686" r:id="rId18"/>
    <p:sldId id="858" r:id="rId19"/>
    <p:sldId id="823" r:id="rId20"/>
    <p:sldId id="687" r:id="rId21"/>
    <p:sldId id="824" r:id="rId22"/>
    <p:sldId id="825" r:id="rId23"/>
    <p:sldId id="691" r:id="rId24"/>
    <p:sldId id="826" r:id="rId25"/>
    <p:sldId id="827" r:id="rId26"/>
    <p:sldId id="828" r:id="rId27"/>
    <p:sldId id="830" r:id="rId28"/>
    <p:sldId id="829" r:id="rId29"/>
    <p:sldId id="831" r:id="rId30"/>
    <p:sldId id="688" r:id="rId31"/>
    <p:sldId id="833" r:id="rId32"/>
    <p:sldId id="690" r:id="rId33"/>
    <p:sldId id="718" r:id="rId34"/>
    <p:sldId id="836" r:id="rId35"/>
    <p:sldId id="835" r:id="rId36"/>
    <p:sldId id="692" r:id="rId37"/>
    <p:sldId id="693" r:id="rId38"/>
    <p:sldId id="837" r:id="rId39"/>
    <p:sldId id="838" r:id="rId40"/>
    <p:sldId id="839" r:id="rId41"/>
    <p:sldId id="834" r:id="rId42"/>
    <p:sldId id="840" r:id="rId43"/>
    <p:sldId id="841" r:id="rId44"/>
    <p:sldId id="695" r:id="rId45"/>
    <p:sldId id="845" r:id="rId46"/>
    <p:sldId id="703" r:id="rId47"/>
    <p:sldId id="704" r:id="rId49"/>
    <p:sldId id="705" r:id="rId50"/>
    <p:sldId id="846" r:id="rId51"/>
    <p:sldId id="848" r:id="rId52"/>
    <p:sldId id="842" r:id="rId53"/>
    <p:sldId id="843" r:id="rId54"/>
    <p:sldId id="844" r:id="rId55"/>
    <p:sldId id="849" r:id="rId56"/>
    <p:sldId id="755" r:id="rId57"/>
    <p:sldId id="713" r:id="rId58"/>
    <p:sldId id="850" r:id="rId59"/>
    <p:sldId id="851" r:id="rId60"/>
    <p:sldId id="854" r:id="rId61"/>
    <p:sldId id="853" r:id="rId62"/>
    <p:sldId id="756" r:id="rId63"/>
    <p:sldId id="757" r:id="rId64"/>
    <p:sldId id="758" r:id="rId65"/>
    <p:sldId id="855" r:id="rId66"/>
    <p:sldId id="856" r:id="rId67"/>
    <p:sldId id="857" r:id="rId68"/>
    <p:sldId id="868" r:id="rId69"/>
    <p:sldId id="865" r:id="rId70"/>
    <p:sldId id="866" r:id="rId71"/>
    <p:sldId id="869" r:id="rId72"/>
    <p:sldId id="870" r:id="rId73"/>
    <p:sldId id="871" r:id="rId74"/>
    <p:sldId id="861" r:id="rId75"/>
    <p:sldId id="859" r:id="rId76"/>
    <p:sldId id="863" r:id="rId77"/>
    <p:sldId id="862" r:id="rId78"/>
    <p:sldId id="860" r:id="rId79"/>
    <p:sldId id="762" r:id="rId80"/>
    <p:sldId id="662"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71DA00"/>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0"/>
        <p:guide pos="377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4.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5.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1.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2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7.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29.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0.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4.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3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7.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8.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9.xml"/><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0.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41.xml"/><Relationship Id="rId2" Type="http://schemas.openxmlformats.org/officeDocument/2006/relationships/image" Target="../media/image9.png"/><Relationship Id="rId1"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2.xml"/><Relationship Id="rId1"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3.xml"/><Relationship Id="rId1"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4.xml"/><Relationship Id="rId1"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5.xml"/><Relationship Id="rId1"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7.xml"/><Relationship Id="rId1"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8.xml"/><Relationship Id="rId1"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9.xml"/><Relationship Id="rId1"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0.xml"/><Relationship Id="rId1"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1.xml"/><Relationship Id="rId1"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2.xml"/><Relationship Id="rId1"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3.xml"/><Relationship Id="rId1"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4.xml"/><Relationship Id="rId1"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5.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257175" y="4188460"/>
            <a:ext cx="4276725" cy="11239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测试主线程</a:t>
            </a:r>
            <a:endParaRPr lang="zh-CN" altLang="en-US" sz="1200">
              <a:solidFill>
                <a:schemeClr val="tx1"/>
              </a:solidFill>
              <a:sym typeface="+mn-ea"/>
            </a:endParaRPr>
          </a:p>
          <a:p>
            <a:pPr algn="l"/>
            <a:r>
              <a:rPr lang="zh-CN" altLang="en-US" sz="1200">
                <a:solidFill>
                  <a:schemeClr val="tx1"/>
                </a:solidFill>
                <a:sym typeface="+mn-ea"/>
              </a:rPr>
              <a:t>    public static void testMain ()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2329180" y="507682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main </a:t>
            </a:r>
            <a:r>
              <a:rPr lang="zh-CN" altLang="en-US"/>
              <a:t>主线程</a:t>
            </a:r>
            <a:endParaRPr lang="zh-CN" altLang="en-US"/>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123825" y="3141345"/>
            <a:ext cx="5870575" cy="31451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Thread 创建线程测试</a:t>
            </a:r>
            <a:endParaRPr lang="zh-CN" altLang="en-US" sz="1200">
              <a:solidFill>
                <a:schemeClr val="tx1"/>
              </a:solidFill>
              <a:sym typeface="+mn-ea"/>
            </a:endParaRPr>
          </a:p>
          <a:p>
            <a:pPr algn="l"/>
            <a:r>
              <a:rPr lang="zh-CN" altLang="en-US" sz="1200">
                <a:solidFill>
                  <a:schemeClr val="tx1"/>
                </a:solidFill>
                <a:sym typeface="+mn-ea"/>
              </a:rPr>
              <a:t>     * 一个创建了四个线程，使用 Thread.currentThread().getName() 来获取线程名称</a:t>
            </a:r>
            <a:endParaRPr lang="zh-CN" altLang="en-US" sz="1200">
              <a:solidFill>
                <a:schemeClr val="tx1"/>
              </a:solidFill>
              <a:sym typeface="+mn-ea"/>
            </a:endParaRPr>
          </a:p>
          <a:p>
            <a:pPr algn="l"/>
            <a:r>
              <a:rPr lang="zh-CN" altLang="en-US" sz="1200">
                <a:solidFill>
                  <a:schemeClr val="tx1"/>
                </a:solidFill>
                <a:sym typeface="+mn-ea"/>
              </a:rPr>
              <a:t>     * @param args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testCreateThread () {</a:t>
            </a:r>
            <a:endParaRPr lang="zh-CN" altLang="en-US" sz="1200">
              <a:solidFill>
                <a:schemeClr val="tx1"/>
              </a:solidFill>
              <a:sym typeface="+mn-ea"/>
            </a:endParaRPr>
          </a:p>
          <a:p>
            <a:pPr algn="l"/>
            <a:r>
              <a:rPr lang="zh-CN" altLang="en-US" sz="1200">
                <a:solidFill>
                  <a:schemeClr val="tx1"/>
                </a:solidFill>
                <a:sym typeface="+mn-ea"/>
              </a:rPr>
              <a:t>        Thread thread1 = new MyThread();</a:t>
            </a:r>
            <a:endParaRPr lang="zh-CN" altLang="en-US" sz="1200">
              <a:solidFill>
                <a:schemeClr val="tx1"/>
              </a:solidFill>
              <a:sym typeface="+mn-ea"/>
            </a:endParaRPr>
          </a:p>
          <a:p>
            <a:pPr algn="l"/>
            <a:r>
              <a:rPr lang="zh-CN" altLang="en-US" sz="1200">
                <a:solidFill>
                  <a:schemeClr val="tx1"/>
                </a:solidFill>
                <a:sym typeface="+mn-ea"/>
              </a:rPr>
              <a:t>        Thread thread2 = new MyThread();</a:t>
            </a:r>
            <a:endParaRPr lang="zh-CN" altLang="en-US" sz="1200">
              <a:solidFill>
                <a:schemeClr val="tx1"/>
              </a:solidFill>
              <a:sym typeface="+mn-ea"/>
            </a:endParaRPr>
          </a:p>
          <a:p>
            <a:pPr algn="l"/>
            <a:r>
              <a:rPr lang="zh-CN" altLang="en-US" sz="1200">
                <a:solidFill>
                  <a:schemeClr val="tx1"/>
                </a:solidFill>
                <a:sym typeface="+mn-ea"/>
              </a:rPr>
              <a:t>        Thread thread3 = new MyThread();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7" name="矩形 6"/>
          <p:cNvSpPr/>
          <p:nvPr/>
        </p:nvSpPr>
        <p:spPr>
          <a:xfrm>
            <a:off x="6205855" y="3141345"/>
            <a:ext cx="5870575" cy="34632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 Runnable 创建线程测试</a:t>
            </a:r>
            <a:endParaRPr lang="zh-CN" altLang="en-US" sz="1200">
              <a:solidFill>
                <a:schemeClr val="tx1"/>
              </a:solidFill>
              <a:sym typeface="+mn-ea"/>
            </a:endParaRPr>
          </a:p>
          <a:p>
            <a:pPr algn="l"/>
            <a:r>
              <a:rPr lang="zh-CN" altLang="en-US" sz="1200">
                <a:solidFill>
                  <a:schemeClr val="tx1"/>
                </a:solidFill>
                <a:sym typeface="+mn-ea"/>
              </a:rPr>
              <a:t>     * 一共创建了四个线程，使用 Thread.currentThread().getName() 来获取线程名称</a:t>
            </a:r>
            <a:endParaRPr lang="zh-CN" altLang="en-US" sz="1200">
              <a:solidFill>
                <a:schemeClr val="tx1"/>
              </a:solidFill>
              <a:sym typeface="+mn-ea"/>
            </a:endParaRPr>
          </a:p>
          <a:p>
            <a:pPr algn="l"/>
            <a:r>
              <a:rPr lang="zh-CN" altLang="en-US" sz="1200">
                <a:solidFill>
                  <a:schemeClr val="tx1"/>
                </a:solidFill>
                <a:sym typeface="+mn-ea"/>
              </a:rPr>
              <a:t>     * @param args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testCreateRunnable () {</a:t>
            </a:r>
            <a:endParaRPr lang="zh-CN" altLang="en-US" sz="1200">
              <a:solidFill>
                <a:schemeClr val="tx1"/>
              </a:solidFill>
              <a:sym typeface="+mn-ea"/>
            </a:endParaRPr>
          </a:p>
          <a:p>
            <a:pPr algn="l"/>
            <a:r>
              <a:rPr lang="zh-CN" altLang="en-US" sz="1200">
                <a:solidFill>
                  <a:schemeClr val="tx1"/>
                </a:solidFill>
                <a:sym typeface="+mn-ea"/>
              </a:rPr>
              <a:t>        Runnable runnable = new MyRunnable();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thread1 = new Thread(runnable);</a:t>
            </a:r>
            <a:endParaRPr lang="zh-CN" altLang="en-US" sz="1200">
              <a:solidFill>
                <a:schemeClr val="tx1"/>
              </a:solidFill>
              <a:sym typeface="+mn-ea"/>
            </a:endParaRPr>
          </a:p>
          <a:p>
            <a:pPr algn="l"/>
            <a:r>
              <a:rPr lang="zh-CN" altLang="en-US" sz="1200">
                <a:solidFill>
                  <a:schemeClr val="tx1"/>
                </a:solidFill>
                <a:sym typeface="+mn-ea"/>
              </a:rPr>
              <a:t>        Thread thread2 = new Thread(runnable);</a:t>
            </a:r>
            <a:endParaRPr lang="zh-CN" altLang="en-US" sz="1200">
              <a:solidFill>
                <a:schemeClr val="tx1"/>
              </a:solidFill>
              <a:sym typeface="+mn-ea"/>
            </a:endParaRPr>
          </a:p>
          <a:p>
            <a:pPr algn="l"/>
            <a:r>
              <a:rPr lang="zh-CN" altLang="en-US" sz="1200">
                <a:solidFill>
                  <a:schemeClr val="tx1"/>
                </a:solidFill>
                <a:sym typeface="+mn-ea"/>
              </a:rPr>
              <a:t>        Thread thread3 = new Thread(runnable);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thread3.start();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123825" y="773430"/>
            <a:ext cx="5870575" cy="2253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9" name="矩形 8"/>
          <p:cNvSpPr/>
          <p:nvPr/>
        </p:nvSpPr>
        <p:spPr>
          <a:xfrm>
            <a:off x="3005455" y="5101590"/>
            <a:ext cx="28702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1 Thread</a:t>
            </a:r>
            <a:endParaRPr lang="en-US" altLang="zh-CN"/>
          </a:p>
        </p:txBody>
      </p:sp>
      <p:sp>
        <p:nvSpPr>
          <p:cNvPr id="10" name="矩形 9"/>
          <p:cNvSpPr/>
          <p:nvPr/>
        </p:nvSpPr>
        <p:spPr>
          <a:xfrm>
            <a:off x="6205855" y="773430"/>
            <a:ext cx="5870575" cy="22536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MyRunnable implements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13" name="矩形 12"/>
          <p:cNvSpPr/>
          <p:nvPr/>
        </p:nvSpPr>
        <p:spPr>
          <a:xfrm>
            <a:off x="9097645" y="5339080"/>
            <a:ext cx="287020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2</a:t>
            </a:r>
            <a:r>
              <a:rPr lang="en-US" altLang="zh-CN"/>
              <a:t> Runnable</a:t>
            </a:r>
            <a:endParaRPr lang="en-US" altLang="zh-CN"/>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0" y="0"/>
            <a:ext cx="5861050" cy="27539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MyCallable implements Callable&lt;Integer&gt;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Integer call() throws Exception {</a:t>
            </a:r>
            <a:endParaRPr lang="zh-CN" altLang="en-US" sz="1200">
              <a:solidFill>
                <a:schemeClr val="tx1"/>
              </a:solidFill>
              <a:sym typeface="+mn-ea"/>
            </a:endParaRPr>
          </a:p>
          <a:p>
            <a:pPr algn="l"/>
            <a:r>
              <a:rPr lang="zh-CN" altLang="en-US" sz="1200">
                <a:solidFill>
                  <a:schemeClr val="tx1"/>
                </a:solidFill>
                <a:sym typeface="+mn-ea"/>
              </a:rPr>
              <a:t>        int sum = 0;</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sum += i;</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is running for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TimeUnit.MILLISECONDS.sleep(100);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"线程执行完啦~");</a:t>
            </a:r>
            <a:endParaRPr lang="zh-CN" altLang="en-US" sz="1200">
              <a:solidFill>
                <a:schemeClr val="tx1"/>
              </a:solidFill>
              <a:sym typeface="+mn-ea"/>
            </a:endParaRPr>
          </a:p>
          <a:p>
            <a:pPr algn="l"/>
            <a:r>
              <a:rPr lang="zh-CN" altLang="en-US" sz="1200">
                <a:solidFill>
                  <a:schemeClr val="tx1"/>
                </a:solidFill>
                <a:sym typeface="+mn-ea"/>
              </a:rPr>
              <a:t>        return sum;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2179955" y="2341245"/>
            <a:ext cx="4969510" cy="44475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FutureTask + Callable 创建线程</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1、异常会被抛出</a:t>
            </a:r>
            <a:endParaRPr lang="zh-CN" altLang="en-US" sz="1200">
              <a:solidFill>
                <a:schemeClr val="tx1"/>
              </a:solidFill>
              <a:sym typeface="+mn-ea"/>
            </a:endParaRPr>
          </a:p>
          <a:p>
            <a:pPr algn="l"/>
            <a:r>
              <a:rPr lang="zh-CN" altLang="en-US" sz="1200">
                <a:solidFill>
                  <a:schemeClr val="tx1"/>
                </a:solidFill>
                <a:sym typeface="+mn-ea"/>
              </a:rPr>
              <a:t>     * 2、可接收线程返回的数据（异步结果）</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 @throws ExecutionException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testCreateCallable () throws InterruptedException, ExecutionException {</a:t>
            </a:r>
            <a:endParaRPr lang="zh-CN" altLang="en-US" sz="1200">
              <a:solidFill>
                <a:schemeClr val="tx1"/>
              </a:solidFill>
              <a:sym typeface="+mn-ea"/>
            </a:endParaRPr>
          </a:p>
          <a:p>
            <a:pPr algn="l"/>
            <a:r>
              <a:rPr lang="zh-CN" altLang="en-US" sz="1200">
                <a:solidFill>
                  <a:schemeClr val="tx1"/>
                </a:solidFill>
                <a:sym typeface="+mn-ea"/>
              </a:rPr>
              <a:t>        Callable&lt;Integer&gt; callable = new MyCallable();</a:t>
            </a:r>
            <a:endParaRPr lang="zh-CN" altLang="en-US" sz="1200">
              <a:solidFill>
                <a:schemeClr val="tx1"/>
              </a:solidFill>
              <a:sym typeface="+mn-ea"/>
            </a:endParaRPr>
          </a:p>
          <a:p>
            <a:pPr algn="l"/>
            <a:r>
              <a:rPr lang="zh-CN" altLang="en-US" sz="1200">
                <a:solidFill>
                  <a:schemeClr val="tx1"/>
                </a:solidFill>
                <a:sym typeface="+mn-ea"/>
              </a:rPr>
              <a:t>        FutureTask&lt;Integer&gt; futureTask = new FutureTask&lt;&gt;(callable);</a:t>
            </a:r>
            <a:endParaRPr lang="zh-CN" altLang="en-US" sz="1200">
              <a:solidFill>
                <a:schemeClr val="tx1"/>
              </a:solidFill>
              <a:sym typeface="+mn-ea"/>
            </a:endParaRPr>
          </a:p>
          <a:p>
            <a:pPr algn="l"/>
            <a:r>
              <a:rPr lang="zh-CN" altLang="en-US" sz="1200">
                <a:solidFill>
                  <a:schemeClr val="tx1"/>
                </a:solidFill>
                <a:sym typeface="+mn-ea"/>
              </a:rPr>
              <a:t>        // 子线程执行</a:t>
            </a:r>
            <a:endParaRPr lang="zh-CN" altLang="en-US" sz="1200">
              <a:solidFill>
                <a:schemeClr val="tx1"/>
              </a:solidFill>
              <a:sym typeface="+mn-ea"/>
            </a:endParaRPr>
          </a:p>
          <a:p>
            <a:pPr algn="l"/>
            <a:r>
              <a:rPr lang="zh-CN" altLang="en-US" sz="1200">
                <a:solidFill>
                  <a:schemeClr val="tx1"/>
                </a:solidFill>
                <a:sym typeface="+mn-ea"/>
              </a:rPr>
              <a:t>        new Thread(futureTask).start();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主线程获取子线程返回值</a:t>
            </a:r>
            <a:endParaRPr lang="zh-CN" altLang="en-US" sz="1200">
              <a:solidFill>
                <a:schemeClr val="tx1"/>
              </a:solidFill>
              <a:sym typeface="+mn-ea"/>
            </a:endParaRPr>
          </a:p>
          <a:p>
            <a:pPr algn="l"/>
            <a:r>
              <a:rPr lang="zh-CN" altLang="en-US" sz="1200">
                <a:solidFill>
                  <a:schemeClr val="tx1"/>
                </a:solidFill>
                <a:sym typeface="+mn-ea"/>
              </a:rPr>
              <a:t>        Integer sum = futureTask.get();</a:t>
            </a:r>
            <a:endParaRPr lang="zh-CN" altLang="en-US" sz="1200">
              <a:solidFill>
                <a:schemeClr val="tx1"/>
              </a:solidFill>
              <a:sym typeface="+mn-ea"/>
            </a:endParaRPr>
          </a:p>
          <a:p>
            <a:pPr algn="l"/>
            <a:r>
              <a:rPr lang="zh-CN" altLang="en-US" sz="1200">
                <a:solidFill>
                  <a:schemeClr val="tx1"/>
                </a:solidFill>
                <a:sym typeface="+mn-ea"/>
              </a:rPr>
              <a:t>        System.out.println("sum = " + sum);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7253605" y="1823720"/>
            <a:ext cx="4795520" cy="49650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带超时时间的异步任务</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testCreateCallableWithTimeout () {</a:t>
            </a:r>
            <a:endParaRPr lang="zh-CN" altLang="en-US" sz="1200">
              <a:solidFill>
                <a:schemeClr val="tx1"/>
              </a:solidFill>
              <a:sym typeface="+mn-ea"/>
            </a:endParaRPr>
          </a:p>
          <a:p>
            <a:pPr algn="l"/>
            <a:r>
              <a:rPr lang="zh-CN" altLang="en-US" sz="1200">
                <a:solidFill>
                  <a:schemeClr val="tx1"/>
                </a:solidFill>
                <a:sym typeface="+mn-ea"/>
              </a:rPr>
              <a:t>        Callable&lt;Integer&gt; callable = new MyCallable();</a:t>
            </a:r>
            <a:endParaRPr lang="zh-CN" altLang="en-US" sz="1200">
              <a:solidFill>
                <a:schemeClr val="tx1"/>
              </a:solidFill>
              <a:sym typeface="+mn-ea"/>
            </a:endParaRPr>
          </a:p>
          <a:p>
            <a:pPr algn="l"/>
            <a:r>
              <a:rPr lang="zh-CN" altLang="en-US" sz="1200">
                <a:solidFill>
                  <a:schemeClr val="tx1"/>
                </a:solidFill>
                <a:sym typeface="+mn-ea"/>
              </a:rPr>
              <a:t>        FutureTask&lt;Integer&gt; futureTask = new FutureTask&lt;&gt;(callable);</a:t>
            </a:r>
            <a:endParaRPr lang="zh-CN" altLang="en-US" sz="1200">
              <a:solidFill>
                <a:schemeClr val="tx1"/>
              </a:solidFill>
              <a:sym typeface="+mn-ea"/>
            </a:endParaRPr>
          </a:p>
          <a:p>
            <a:pPr algn="l"/>
            <a:r>
              <a:rPr lang="zh-CN" altLang="en-US" sz="1200">
                <a:solidFill>
                  <a:schemeClr val="tx1"/>
                </a:solidFill>
                <a:sym typeface="+mn-ea"/>
              </a:rPr>
              <a:t>        // 子线程执行</a:t>
            </a:r>
            <a:endParaRPr lang="zh-CN" altLang="en-US" sz="1200">
              <a:solidFill>
                <a:schemeClr val="tx1"/>
              </a:solidFill>
              <a:sym typeface="+mn-ea"/>
            </a:endParaRPr>
          </a:p>
          <a:p>
            <a:pPr algn="l"/>
            <a:r>
              <a:rPr lang="zh-CN" altLang="en-US" sz="1200">
                <a:solidFill>
                  <a:schemeClr val="tx1"/>
                </a:solidFill>
                <a:sym typeface="+mn-ea"/>
              </a:rPr>
              <a:t>        new Thread(futureTask).start();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System.out.println("helloworld");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主线程获取子线程返回值</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a:t>
            </a:r>
            <a:r>
              <a:rPr lang="zh-CN" altLang="en-US" sz="1200">
                <a:solidFill>
                  <a:schemeClr val="tx1"/>
                </a:solidFill>
                <a:sym typeface="+mn-ea"/>
              </a:rPr>
              <a:t>// 设置超时时间</a:t>
            </a:r>
            <a:endParaRPr lang="zh-CN" altLang="en-US" sz="1200">
              <a:solidFill>
                <a:schemeClr val="tx1"/>
              </a:solidFill>
              <a:sym typeface="+mn-ea"/>
            </a:endParaRPr>
          </a:p>
          <a:p>
            <a:pPr algn="l"/>
            <a:r>
              <a:rPr lang="zh-CN" altLang="en-US" sz="1200">
                <a:solidFill>
                  <a:schemeClr val="tx1"/>
                </a:solidFill>
                <a:sym typeface="+mn-ea"/>
              </a:rPr>
              <a:t>            Integer sum = futureTask.get(1, TimeUnit.SECONDS);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System.out.println("sum = " + sum);</a:t>
            </a:r>
            <a:endParaRPr lang="zh-CN" altLang="en-US" sz="1200">
              <a:solidFill>
                <a:schemeClr val="tx1"/>
              </a:solidFill>
              <a:sym typeface="+mn-ea"/>
            </a:endParaRPr>
          </a:p>
          <a:p>
            <a:pPr algn="l"/>
            <a:r>
              <a:rPr lang="zh-CN" altLang="en-US" sz="1200">
                <a:solidFill>
                  <a:schemeClr val="tx1"/>
                </a:solidFill>
                <a:sym typeface="+mn-ea"/>
              </a:rPr>
              <a:t>        } catch (InterruptedException | ExecutionException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 catch (TimeoutException e) {</a:t>
            </a:r>
            <a:endParaRPr lang="zh-CN" altLang="en-US" sz="1200">
              <a:solidFill>
                <a:schemeClr val="tx1"/>
              </a:solidFill>
              <a:sym typeface="+mn-ea"/>
            </a:endParaRPr>
          </a:p>
          <a:p>
            <a:pPr algn="l"/>
            <a:r>
              <a:rPr lang="zh-CN" altLang="en-US" sz="1200">
                <a:solidFill>
                  <a:schemeClr val="tx1"/>
                </a:solidFill>
                <a:sym typeface="+mn-ea"/>
              </a:rPr>
              <a:t>            System.out.println("执行超时啦~~");</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futureTask.cancel(true);                                // 取消任务</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9980930" y="38976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设置超时时间</a:t>
            </a:r>
            <a:endParaRPr lang="zh-CN"/>
          </a:p>
        </p:txBody>
      </p:sp>
      <p:sp>
        <p:nvSpPr>
          <p:cNvPr id="10" name="矩形 9"/>
          <p:cNvSpPr/>
          <p:nvPr/>
        </p:nvSpPr>
        <p:spPr>
          <a:xfrm>
            <a:off x="111760" y="4608195"/>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接收返回值</a:t>
            </a:r>
            <a:endParaRPr lang="zh-CN"/>
          </a:p>
        </p:txBody>
      </p:sp>
      <p:sp>
        <p:nvSpPr>
          <p:cNvPr id="13" name="矩形 12"/>
          <p:cNvSpPr/>
          <p:nvPr/>
        </p:nvSpPr>
        <p:spPr>
          <a:xfrm>
            <a:off x="5035550" y="657225"/>
            <a:ext cx="44088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创建线程方式</a:t>
            </a:r>
            <a:r>
              <a:rPr lang="en-US" altLang="zh-CN"/>
              <a:t>3</a:t>
            </a:r>
            <a:r>
              <a:rPr lang="en-US" altLang="zh-CN"/>
              <a:t> FutureTask + Callable</a:t>
            </a:r>
            <a:endParaRPr lang="en-US" altLang="zh-CN"/>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221105" y="482600"/>
            <a:ext cx="6088380" cy="317309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获取线程名</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 {</a:t>
            </a:r>
            <a:endParaRPr lang="zh-CN" altLang="en-US" sz="1200">
              <a:solidFill>
                <a:schemeClr val="tx1"/>
              </a:solidFill>
              <a:sym typeface="+mn-ea"/>
            </a:endParaRPr>
          </a:p>
          <a:p>
            <a:pPr algn="l"/>
            <a:r>
              <a:rPr lang="zh-CN" altLang="en-US" sz="1200">
                <a:solidFill>
                  <a:schemeClr val="tx1"/>
                </a:solidFill>
                <a:sym typeface="+mn-ea"/>
              </a:rPr>
              <a:t>        Thread thread = new Thread()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System.out.println("正在执行线程："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1221105" y="3815080"/>
            <a:ext cx="6088380" cy="29095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修改线程名称</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testThreadName2() {</a:t>
            </a:r>
            <a:endParaRPr lang="zh-CN" altLang="en-US" sz="1200">
              <a:solidFill>
                <a:schemeClr val="tx1"/>
              </a:solidFill>
              <a:sym typeface="+mn-ea"/>
            </a:endParaRPr>
          </a:p>
          <a:p>
            <a:pPr algn="l"/>
            <a:r>
              <a:rPr lang="zh-CN" altLang="en-US" sz="1200">
                <a:solidFill>
                  <a:schemeClr val="tx1"/>
                </a:solidFill>
                <a:sym typeface="+mn-ea"/>
              </a:rPr>
              <a:t>        Thread.currentThread().setName("Thread___main");</a:t>
            </a:r>
            <a:endParaRPr lang="zh-CN" altLang="en-US" sz="1200">
              <a:solidFill>
                <a:schemeClr val="tx1"/>
              </a:solidFill>
              <a:sym typeface="+mn-ea"/>
            </a:endParaRPr>
          </a:p>
          <a:p>
            <a:pPr algn="l"/>
            <a:r>
              <a:rPr lang="zh-CN" altLang="en-US" sz="1200">
                <a:solidFill>
                  <a:schemeClr val="tx1"/>
                </a:solidFill>
                <a:sym typeface="+mn-ea"/>
              </a:rPr>
              <a:t>        Thread thread = new Thread()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Thread.currentThread().setName("Thread___01");</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4" name="矩形 3"/>
          <p:cNvSpPr/>
          <p:nvPr/>
        </p:nvSpPr>
        <p:spPr>
          <a:xfrm>
            <a:off x="7461250" y="2985770"/>
            <a:ext cx="3720465" cy="37388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修改线程名称</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testThreadName3() {</a:t>
            </a:r>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System.out.println("当前线程名称是：" + 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t1 = new Thread(runnable, "线程1");</a:t>
            </a:r>
            <a:endParaRPr lang="zh-CN" altLang="en-US" sz="1200">
              <a:solidFill>
                <a:schemeClr val="tx1"/>
              </a:solidFill>
              <a:sym typeface="+mn-ea"/>
            </a:endParaRPr>
          </a:p>
          <a:p>
            <a:pPr algn="l"/>
            <a:r>
              <a:rPr lang="zh-CN" altLang="en-US" sz="1200">
                <a:solidFill>
                  <a:schemeClr val="tx1"/>
                </a:solidFill>
                <a:sym typeface="+mn-ea"/>
              </a:rPr>
              <a:t>        Thread t2 = new Thread(runnable, "线程2");</a:t>
            </a:r>
            <a:endParaRPr lang="zh-CN" altLang="en-US" sz="1200">
              <a:solidFill>
                <a:schemeClr val="tx1"/>
              </a:solidFill>
              <a:sym typeface="+mn-ea"/>
            </a:endParaRPr>
          </a:p>
          <a:p>
            <a:pPr algn="l"/>
            <a:r>
              <a:rPr lang="zh-CN" altLang="en-US" sz="1200">
                <a:solidFill>
                  <a:schemeClr val="tx1"/>
                </a:solidFill>
                <a:sym typeface="+mn-ea"/>
              </a:rPr>
              <a:t>        Thread t3 = new Thread(runnable, "线程3");</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t3.start();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5241290" y="46482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获取线程名称</a:t>
            </a:r>
            <a:endParaRPr lang="zh-CN"/>
          </a:p>
        </p:txBody>
      </p:sp>
      <p:sp>
        <p:nvSpPr>
          <p:cNvPr id="7" name="矩形 6"/>
          <p:cNvSpPr/>
          <p:nvPr/>
        </p:nvSpPr>
        <p:spPr>
          <a:xfrm>
            <a:off x="5241290" y="380619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修改线程名称</a:t>
            </a:r>
            <a:endParaRPr lang="zh-CN"/>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线程生命周期</a:t>
            </a:r>
            <a:endParaRPr lang="zh-CN" sz="3200"/>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4310" y="798195"/>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新建状态: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new 关键字和 Thread 类或其子类建立一个线程对象后，该线程对象就处于新建状态。它保持这个状态直到程序 start() 这个线程。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当线程对象调用了start()方法之后，该线程就进入就绪状态。就绪状态的线程处于就绪队列中，要等待JVM里线程调度器的调度。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如果就绪状态的线程获取 CPU 资源，就可以执行 run()，此时线程便处于运行状态。处于运行状态的线程最为复杂，它可以变为阻塞状态、就绪状态和死亡状态。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如果一个线程执行了sleep（睡眠）、suspend（挂起）等方法，失去所占用资源之后，该线程就从运行状态进入阻塞状态。在睡眠时间已到或获得设备资源后可以重新进入就绪状态。可以分为三种：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等待阻塞：运行状态中的线程执行 wait() 方法，使线程进入到等待阻塞状态。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同步阻塞：线程在获取 synchronized 同步锁失败(因为同步锁被其他线程占用)。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其他阻塞：通过调用线程的 sleep() 或 join() 发出了 I/O 请求时，线程就会进入到阻塞状态。当sleep() 状态超时，join() 等待线程终止或超时，或者 I/O 处理完毕，线程重新转入就绪状态。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一个运行状态的线程完成任务或者其他终止条件发生时，该线程就切换到终止状态。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RUNNABLE: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54940" y="782955"/>
            <a:ext cx="3803015" cy="47567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testPrintABC123 ()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 锁对象</a:t>
            </a:r>
            <a:endParaRPr lang="zh-CN" altLang="en-US" sz="1200">
              <a:solidFill>
                <a:schemeClr val="tx1"/>
              </a:solidFill>
              <a:sym typeface="+mn-ea"/>
            </a:endParaRPr>
          </a:p>
          <a:p>
            <a:pPr algn="l"/>
            <a:r>
              <a:rPr lang="zh-CN" altLang="en-US" sz="1200">
                <a:solidFill>
                  <a:schemeClr val="tx1"/>
                </a:solidFill>
                <a:sym typeface="+mn-ea"/>
              </a:rPr>
              <a:t>        final Object obj = new Object();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Runnable runnable_print123 = 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synchronized (obj) {</a:t>
            </a:r>
            <a:endParaRPr lang="zh-CN" altLang="en-US" sz="1200">
              <a:solidFill>
                <a:schemeClr val="tx1"/>
              </a:solidFill>
              <a:sym typeface="+mn-ea"/>
            </a:endParaRPr>
          </a:p>
          <a:p>
            <a:pPr algn="l"/>
            <a:r>
              <a:rPr lang="zh-CN" altLang="en-US" sz="1200">
                <a:solidFill>
                  <a:schemeClr val="tx1"/>
                </a:solidFill>
                <a:sym typeface="+mn-ea"/>
              </a:rPr>
              <a:t>                    for (int i = 1;; i++) {</a:t>
            </a:r>
            <a:endParaRPr lang="zh-CN" altLang="en-US" sz="1200">
              <a:solidFill>
                <a:schemeClr val="tx1"/>
              </a:solidFill>
              <a:sym typeface="+mn-ea"/>
            </a:endParaRPr>
          </a:p>
          <a:p>
            <a:pPr algn="l"/>
            <a:r>
              <a:rPr lang="zh-CN" altLang="en-US" sz="1200">
                <a:solidFill>
                  <a:schemeClr val="tx1"/>
                </a:solidFill>
                <a:sym typeface="+mn-ea"/>
              </a:rPr>
              <a:t>                        System.out.println(i % 10);</a:t>
            </a:r>
            <a:endParaRPr lang="zh-CN" altLang="en-US" sz="1200">
              <a:solidFill>
                <a:schemeClr val="tx1"/>
              </a:solidFill>
              <a:sym typeface="+mn-ea"/>
            </a:endParaRPr>
          </a:p>
          <a:p>
            <a:pPr algn="l"/>
            <a:r>
              <a:rPr lang="zh-CN" altLang="en-US" sz="1200">
                <a:solidFill>
                  <a:schemeClr val="tx1"/>
                </a:solidFill>
                <a:sym typeface="+mn-ea"/>
              </a:rPr>
              <a:t>                        // 唤醒锁 obj 绑定的其它线程</a:t>
            </a:r>
            <a:endParaRPr lang="zh-CN" altLang="en-US" sz="1200">
              <a:solidFill>
                <a:schemeClr val="tx1"/>
              </a:solidFill>
              <a:sym typeface="+mn-ea"/>
            </a:endParaRPr>
          </a:p>
          <a:p>
            <a:pPr algn="l"/>
            <a:r>
              <a:rPr lang="zh-CN" altLang="en-US" sz="1200">
                <a:solidFill>
                  <a:schemeClr val="tx1"/>
                </a:solidFill>
                <a:sym typeface="+mn-ea"/>
              </a:rPr>
              <a:t>                        obj.notifyAll();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 阻塞线程，等待被唤醒</a:t>
            </a:r>
            <a:endParaRPr lang="zh-CN" altLang="en-US" sz="1200">
              <a:solidFill>
                <a:schemeClr val="tx1"/>
              </a:solidFill>
              <a:sym typeface="+mn-ea"/>
            </a:endParaRPr>
          </a:p>
          <a:p>
            <a:pPr algn="l"/>
            <a:r>
              <a:rPr lang="zh-CN" altLang="en-US" sz="1200">
                <a:solidFill>
                  <a:schemeClr val="tx1"/>
                </a:solidFill>
                <a:sym typeface="+mn-ea"/>
              </a:rPr>
              <a:t>                            obj.wait();</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146050" y="5647055"/>
            <a:ext cx="313372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练习：交替打印</a:t>
            </a:r>
            <a:r>
              <a:rPr lang="en-US" altLang="zh-CN"/>
              <a:t>ABC</a:t>
            </a:r>
            <a:r>
              <a:rPr lang="zh-CN" altLang="en-US"/>
              <a:t>、</a:t>
            </a:r>
            <a:r>
              <a:rPr lang="en-US" altLang="zh-CN"/>
              <a:t>123</a:t>
            </a:r>
            <a:endParaRPr lang="en-US" altLang="zh-CN"/>
          </a:p>
        </p:txBody>
      </p:sp>
      <p:sp>
        <p:nvSpPr>
          <p:cNvPr id="5" name="矩形 4"/>
          <p:cNvSpPr/>
          <p:nvPr/>
        </p:nvSpPr>
        <p:spPr>
          <a:xfrm>
            <a:off x="4049395" y="772160"/>
            <a:ext cx="4093845" cy="476758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Runnable runnable_printABC = 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synchronized (obj) {</a:t>
            </a:r>
            <a:endParaRPr lang="zh-CN" altLang="en-US" sz="1200">
              <a:solidFill>
                <a:schemeClr val="tx1"/>
              </a:solidFill>
              <a:sym typeface="+mn-ea"/>
            </a:endParaRPr>
          </a:p>
          <a:p>
            <a:pPr algn="l"/>
            <a:r>
              <a:rPr lang="zh-CN" altLang="en-US" sz="1200">
                <a:solidFill>
                  <a:schemeClr val="tx1"/>
                </a:solidFill>
                <a:sym typeface="+mn-ea"/>
              </a:rPr>
              <a:t>                    for (int i = 'A'; i &lt;= 'Z'; i++) {</a:t>
            </a:r>
            <a:endParaRPr lang="zh-CN" altLang="en-US" sz="1200">
              <a:solidFill>
                <a:schemeClr val="tx1"/>
              </a:solidFill>
              <a:sym typeface="+mn-ea"/>
            </a:endParaRPr>
          </a:p>
          <a:p>
            <a:pPr algn="l"/>
            <a:r>
              <a:rPr lang="zh-CN" altLang="en-US" sz="1200">
                <a:solidFill>
                  <a:schemeClr val="tx1"/>
                </a:solidFill>
                <a:sym typeface="+mn-ea"/>
              </a:rPr>
              <a:t>                        System.out.println((char)i);</a:t>
            </a:r>
            <a:endParaRPr lang="zh-CN" altLang="en-US" sz="1200">
              <a:solidFill>
                <a:schemeClr val="tx1"/>
              </a:solidFill>
              <a:sym typeface="+mn-ea"/>
            </a:endParaRPr>
          </a:p>
          <a:p>
            <a:pPr algn="l"/>
            <a:r>
              <a:rPr lang="zh-CN" altLang="en-US" sz="1200">
                <a:solidFill>
                  <a:schemeClr val="tx1"/>
                </a:solidFill>
                <a:sym typeface="+mn-ea"/>
              </a:rPr>
              <a:t>                        obj.notifyAll();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obj.wait();</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thread1 = new Thread(runnable_print123);</a:t>
            </a:r>
            <a:endParaRPr lang="zh-CN" altLang="en-US" sz="1200">
              <a:solidFill>
                <a:schemeClr val="tx1"/>
              </a:solidFill>
              <a:sym typeface="+mn-ea"/>
            </a:endParaRPr>
          </a:p>
          <a:p>
            <a:pPr algn="l"/>
            <a:r>
              <a:rPr lang="zh-CN" altLang="en-US" sz="1200">
                <a:solidFill>
                  <a:schemeClr val="tx1"/>
                </a:solidFill>
                <a:sym typeface="+mn-ea"/>
              </a:rPr>
              <a:t>        Thread thread2 = new Thread(runnable_printABC);</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thread1.start();</a:t>
            </a:r>
            <a:endParaRPr lang="zh-CN" altLang="en-US" sz="1200">
              <a:solidFill>
                <a:schemeClr val="tx1"/>
              </a:solidFill>
              <a:sym typeface="+mn-ea"/>
            </a:endParaRPr>
          </a:p>
          <a:p>
            <a:pPr algn="l"/>
            <a:r>
              <a:rPr lang="zh-CN" altLang="en-US" sz="1200">
                <a:solidFill>
                  <a:schemeClr val="tx1"/>
                </a:solidFill>
                <a:sym typeface="+mn-ea"/>
              </a:rPr>
              <a:t>        thread2.start();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8246745" y="772160"/>
            <a:ext cx="3678555" cy="422084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练习：使用两个线程交替打印 123... 和 ABC...</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object的wait()、notify()、notifyAll() 方法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wait()、notify()和notifyAll()是 Object类 中的方法</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从这三个方法的文字描述可以知道以下几点信息：</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1）wait()、notify()和notifyAll()方法是本地方法，并且为final方法，无法被重写。</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2）调用某个对象的wait()方法能让当前线程阻塞，并且当前线程必须拥有此对象的monitor（即锁）</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3）调用某个对象的notify()方法能够唤醒一个正在等待这个对象的monitor的线程，如果有多个线程都在等待这个对象的monitor，则只能唤醒其中一个线程；</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a:p>
            <a:pPr algn="l"/>
            <a:r>
              <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rPr>
              <a:t>4）调用notifyAll()方法能够唤醒所有正在等待这个对象的monitor的线程；</a:t>
            </a:r>
            <a:endParaRPr lang="zh-CN" altLang="en-US" sz="120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线程优先级</a:t>
            </a:r>
            <a:endParaRPr lang="zh-CN" sz="32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4635" y="908685"/>
            <a:ext cx="1168209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779780" y="1620520"/>
            <a:ext cx="3926205" cy="368300"/>
          </a:xfrm>
          <a:prstGeom prst="rect">
            <a:avLst/>
          </a:prstGeom>
          <a:noFill/>
        </p:spPr>
        <p:txBody>
          <a:bodyPr wrap="square" rtlCol="0">
            <a:spAutoFit/>
          </a:bodyPr>
          <a:p>
            <a:pPr algn="l"/>
            <a:r>
              <a:rPr lang="zh-CN" altLang="en-US">
                <a:latin typeface="+mj-ea"/>
                <a:ea typeface="+mj-ea"/>
                <a:cs typeface="+mj-ea"/>
                <a:sym typeface="+mn-ea"/>
              </a:rPr>
              <a:t>CPU时间片</a:t>
            </a:r>
            <a:endParaRPr lang="zh-CN" altLang="en-US">
              <a:sym typeface="+mn-ea"/>
            </a:endParaRPr>
          </a:p>
        </p:txBody>
      </p:sp>
      <p:sp>
        <p:nvSpPr>
          <p:cNvPr id="3" name="文本框 2"/>
          <p:cNvSpPr txBox="1"/>
          <p:nvPr/>
        </p:nvSpPr>
        <p:spPr>
          <a:xfrm>
            <a:off x="779780" y="2301240"/>
            <a:ext cx="3926205" cy="368300"/>
          </a:xfrm>
          <a:prstGeom prst="rect">
            <a:avLst/>
          </a:prstGeom>
          <a:noFill/>
        </p:spPr>
        <p:txBody>
          <a:bodyPr wrap="square" rtlCol="0">
            <a:spAutoFit/>
          </a:bodyPr>
          <a:p>
            <a:pPr algn="l"/>
            <a:r>
              <a:rPr lang="zh-CN" altLang="en-US">
                <a:latin typeface="+mj-ea"/>
                <a:ea typeface="+mj-ea"/>
                <a:cs typeface="+mj-ea"/>
                <a:sym typeface="+mn-ea"/>
              </a:rPr>
              <a:t>创建线程</a:t>
            </a:r>
            <a:endParaRPr lang="zh-CN" altLang="en-US"/>
          </a:p>
        </p:txBody>
      </p:sp>
      <p:sp>
        <p:nvSpPr>
          <p:cNvPr id="7" name="文本框 6"/>
          <p:cNvSpPr txBox="1"/>
          <p:nvPr/>
        </p:nvSpPr>
        <p:spPr>
          <a:xfrm>
            <a:off x="779780" y="3031490"/>
            <a:ext cx="3926205" cy="368300"/>
          </a:xfrm>
          <a:prstGeom prst="rect">
            <a:avLst/>
          </a:prstGeom>
          <a:noFill/>
        </p:spPr>
        <p:txBody>
          <a:bodyPr wrap="square" rtlCol="0">
            <a:spAutoFit/>
          </a:bodyPr>
          <a:p>
            <a:pPr algn="l"/>
            <a:r>
              <a:rPr lang="zh-CN" altLang="en-US">
                <a:latin typeface="+mj-ea"/>
                <a:ea typeface="+mj-ea"/>
                <a:cs typeface="+mj-ea"/>
                <a:sym typeface="+mn-ea"/>
              </a:rPr>
              <a:t>线程生命周期</a:t>
            </a:r>
            <a:endParaRPr lang="zh-CN" altLang="en-US">
              <a:sym typeface="+mn-ea"/>
            </a:endParaRPr>
          </a:p>
        </p:txBody>
      </p:sp>
      <p:sp>
        <p:nvSpPr>
          <p:cNvPr id="8" name="文本框 7"/>
          <p:cNvSpPr txBox="1"/>
          <p:nvPr/>
        </p:nvSpPr>
        <p:spPr>
          <a:xfrm>
            <a:off x="779780" y="3657600"/>
            <a:ext cx="3926205" cy="368300"/>
          </a:xfrm>
          <a:prstGeom prst="rect">
            <a:avLst/>
          </a:prstGeom>
          <a:noFill/>
        </p:spPr>
        <p:txBody>
          <a:bodyPr wrap="square" rtlCol="0">
            <a:spAutoFit/>
          </a:bodyPr>
          <a:p>
            <a:pPr algn="l"/>
            <a:r>
              <a:rPr lang="zh-CN" altLang="en-US">
                <a:latin typeface="+mj-ea"/>
                <a:ea typeface="+mj-ea"/>
                <a:cs typeface="+mj-ea"/>
                <a:sym typeface="+mn-ea"/>
              </a:rPr>
              <a:t>线程优先级</a:t>
            </a:r>
            <a:endParaRPr lang="zh-CN" altLang="en-US"/>
          </a:p>
        </p:txBody>
      </p:sp>
      <p:sp>
        <p:nvSpPr>
          <p:cNvPr id="24" name="文本框 23"/>
          <p:cNvSpPr txBox="1"/>
          <p:nvPr/>
        </p:nvSpPr>
        <p:spPr>
          <a:xfrm>
            <a:off x="779780" y="1055370"/>
            <a:ext cx="3926205" cy="368300"/>
          </a:xfrm>
          <a:prstGeom prst="rect">
            <a:avLst/>
          </a:prstGeom>
          <a:noFill/>
        </p:spPr>
        <p:txBody>
          <a:bodyPr wrap="square" rtlCol="0">
            <a:spAutoFit/>
          </a:bodyPr>
          <a:p>
            <a:pPr algn="l"/>
            <a:r>
              <a:rPr lang="zh-CN" altLang="en-US">
                <a:latin typeface="+mj-ea"/>
                <a:ea typeface="+mj-ea"/>
                <a:cs typeface="+mj-ea"/>
                <a:sym typeface="+mn-ea"/>
              </a:rPr>
              <a:t>Java 进程和线程</a:t>
            </a:r>
            <a:endParaRPr lang="zh-CN" altLang="en-US">
              <a:sym typeface="+mn-ea"/>
            </a:endParaRPr>
          </a:p>
        </p:txBody>
      </p:sp>
      <p:sp>
        <p:nvSpPr>
          <p:cNvPr id="5" name="文本框 4"/>
          <p:cNvSpPr txBox="1"/>
          <p:nvPr/>
        </p:nvSpPr>
        <p:spPr>
          <a:xfrm>
            <a:off x="4705985" y="1055370"/>
            <a:ext cx="3926205" cy="368300"/>
          </a:xfrm>
          <a:prstGeom prst="rect">
            <a:avLst/>
          </a:prstGeom>
          <a:noFill/>
        </p:spPr>
        <p:txBody>
          <a:bodyPr wrap="square" rtlCol="0">
            <a:spAutoFit/>
          </a:bodyPr>
          <a:p>
            <a:pPr algn="l"/>
            <a:r>
              <a:rPr lang="zh-CN" altLang="en-US">
                <a:latin typeface="+mj-ea"/>
                <a:ea typeface="+mj-ea"/>
                <a:cs typeface="+mj-ea"/>
                <a:sym typeface="+mn-ea"/>
              </a:rPr>
              <a:t>线程安全问题</a:t>
            </a:r>
            <a:endParaRPr lang="zh-CN" altLang="en-US">
              <a:sym typeface="+mn-ea"/>
            </a:endParaRPr>
          </a:p>
        </p:txBody>
      </p:sp>
      <p:sp>
        <p:nvSpPr>
          <p:cNvPr id="9" name="文本框 8"/>
          <p:cNvSpPr txBox="1"/>
          <p:nvPr/>
        </p:nvSpPr>
        <p:spPr>
          <a:xfrm>
            <a:off x="4705985" y="3031490"/>
            <a:ext cx="3926205" cy="368300"/>
          </a:xfrm>
          <a:prstGeom prst="rect">
            <a:avLst/>
          </a:prstGeom>
          <a:noFill/>
        </p:spPr>
        <p:txBody>
          <a:bodyPr wrap="square" rtlCol="0">
            <a:spAutoFit/>
          </a:bodyPr>
          <a:p>
            <a:pPr algn="l"/>
            <a:r>
              <a:rPr lang="zh-CN" altLang="en-US">
                <a:latin typeface="+mj-ea"/>
                <a:ea typeface="+mj-ea"/>
                <a:cs typeface="+mj-ea"/>
                <a:sym typeface="+mn-ea"/>
              </a:rPr>
              <a:t>线程安全的List</a:t>
            </a:r>
            <a:endParaRPr lang="zh-CN" altLang="en-US"/>
          </a:p>
        </p:txBody>
      </p:sp>
      <p:sp>
        <p:nvSpPr>
          <p:cNvPr id="10" name="文本框 9"/>
          <p:cNvSpPr txBox="1"/>
          <p:nvPr/>
        </p:nvSpPr>
        <p:spPr>
          <a:xfrm>
            <a:off x="4705985" y="1620520"/>
            <a:ext cx="3926205" cy="368300"/>
          </a:xfrm>
          <a:prstGeom prst="rect">
            <a:avLst/>
          </a:prstGeom>
          <a:noFill/>
        </p:spPr>
        <p:txBody>
          <a:bodyPr wrap="square" rtlCol="0">
            <a:spAutoFit/>
          </a:bodyPr>
          <a:p>
            <a:pPr algn="l"/>
            <a:r>
              <a:rPr lang="zh-CN" altLang="en-US">
                <a:latin typeface="+mj-ea"/>
                <a:ea typeface="+mj-ea"/>
                <a:cs typeface="+mj-ea"/>
                <a:sym typeface="+mn-ea"/>
              </a:rPr>
              <a:t>原子性</a:t>
            </a:r>
            <a:r>
              <a:rPr lang="en-US" altLang="zh-CN">
                <a:latin typeface="+mj-ea"/>
                <a:ea typeface="+mj-ea"/>
                <a:cs typeface="+mj-ea"/>
                <a:sym typeface="+mn-ea"/>
              </a:rPr>
              <a:t>-</a:t>
            </a:r>
            <a:r>
              <a:rPr lang="zh-CN" altLang="en-US">
                <a:latin typeface="+mj-ea"/>
                <a:ea typeface="+mj-ea"/>
                <a:cs typeface="+mj-ea"/>
                <a:sym typeface="+mn-ea"/>
              </a:rPr>
              <a:t>原子操作</a:t>
            </a:r>
            <a:endParaRPr lang="zh-CN" altLang="en-US">
              <a:sym typeface="+mn-ea"/>
            </a:endParaRPr>
          </a:p>
        </p:txBody>
      </p:sp>
      <p:sp>
        <p:nvSpPr>
          <p:cNvPr id="11" name="文本框 10"/>
          <p:cNvSpPr txBox="1"/>
          <p:nvPr/>
        </p:nvSpPr>
        <p:spPr>
          <a:xfrm>
            <a:off x="4705985" y="2305050"/>
            <a:ext cx="3926205" cy="368300"/>
          </a:xfrm>
          <a:prstGeom prst="rect">
            <a:avLst/>
          </a:prstGeom>
          <a:noFill/>
        </p:spPr>
        <p:txBody>
          <a:bodyPr wrap="square" rtlCol="0">
            <a:spAutoFit/>
          </a:bodyPr>
          <a:p>
            <a:pPr algn="l"/>
            <a:r>
              <a:rPr lang="zh-CN" altLang="en-US">
                <a:latin typeface="+mj-ea"/>
                <a:ea typeface="+mj-ea"/>
                <a:cs typeface="宋体" panose="02010600030101010101" pitchFamily="2" charset="-122"/>
                <a:sym typeface="+mn-ea"/>
              </a:rPr>
              <a:t>synchronized 锁</a:t>
            </a:r>
            <a:endParaRPr lang="zh-CN" altLang="en-US"/>
          </a:p>
        </p:txBody>
      </p:sp>
      <p:sp>
        <p:nvSpPr>
          <p:cNvPr id="12" name="文本框 11"/>
          <p:cNvSpPr txBox="1"/>
          <p:nvPr/>
        </p:nvSpPr>
        <p:spPr>
          <a:xfrm>
            <a:off x="779780" y="4269740"/>
            <a:ext cx="3926205" cy="368300"/>
          </a:xfrm>
          <a:prstGeom prst="rect">
            <a:avLst/>
          </a:prstGeom>
          <a:noFill/>
        </p:spPr>
        <p:txBody>
          <a:bodyPr wrap="square" rtlCol="0">
            <a:spAutoFit/>
          </a:bodyPr>
          <a:p>
            <a:pPr algn="l"/>
            <a:r>
              <a:rPr lang="zh-CN" altLang="en-US">
                <a:latin typeface="+mj-ea"/>
                <a:ea typeface="+mj-ea"/>
                <a:cs typeface="+mj-ea"/>
                <a:sym typeface="+mn-ea"/>
              </a:rPr>
              <a:t>同步辅助类 CountDownLatch</a:t>
            </a:r>
            <a:endParaRPr lang="zh-CN" altLang="en-US">
              <a:sym typeface="+mn-ea"/>
            </a:endParaRPr>
          </a:p>
        </p:txBody>
      </p:sp>
      <p:sp>
        <p:nvSpPr>
          <p:cNvPr id="13" name="文本框 12"/>
          <p:cNvSpPr txBox="1"/>
          <p:nvPr/>
        </p:nvSpPr>
        <p:spPr>
          <a:xfrm>
            <a:off x="4705985" y="3550920"/>
            <a:ext cx="3926205" cy="368300"/>
          </a:xfrm>
          <a:prstGeom prst="rect">
            <a:avLst/>
          </a:prstGeom>
          <a:noFill/>
        </p:spPr>
        <p:txBody>
          <a:bodyPr wrap="square" rtlCol="0">
            <a:spAutoFit/>
          </a:bodyPr>
          <a:p>
            <a:pPr algn="l"/>
            <a:r>
              <a:rPr lang="zh-CN" altLang="en-US">
                <a:latin typeface="+mj-ea"/>
                <a:ea typeface="+mj-ea"/>
                <a:cs typeface="宋体" panose="02010600030101010101" pitchFamily="2" charset="-122"/>
                <a:sym typeface="+mn-ea"/>
              </a:rPr>
              <a:t>同步封装器</a:t>
            </a:r>
            <a:endParaRPr lang="zh-CN" altLang="en-US"/>
          </a:p>
        </p:txBody>
      </p:sp>
      <p:sp>
        <p:nvSpPr>
          <p:cNvPr id="18" name="文本框 17"/>
          <p:cNvSpPr txBox="1"/>
          <p:nvPr/>
        </p:nvSpPr>
        <p:spPr>
          <a:xfrm>
            <a:off x="4705985" y="4834890"/>
            <a:ext cx="3926205" cy="368300"/>
          </a:xfrm>
          <a:prstGeom prst="rect">
            <a:avLst/>
          </a:prstGeom>
          <a:noFill/>
        </p:spPr>
        <p:txBody>
          <a:bodyPr wrap="square" rtlCol="0">
            <a:spAutoFit/>
          </a:bodyPr>
          <a:p>
            <a:pPr algn="l"/>
            <a:r>
              <a:rPr lang="en-US" altLang="zh-CN">
                <a:latin typeface="+mj-ea"/>
                <a:ea typeface="+mj-ea"/>
                <a:cs typeface="宋体" panose="02010600030101010101" pitchFamily="2" charset="-122"/>
                <a:sym typeface="+mn-ea"/>
              </a:rPr>
              <a:t>Lock </a:t>
            </a:r>
            <a:r>
              <a:rPr lang="zh-CN" altLang="en-US">
                <a:latin typeface="+mj-ea"/>
                <a:ea typeface="+mj-ea"/>
                <a:cs typeface="宋体" panose="02010600030101010101" pitchFamily="2" charset="-122"/>
                <a:sym typeface="+mn-ea"/>
              </a:rPr>
              <a:t>锁</a:t>
            </a:r>
            <a:endParaRPr lang="zh-CN" altLang="en-US"/>
          </a:p>
        </p:txBody>
      </p:sp>
      <p:sp>
        <p:nvSpPr>
          <p:cNvPr id="19" name="文本框 18"/>
          <p:cNvSpPr txBox="1"/>
          <p:nvPr/>
        </p:nvSpPr>
        <p:spPr>
          <a:xfrm>
            <a:off x="4705985" y="4269740"/>
            <a:ext cx="3926205" cy="368300"/>
          </a:xfrm>
          <a:prstGeom prst="rect">
            <a:avLst/>
          </a:prstGeom>
          <a:noFill/>
        </p:spPr>
        <p:txBody>
          <a:bodyPr wrap="square" rtlCol="0">
            <a:spAutoFit/>
          </a:bodyPr>
          <a:p>
            <a:pPr algn="l"/>
            <a:r>
              <a:rPr lang="zh-CN" altLang="en-US">
                <a:latin typeface="+mj-ea"/>
                <a:ea typeface="+mj-ea"/>
                <a:cs typeface="+mj-ea"/>
                <a:sym typeface="+mn-ea"/>
              </a:rPr>
              <a:t>Java 原子类</a:t>
            </a:r>
            <a:endParaRPr lang="zh-CN" altLang="en-US">
              <a:sym typeface="+mn-ea"/>
            </a:endParaRPr>
          </a:p>
        </p:txBody>
      </p:sp>
      <p:sp>
        <p:nvSpPr>
          <p:cNvPr id="20" name="文本框 19"/>
          <p:cNvSpPr txBox="1"/>
          <p:nvPr/>
        </p:nvSpPr>
        <p:spPr>
          <a:xfrm>
            <a:off x="8019415" y="2985770"/>
            <a:ext cx="3926205" cy="368300"/>
          </a:xfrm>
          <a:prstGeom prst="rect">
            <a:avLst/>
          </a:prstGeom>
          <a:noFill/>
        </p:spPr>
        <p:txBody>
          <a:bodyPr wrap="square" rtlCol="0">
            <a:spAutoFit/>
          </a:bodyPr>
          <a:p>
            <a:pPr algn="l"/>
            <a:r>
              <a:rPr lang="zh-CN" altLang="en-US">
                <a:latin typeface="+mj-ea"/>
                <a:ea typeface="+mj-ea"/>
                <a:cs typeface="+mj-ea"/>
                <a:sym typeface="+mn-ea"/>
              </a:rPr>
              <a:t>线程池</a:t>
            </a:r>
            <a:endParaRPr lang="zh-CN" altLang="en-US"/>
          </a:p>
        </p:txBody>
      </p:sp>
      <p:sp>
        <p:nvSpPr>
          <p:cNvPr id="21" name="文本框 20"/>
          <p:cNvSpPr txBox="1"/>
          <p:nvPr/>
        </p:nvSpPr>
        <p:spPr>
          <a:xfrm>
            <a:off x="8019415" y="4269740"/>
            <a:ext cx="3926205" cy="368300"/>
          </a:xfrm>
          <a:prstGeom prst="rect">
            <a:avLst/>
          </a:prstGeom>
          <a:noFill/>
        </p:spPr>
        <p:txBody>
          <a:bodyPr wrap="square" rtlCol="0">
            <a:spAutoFit/>
          </a:bodyPr>
          <a:p>
            <a:pPr algn="l"/>
            <a:r>
              <a:rPr lang="zh-CN" altLang="en-US">
                <a:latin typeface="+mj-ea"/>
                <a:ea typeface="+mj-ea"/>
                <a:cs typeface="+mj-ea"/>
                <a:sym typeface="+mn-ea"/>
              </a:rPr>
              <a:t>守护线程</a:t>
            </a:r>
            <a:endParaRPr lang="zh-CN" altLang="en-US"/>
          </a:p>
        </p:txBody>
      </p:sp>
      <p:sp>
        <p:nvSpPr>
          <p:cNvPr id="22" name="文本框 21"/>
          <p:cNvSpPr txBox="1"/>
          <p:nvPr/>
        </p:nvSpPr>
        <p:spPr>
          <a:xfrm>
            <a:off x="8019415" y="3704590"/>
            <a:ext cx="3926205" cy="368300"/>
          </a:xfrm>
          <a:prstGeom prst="rect">
            <a:avLst/>
          </a:prstGeom>
          <a:noFill/>
        </p:spPr>
        <p:txBody>
          <a:bodyPr wrap="square" rtlCol="0">
            <a:spAutoFit/>
          </a:bodyPr>
          <a:p>
            <a:pPr algn="l"/>
            <a:r>
              <a:rPr lang="zh-CN" altLang="en-US">
                <a:latin typeface="+mj-ea"/>
                <a:ea typeface="+mj-ea"/>
                <a:cs typeface="+mj-ea"/>
                <a:sym typeface="+mn-ea"/>
              </a:rPr>
              <a:t>ThreadLocal 线程变量</a:t>
            </a:r>
            <a:endParaRPr lang="zh-CN" altLang="en-US"/>
          </a:p>
        </p:txBody>
      </p:sp>
      <p:sp>
        <p:nvSpPr>
          <p:cNvPr id="25" name="文本框 24"/>
          <p:cNvSpPr txBox="1"/>
          <p:nvPr/>
        </p:nvSpPr>
        <p:spPr>
          <a:xfrm>
            <a:off x="8019415" y="1055370"/>
            <a:ext cx="3926205" cy="368300"/>
          </a:xfrm>
          <a:prstGeom prst="rect">
            <a:avLst/>
          </a:prstGeom>
          <a:noFill/>
        </p:spPr>
        <p:txBody>
          <a:bodyPr wrap="square" rtlCol="0">
            <a:spAutoFit/>
          </a:bodyPr>
          <a:p>
            <a:pPr algn="l"/>
            <a:r>
              <a:rPr lang="zh-CN" altLang="en-US">
                <a:latin typeface="+mj-ea"/>
                <a:ea typeface="+mj-ea"/>
                <a:cs typeface="+mj-ea"/>
                <a:sym typeface="+mn-ea"/>
              </a:rPr>
              <a:t>有序性</a:t>
            </a:r>
            <a:r>
              <a:rPr lang="en-US" altLang="zh-CN">
                <a:latin typeface="+mj-ea"/>
                <a:ea typeface="+mj-ea"/>
                <a:cs typeface="+mj-ea"/>
                <a:sym typeface="+mn-ea"/>
              </a:rPr>
              <a:t>-</a:t>
            </a:r>
            <a:r>
              <a:rPr lang="zh-CN" altLang="en-US">
                <a:latin typeface="+mj-ea"/>
                <a:ea typeface="+mj-ea"/>
                <a:cs typeface="+mj-ea"/>
                <a:sym typeface="+mn-ea"/>
              </a:rPr>
              <a:t>避免</a:t>
            </a:r>
            <a:r>
              <a:rPr lang="zh-CN" altLang="en-US">
                <a:latin typeface="+mj-ea"/>
                <a:ea typeface="+mj-ea"/>
                <a:cs typeface="+mj-ea"/>
                <a:sym typeface="+mn-ea"/>
              </a:rPr>
              <a:t>JVM指令重排</a:t>
            </a:r>
            <a:endParaRPr lang="zh-CN" altLang="en-US"/>
          </a:p>
        </p:txBody>
      </p:sp>
      <p:sp>
        <p:nvSpPr>
          <p:cNvPr id="26" name="文本框 25"/>
          <p:cNvSpPr txBox="1"/>
          <p:nvPr/>
        </p:nvSpPr>
        <p:spPr>
          <a:xfrm>
            <a:off x="779780" y="4834890"/>
            <a:ext cx="3926205" cy="368300"/>
          </a:xfrm>
          <a:prstGeom prst="rect">
            <a:avLst/>
          </a:prstGeom>
          <a:noFill/>
        </p:spPr>
        <p:txBody>
          <a:bodyPr wrap="square" rtlCol="0">
            <a:spAutoFit/>
          </a:bodyPr>
          <a:p>
            <a:pPr algn="l"/>
            <a:r>
              <a:rPr lang="zh-CN" altLang="en-US">
                <a:latin typeface="+mj-ea"/>
                <a:ea typeface="+mj-ea"/>
                <a:cs typeface="+mj-ea"/>
                <a:sym typeface="+mn-ea"/>
              </a:rPr>
              <a:t>Java线程内存模型</a:t>
            </a:r>
            <a:endParaRPr lang="zh-CN" altLang="en-US"/>
          </a:p>
        </p:txBody>
      </p:sp>
      <p:sp>
        <p:nvSpPr>
          <p:cNvPr id="2" name="文本框 1"/>
          <p:cNvSpPr txBox="1"/>
          <p:nvPr/>
        </p:nvSpPr>
        <p:spPr>
          <a:xfrm>
            <a:off x="8019415" y="1697355"/>
            <a:ext cx="3926205" cy="368300"/>
          </a:xfrm>
          <a:prstGeom prst="rect">
            <a:avLst/>
          </a:prstGeom>
          <a:noFill/>
        </p:spPr>
        <p:txBody>
          <a:bodyPr wrap="square" rtlCol="0">
            <a:spAutoFit/>
          </a:bodyPr>
          <a:p>
            <a:pPr algn="l"/>
            <a:r>
              <a:rPr lang="zh-CN">
                <a:latin typeface="+mj-ea"/>
                <a:ea typeface="+mj-ea"/>
                <a:cs typeface="+mj-ea"/>
                <a:sym typeface="+mn-ea"/>
              </a:rPr>
              <a:t>可见性</a:t>
            </a:r>
            <a:r>
              <a:rPr lang="en-US" altLang="zh-CN">
                <a:latin typeface="+mj-ea"/>
                <a:ea typeface="+mj-ea"/>
                <a:cs typeface="+mj-ea"/>
                <a:sym typeface="+mn-ea"/>
              </a:rPr>
              <a:t>-</a:t>
            </a:r>
            <a:r>
              <a:rPr lang="zh-CN">
                <a:latin typeface="+mj-ea"/>
                <a:ea typeface="+mj-ea"/>
                <a:cs typeface="+mj-ea"/>
                <a:sym typeface="+mn-ea"/>
              </a:rPr>
              <a:t>其它线程可见</a:t>
            </a:r>
            <a:endParaRPr lang="en-US" altLang="zh-CN">
              <a:latin typeface="+mj-ea"/>
              <a:ea typeface="+mj-ea"/>
              <a:cs typeface="+mj-ea"/>
              <a:sym typeface="+mn-ea"/>
            </a:endParaRPr>
          </a:p>
        </p:txBody>
      </p:sp>
      <p:sp>
        <p:nvSpPr>
          <p:cNvPr id="6" name="文本框 5"/>
          <p:cNvSpPr txBox="1"/>
          <p:nvPr/>
        </p:nvSpPr>
        <p:spPr>
          <a:xfrm>
            <a:off x="8019415" y="2366010"/>
            <a:ext cx="3926205" cy="368300"/>
          </a:xfrm>
          <a:prstGeom prst="rect">
            <a:avLst/>
          </a:prstGeom>
          <a:noFill/>
        </p:spPr>
        <p:txBody>
          <a:bodyPr wrap="square" rtlCol="0">
            <a:spAutoFit/>
          </a:bodyPr>
          <a:p>
            <a:pPr algn="l"/>
            <a:r>
              <a:rPr lang="zh-CN">
                <a:latin typeface="+mj-ea"/>
                <a:ea typeface="+mj-ea"/>
                <a:cs typeface="+mj-ea"/>
                <a:sym typeface="+mn-ea"/>
              </a:rPr>
              <a:t>高效单例模式</a:t>
            </a:r>
            <a:endParaRPr lang="zh-CN">
              <a:latin typeface="+mj-ea"/>
              <a:ea typeface="+mj-ea"/>
              <a:cs typeface="+mj-ea"/>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501015" y="921385"/>
            <a:ext cx="8046085" cy="56318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测试线程优先级（优先级高 = 优先执行的概率高）</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testPriority() throws InterruptedException {</a:t>
            </a:r>
            <a:endParaRPr lang="zh-CN" altLang="en-US" sz="1200">
              <a:solidFill>
                <a:schemeClr val="tx1"/>
              </a:solidFill>
              <a:sym typeface="+mn-ea"/>
            </a:endParaRPr>
          </a:p>
          <a:p>
            <a:pPr algn="l"/>
            <a:r>
              <a:rPr lang="zh-CN" altLang="en-US" sz="1200">
                <a:solidFill>
                  <a:schemeClr val="tx1"/>
                </a:solidFill>
                <a:sym typeface="+mn-ea"/>
              </a:rPr>
              <a:t>        Runnable runnable = 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i = 0; i &lt; 100000;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优先级 " + Thread.currentThread().getPriority()</a:t>
            </a:r>
            <a:endParaRPr lang="zh-CN" altLang="en-US" sz="1200">
              <a:solidFill>
                <a:schemeClr val="tx1"/>
              </a:solidFill>
              <a:sym typeface="+mn-ea"/>
            </a:endParaRPr>
          </a:p>
          <a:p>
            <a:pPr algn="l"/>
            <a:r>
              <a:rPr lang="zh-CN" altLang="en-US" sz="1200">
                <a:solidFill>
                  <a:schemeClr val="tx1"/>
                </a:solidFill>
                <a:sym typeface="+mn-ea"/>
              </a:rPr>
              <a:t>                            + " 执行 "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t1 = new Thread(runnable, "线程1");</a:t>
            </a:r>
            <a:endParaRPr lang="zh-CN" altLang="en-US" sz="1200">
              <a:solidFill>
                <a:schemeClr val="tx1"/>
              </a:solidFill>
              <a:sym typeface="+mn-ea"/>
            </a:endParaRPr>
          </a:p>
          <a:p>
            <a:pPr algn="l"/>
            <a:r>
              <a:rPr lang="zh-CN" altLang="en-US" sz="1200">
                <a:solidFill>
                  <a:schemeClr val="tx1"/>
                </a:solidFill>
                <a:sym typeface="+mn-ea"/>
              </a:rPr>
              <a:t>        Thread t2 = new Thread(runnable, "线程2");</a:t>
            </a:r>
            <a:endParaRPr lang="zh-CN" altLang="en-US" sz="1200">
              <a:solidFill>
                <a:schemeClr val="tx1"/>
              </a:solidFill>
              <a:sym typeface="+mn-ea"/>
            </a:endParaRPr>
          </a:p>
          <a:p>
            <a:pPr algn="l"/>
            <a:r>
              <a:rPr lang="zh-CN" altLang="en-US" sz="1200">
                <a:solidFill>
                  <a:schemeClr val="tx1"/>
                </a:solidFill>
                <a:sym typeface="+mn-ea"/>
              </a:rPr>
              <a:t>        Thread t3 = new Thread(runnable, "线程3");</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t1.setPriority(5);</a:t>
            </a:r>
            <a:endParaRPr lang="zh-CN" altLang="en-US" sz="1200">
              <a:solidFill>
                <a:schemeClr val="tx1"/>
              </a:solidFill>
              <a:sym typeface="+mn-ea"/>
            </a:endParaRPr>
          </a:p>
          <a:p>
            <a:pPr algn="l"/>
            <a:r>
              <a:rPr lang="zh-CN" altLang="en-US" sz="1200">
                <a:solidFill>
                  <a:schemeClr val="tx1"/>
                </a:solidFill>
                <a:sym typeface="+mn-ea"/>
              </a:rPr>
              <a:t>        t2.setPriority(7);</a:t>
            </a:r>
            <a:endParaRPr lang="zh-CN" altLang="en-US" sz="1200">
              <a:solidFill>
                <a:schemeClr val="tx1"/>
              </a:solidFill>
              <a:sym typeface="+mn-ea"/>
            </a:endParaRPr>
          </a:p>
          <a:p>
            <a:pPr algn="l"/>
            <a:r>
              <a:rPr lang="zh-CN" altLang="en-US" sz="1200">
                <a:solidFill>
                  <a:schemeClr val="tx1"/>
                </a:solidFill>
                <a:sym typeface="+mn-ea"/>
              </a:rPr>
              <a:t>        t3.setPriority(10);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t3.start();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342380" y="5993130"/>
            <a:ext cx="207708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线程优先级</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2954020" y="2649855"/>
            <a:ext cx="6284595"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同步辅助类 CountDownLatch</a:t>
            </a:r>
            <a:endParaRPr 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8425" y="871220"/>
            <a:ext cx="1199451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CountDownLatch是一个同步的辅助类，允许一个或多个线程一直等待，直到其它线程完成它们的操作。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72390" y="75565"/>
            <a:ext cx="8992235" cy="67068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测试 CountDownLatch 类 egg:有三个工人在为老板干活，这个老板有一个习惯，</a:t>
            </a:r>
            <a:endParaRPr lang="zh-CN" altLang="en-US" sz="1200">
              <a:solidFill>
                <a:schemeClr val="tx1"/>
              </a:solidFill>
              <a:sym typeface="+mn-ea"/>
            </a:endParaRPr>
          </a:p>
          <a:p>
            <a:pPr algn="l"/>
            <a:r>
              <a:rPr lang="zh-CN" altLang="en-US" sz="1200">
                <a:solidFill>
                  <a:schemeClr val="tx1"/>
                </a:solidFill>
                <a:sym typeface="+mn-ea"/>
              </a:rPr>
              <a:t>    // 就是当三个工人把一天的活都干完了的时候，他就来检查所有工人所干的活。则老板所用时间就是最后一个工人所用的时间.</a:t>
            </a:r>
            <a:endParaRPr lang="zh-CN" altLang="en-US" sz="1200">
              <a:solidFill>
                <a:schemeClr val="tx1"/>
              </a:solidFill>
              <a:sym typeface="+mn-ea"/>
            </a:endParaRPr>
          </a:p>
          <a:p>
            <a:pPr algn="l"/>
            <a:r>
              <a:rPr lang="zh-CN" altLang="en-US" sz="1200">
                <a:solidFill>
                  <a:schemeClr val="tx1"/>
                </a:solidFill>
                <a:sym typeface="+mn-ea"/>
              </a:rPr>
              <a:t>    public static void testCountDownLatch () throws InterruptedException {</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CountDownLatch(3);</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Runnable runnable = new Runnable() {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long _startTime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开始工作啦~");</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TimeUnit.SECONDS.sleep(new Random().nextInt(10));         // 模拟工人干活耗时</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System.out.println(Thread.currentThread().getName() + " 完成工作啦~");</a:t>
            </a:r>
            <a:endParaRPr lang="zh-CN" altLang="en-US" sz="1200">
              <a:solidFill>
                <a:schemeClr val="tx1"/>
              </a:solidFill>
              <a:sym typeface="+mn-ea"/>
            </a:endParaRPr>
          </a:p>
          <a:p>
            <a:pPr algn="l"/>
            <a:r>
              <a:rPr lang="zh-CN" altLang="en-US" sz="1200">
                <a:solidFill>
                  <a:schemeClr val="tx1"/>
                </a:solidFill>
                <a:sym typeface="+mn-ea"/>
              </a:rPr>
              <a:t>                long _endTime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System.out.println(Thread.currentThread().getName() + "一共消耗" + (_endTime - _startTime) + "ms");</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Thread worker1 = new Thread(runnable, "工人1");</a:t>
            </a:r>
            <a:endParaRPr lang="zh-CN" altLang="en-US" sz="1200">
              <a:solidFill>
                <a:schemeClr val="tx1"/>
              </a:solidFill>
              <a:sym typeface="+mn-ea"/>
            </a:endParaRPr>
          </a:p>
          <a:p>
            <a:pPr algn="l"/>
            <a:r>
              <a:rPr lang="zh-CN" altLang="en-US" sz="1200">
                <a:solidFill>
                  <a:schemeClr val="tx1"/>
                </a:solidFill>
                <a:sym typeface="+mn-ea"/>
              </a:rPr>
              <a:t>        Thread worker2 = new Thread(runnable, "工人2");</a:t>
            </a:r>
            <a:endParaRPr lang="zh-CN" altLang="en-US" sz="1200">
              <a:solidFill>
                <a:schemeClr val="tx1"/>
              </a:solidFill>
              <a:sym typeface="+mn-ea"/>
            </a:endParaRPr>
          </a:p>
          <a:p>
            <a:pPr algn="l"/>
            <a:r>
              <a:rPr lang="zh-CN" altLang="en-US" sz="1200">
                <a:solidFill>
                  <a:schemeClr val="tx1"/>
                </a:solidFill>
                <a:sym typeface="+mn-ea"/>
              </a:rPr>
              <a:t>        Thread worker3 = new Thread(runnable, "工人3");</a:t>
            </a:r>
            <a:endParaRPr lang="zh-CN" altLang="en-US" sz="1200">
              <a:solidFill>
                <a:schemeClr val="tx1"/>
              </a:solidFill>
              <a:sym typeface="+mn-ea"/>
            </a:endParaRPr>
          </a:p>
          <a:p>
            <a:pPr algn="l"/>
            <a:r>
              <a:rPr lang="zh-CN" altLang="en-US" sz="1200">
                <a:solidFill>
                  <a:schemeClr val="tx1"/>
                </a:solidFill>
                <a:sym typeface="+mn-ea"/>
              </a:rPr>
              <a:t>        worker1.start();</a:t>
            </a:r>
            <a:endParaRPr lang="zh-CN" altLang="en-US" sz="1200">
              <a:solidFill>
                <a:schemeClr val="tx1"/>
              </a:solidFill>
              <a:sym typeface="+mn-ea"/>
            </a:endParaRPr>
          </a:p>
          <a:p>
            <a:pPr algn="l"/>
            <a:r>
              <a:rPr lang="zh-CN" altLang="en-US" sz="1200">
                <a:solidFill>
                  <a:schemeClr val="tx1"/>
                </a:solidFill>
                <a:sym typeface="+mn-ea"/>
              </a:rPr>
              <a:t>        worker2.start();</a:t>
            </a:r>
            <a:endParaRPr lang="zh-CN" altLang="en-US" sz="1200">
              <a:solidFill>
                <a:schemeClr val="tx1"/>
              </a:solidFill>
              <a:sym typeface="+mn-ea"/>
            </a:endParaRPr>
          </a:p>
          <a:p>
            <a:pPr algn="l"/>
            <a:r>
              <a:rPr lang="zh-CN" altLang="en-US" sz="1200">
                <a:solidFill>
                  <a:schemeClr val="tx1"/>
                </a:solidFill>
                <a:sym typeface="+mn-ea"/>
              </a:rPr>
              <a:t>        worker3.start();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System.out.println("老板正在等待所有人完成工作...");</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System.out.println("工人完成工作,老板开始检查...");</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System.out.println("老板一共消耗" + (endTime - startTime) + "ms");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6050915" y="6202680"/>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练习 CountDownLatch </a:t>
            </a:r>
            <a:endParaRPr lang="zh-CN" altLang="en-US"/>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矩形 2"/>
          <p:cNvSpPr/>
          <p:nvPr/>
        </p:nvSpPr>
        <p:spPr>
          <a:xfrm>
            <a:off x="200660" y="702310"/>
            <a:ext cx="5796915" cy="60083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Worker implements Runnable {</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CountDownLatch countDownLatch;</a:t>
            </a:r>
            <a:endParaRPr lang="zh-CN" altLang="en-US" sz="1200">
              <a:solidFill>
                <a:schemeClr val="tx1"/>
              </a:solidFill>
              <a:sym typeface="+mn-ea"/>
            </a:endParaRPr>
          </a:p>
          <a:p>
            <a:pPr algn="l"/>
            <a:r>
              <a:rPr lang="zh-CN" altLang="en-US" sz="1200">
                <a:solidFill>
                  <a:schemeClr val="tx1"/>
                </a:solidFill>
                <a:sym typeface="+mn-ea"/>
              </a:rPr>
              <a:t>    public Worker(String name, CountDownLatch countDownLatch)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this.countDownLatch = countDownLatch;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this.startWork();</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TimeUnit.SECONDS.sleep(new Random().nextInt(10));</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System.out.println(String.format("%s 工作出问题啦~", this.name));</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this.endWork();</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System.out.println(this.name + "一共消耗" + (endTime - startTime) + "ms"); </a:t>
            </a:r>
            <a:endParaRPr lang="zh-CN" altLang="en-US" sz="1200">
              <a:solidFill>
                <a:schemeClr val="tx1"/>
              </a:solidFill>
              <a:sym typeface="+mn-ea"/>
            </a:endParaRPr>
          </a:p>
          <a:p>
            <a:pPr algn="l"/>
            <a:r>
              <a:rPr lang="zh-CN" altLang="en-US" sz="1200">
                <a:solidFill>
                  <a:schemeClr val="tx1"/>
                </a:solidFill>
                <a:sym typeface="+mn-ea"/>
              </a:rPr>
              <a:t>            // 计算减 1,标志线程执行完成</a:t>
            </a:r>
            <a:endParaRPr lang="zh-CN" altLang="en-US" sz="1200">
              <a:solidFill>
                <a:schemeClr val="tx1"/>
              </a:solidFill>
              <a:sym typeface="+mn-ea"/>
            </a:endParaRPr>
          </a:p>
          <a:p>
            <a:pPr algn="l"/>
            <a:r>
              <a:rPr lang="zh-CN" altLang="en-US" sz="1200">
                <a:solidFill>
                  <a:schemeClr val="tx1"/>
                </a:solidFill>
                <a:sym typeface="+mn-ea"/>
              </a:rPr>
              <a:t>            this.countDownLatch.countDown();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void endWork() {</a:t>
            </a:r>
            <a:endParaRPr lang="zh-CN" altLang="en-US" sz="1200">
              <a:solidFill>
                <a:schemeClr val="tx1"/>
              </a:solidFill>
              <a:sym typeface="+mn-ea"/>
            </a:endParaRPr>
          </a:p>
          <a:p>
            <a:pPr algn="l"/>
            <a:r>
              <a:rPr lang="zh-CN" altLang="en-US" sz="1200">
                <a:solidFill>
                  <a:schemeClr val="tx1"/>
                </a:solidFill>
                <a:sym typeface="+mn-ea"/>
              </a:rPr>
              <a:t>        System.out.println(String.format("%s 完成工作啦~", this.name));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void startWork() {</a:t>
            </a:r>
            <a:endParaRPr lang="zh-CN" altLang="en-US" sz="1200">
              <a:solidFill>
                <a:schemeClr val="tx1"/>
              </a:solidFill>
              <a:sym typeface="+mn-ea"/>
            </a:endParaRPr>
          </a:p>
          <a:p>
            <a:pPr algn="l"/>
            <a:r>
              <a:rPr lang="zh-CN" altLang="en-US" sz="1200">
                <a:solidFill>
                  <a:schemeClr val="tx1"/>
                </a:solidFill>
                <a:sym typeface="+mn-ea"/>
              </a:rPr>
              <a:t>        System.out.println(String.format("%s 开始工作啦~", this.name));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4" name="矩形 3"/>
          <p:cNvSpPr/>
          <p:nvPr/>
        </p:nvSpPr>
        <p:spPr>
          <a:xfrm>
            <a:off x="6101715" y="702310"/>
            <a:ext cx="5796915" cy="54260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Boss implements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String name;</a:t>
            </a:r>
            <a:endParaRPr lang="zh-CN" altLang="en-US" sz="1200">
              <a:solidFill>
                <a:schemeClr val="tx1"/>
              </a:solidFill>
              <a:sym typeface="+mn-ea"/>
            </a:endParaRPr>
          </a:p>
          <a:p>
            <a:pPr algn="l"/>
            <a:r>
              <a:rPr lang="zh-CN" altLang="en-US" sz="1200">
                <a:solidFill>
                  <a:schemeClr val="tx1"/>
                </a:solidFill>
                <a:sym typeface="+mn-ea"/>
              </a:rPr>
              <a:t>    private CountDownLatch countDownLatch;</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Boss(String name, CountDownLatch countDownLatch)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this.name = name;</a:t>
            </a:r>
            <a:endParaRPr lang="zh-CN" altLang="en-US" sz="1200">
              <a:solidFill>
                <a:schemeClr val="tx1"/>
              </a:solidFill>
              <a:sym typeface="+mn-ea"/>
            </a:endParaRPr>
          </a:p>
          <a:p>
            <a:pPr algn="l"/>
            <a:r>
              <a:rPr lang="zh-CN" altLang="en-US" sz="1200">
                <a:solidFill>
                  <a:schemeClr val="tx1"/>
                </a:solidFill>
                <a:sym typeface="+mn-ea"/>
              </a:rPr>
              <a:t>        this.countDownLatch = countDownLatch;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System.out.println(String.format("%s 正在等待所有人完成活...", this.name));</a:t>
            </a:r>
            <a:endParaRPr lang="zh-CN" altLang="en-US" sz="1200">
              <a:solidFill>
                <a:schemeClr val="tx1"/>
              </a:solidFill>
              <a:sym typeface="+mn-ea"/>
            </a:endParaRPr>
          </a:p>
          <a:p>
            <a:pPr algn="l"/>
            <a:r>
              <a:rPr lang="zh-CN" altLang="en-US" sz="1200">
                <a:solidFill>
                  <a:schemeClr val="tx1"/>
                </a:solidFill>
                <a:sym typeface="+mn-ea"/>
              </a:rPr>
              <a:t>        long startTime =  System.currentTimeMillis();</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this.countDownLatch.await();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System.out.println(String.format("%s： 工人完成活啦，老板开始检查...", this.name));</a:t>
            </a:r>
            <a:endParaRPr lang="zh-CN" altLang="en-US" sz="1200">
              <a:solidFill>
                <a:schemeClr val="tx1"/>
              </a:solidFill>
              <a:sym typeface="+mn-ea"/>
            </a:endParaRPr>
          </a:p>
          <a:p>
            <a:pPr algn="l"/>
            <a:r>
              <a:rPr lang="zh-CN" altLang="en-US" sz="1200">
                <a:solidFill>
                  <a:schemeClr val="tx1"/>
                </a:solidFill>
                <a:sym typeface="+mn-ea"/>
              </a:rPr>
              <a:t>            long endTime =  System.currentTimeMillis();</a:t>
            </a:r>
            <a:endParaRPr lang="zh-CN" altLang="en-US" sz="1200">
              <a:solidFill>
                <a:schemeClr val="tx1"/>
              </a:solidFill>
              <a:sym typeface="+mn-ea"/>
            </a:endParaRPr>
          </a:p>
          <a:p>
            <a:pPr algn="l"/>
            <a:r>
              <a:rPr lang="zh-CN" altLang="en-US" sz="1200">
                <a:solidFill>
                  <a:schemeClr val="tx1"/>
                </a:solidFill>
                <a:sym typeface="+mn-ea"/>
              </a:rPr>
              <a:t>             System.out.println("老板一共消耗" + (endTime - startTime) + "ms");      </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90805" y="831215"/>
            <a:ext cx="10349230" cy="320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CountDownLatch 类 egg:</a:t>
            </a:r>
            <a:endParaRPr lang="zh-CN" altLang="en-US" sz="1200">
              <a:solidFill>
                <a:schemeClr val="tx1"/>
              </a:solidFill>
              <a:sym typeface="+mn-ea"/>
            </a:endParaRPr>
          </a:p>
          <a:p>
            <a:pPr algn="l"/>
            <a:r>
              <a:rPr lang="zh-CN" altLang="en-US" sz="1200">
                <a:solidFill>
                  <a:schemeClr val="tx1"/>
                </a:solidFill>
                <a:sym typeface="+mn-ea"/>
              </a:rPr>
              <a:t>     * 有三个工人在为老板干活，这个老板有一个习惯，就是当三个工人把一天的活都干完了的时候，他就来检查所有工人所干的活。</a:t>
            </a:r>
            <a:endParaRPr lang="zh-CN" altLang="en-US" sz="1200">
              <a:solidFill>
                <a:schemeClr val="tx1"/>
              </a:solidFill>
              <a:sym typeface="+mn-ea"/>
            </a:endParaRPr>
          </a:p>
          <a:p>
            <a:pPr algn="l"/>
            <a:r>
              <a:rPr lang="zh-CN" altLang="en-US" sz="1200">
                <a:solidFill>
                  <a:schemeClr val="tx1"/>
                </a:solidFill>
                <a:sym typeface="+mn-ea"/>
              </a:rPr>
              <a:t>     * 记住这个条件：三个工人先全部干完活，老板才检查。所以在这里用Java代码设计两个类，Worker代表工人，Boss代表老板，具体的代码实现如下</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testCountDownLatch2 ()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CountDownLatch(3);</a:t>
            </a:r>
            <a:endParaRPr lang="zh-CN" altLang="en-US" sz="1200">
              <a:solidFill>
                <a:schemeClr val="tx1"/>
              </a:solidFill>
              <a:sym typeface="+mn-ea"/>
            </a:endParaRPr>
          </a:p>
          <a:p>
            <a:pPr algn="l"/>
            <a:r>
              <a:rPr lang="zh-CN" altLang="en-US" sz="1200">
                <a:solidFill>
                  <a:schemeClr val="tx1"/>
                </a:solidFill>
                <a:sym typeface="+mn-ea"/>
              </a:rPr>
              <a:t>        Worker worker1 = new Worker("工人1", countDownLatch);</a:t>
            </a:r>
            <a:endParaRPr lang="zh-CN" altLang="en-US" sz="1200">
              <a:solidFill>
                <a:schemeClr val="tx1"/>
              </a:solidFill>
              <a:sym typeface="+mn-ea"/>
            </a:endParaRPr>
          </a:p>
          <a:p>
            <a:pPr algn="l"/>
            <a:r>
              <a:rPr lang="zh-CN" altLang="en-US" sz="1200">
                <a:solidFill>
                  <a:schemeClr val="tx1"/>
                </a:solidFill>
                <a:sym typeface="+mn-ea"/>
              </a:rPr>
              <a:t>        Worker worker2 = new Worker("工人2", countDownLatch);</a:t>
            </a:r>
            <a:endParaRPr lang="zh-CN" altLang="en-US" sz="1200">
              <a:solidFill>
                <a:schemeClr val="tx1"/>
              </a:solidFill>
              <a:sym typeface="+mn-ea"/>
            </a:endParaRPr>
          </a:p>
          <a:p>
            <a:pPr algn="l"/>
            <a:r>
              <a:rPr lang="zh-CN" altLang="en-US" sz="1200">
                <a:solidFill>
                  <a:schemeClr val="tx1"/>
                </a:solidFill>
                <a:sym typeface="+mn-ea"/>
              </a:rPr>
              <a:t>        Worker worker3 = new Worker("工人3", countDownLatch);</a:t>
            </a:r>
            <a:endParaRPr lang="zh-CN" altLang="en-US" sz="1200">
              <a:solidFill>
                <a:schemeClr val="tx1"/>
              </a:solidFill>
              <a:sym typeface="+mn-ea"/>
            </a:endParaRPr>
          </a:p>
          <a:p>
            <a:pPr algn="l"/>
            <a:r>
              <a:rPr lang="zh-CN" altLang="en-US" sz="1200">
                <a:solidFill>
                  <a:schemeClr val="tx1"/>
                </a:solidFill>
                <a:sym typeface="+mn-ea"/>
              </a:rPr>
              <a:t>        Boss boss = new Boss("老板", countDownLatch);</a:t>
            </a:r>
            <a:endParaRPr lang="zh-CN" altLang="en-US" sz="1200">
              <a:solidFill>
                <a:schemeClr val="tx1"/>
              </a:solidFill>
              <a:sym typeface="+mn-ea"/>
            </a:endParaRPr>
          </a:p>
          <a:p>
            <a:pPr algn="l"/>
            <a:r>
              <a:rPr lang="zh-CN" altLang="en-US" sz="1200">
                <a:solidFill>
                  <a:schemeClr val="tx1"/>
                </a:solidFill>
                <a:sym typeface="+mn-ea"/>
              </a:rPr>
              <a:t>        new Thread(worker1).start();</a:t>
            </a:r>
            <a:endParaRPr lang="zh-CN" altLang="en-US" sz="1200">
              <a:solidFill>
                <a:schemeClr val="tx1"/>
              </a:solidFill>
              <a:sym typeface="+mn-ea"/>
            </a:endParaRPr>
          </a:p>
          <a:p>
            <a:pPr algn="l"/>
            <a:r>
              <a:rPr lang="zh-CN" altLang="en-US" sz="1200">
                <a:solidFill>
                  <a:schemeClr val="tx1"/>
                </a:solidFill>
                <a:sym typeface="+mn-ea"/>
              </a:rPr>
              <a:t>        new Thread(worker2).start();</a:t>
            </a:r>
            <a:endParaRPr lang="zh-CN" altLang="en-US" sz="1200">
              <a:solidFill>
                <a:schemeClr val="tx1"/>
              </a:solidFill>
              <a:sym typeface="+mn-ea"/>
            </a:endParaRPr>
          </a:p>
          <a:p>
            <a:pPr algn="l"/>
            <a:r>
              <a:rPr lang="zh-CN" altLang="en-US" sz="1200">
                <a:solidFill>
                  <a:schemeClr val="tx1"/>
                </a:solidFill>
                <a:sym typeface="+mn-ea"/>
              </a:rPr>
              <a:t>        new Thread(worker3).start();</a:t>
            </a:r>
            <a:endParaRPr lang="zh-CN" altLang="en-US" sz="1200">
              <a:solidFill>
                <a:schemeClr val="tx1"/>
              </a:solidFill>
              <a:sym typeface="+mn-ea"/>
            </a:endParaRPr>
          </a:p>
          <a:p>
            <a:pPr algn="l"/>
            <a:r>
              <a:rPr lang="zh-CN" altLang="en-US" sz="1200">
                <a:solidFill>
                  <a:schemeClr val="tx1"/>
                </a:solidFill>
                <a:sym typeface="+mn-ea"/>
              </a:rPr>
              <a:t>        new Thread(boss).start();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7471410" y="346519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面向对象方式改进</a:t>
            </a:r>
            <a:endParaRPr lang="zh-CN" altLang="en-US"/>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Java线程内存模型</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01930" y="932180"/>
            <a:ext cx="5991860" cy="5340350"/>
          </a:xfrm>
          <a:prstGeom prst="rect">
            <a:avLst/>
          </a:prstGeom>
        </p:spPr>
      </p:pic>
      <p:sp>
        <p:nvSpPr>
          <p:cNvPr id="3" name="文本框 2"/>
          <p:cNvSpPr txBox="1"/>
          <p:nvPr/>
        </p:nvSpPr>
        <p:spPr>
          <a:xfrm>
            <a:off x="6193790" y="1463675"/>
            <a:ext cx="5544820" cy="4276725"/>
          </a:xfrm>
          <a:prstGeom prst="rect">
            <a:avLst/>
          </a:prstGeom>
          <a:noFill/>
        </p:spPr>
        <p:txBody>
          <a:bodyPr wrap="square" rtlCol="0">
            <a:spAutoFit/>
          </a:bodyPr>
          <a:p>
            <a:pPr algn="l"/>
            <a:r>
              <a:rPr lang="zh-CN" altLang="en-US" sz="1600">
                <a:latin typeface="宋体" panose="02010600030101010101" pitchFamily="2" charset="-122"/>
                <a:ea typeface="宋体" panose="02010600030101010101" pitchFamily="2" charset="-122"/>
                <a:cs typeface="宋体" panose="02010600030101010101" pitchFamily="2" charset="-122"/>
              </a:rPr>
              <a:t>①每个线程都有一个自己的本地内存空间--线程栈空间</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线程执行时，先把变量从主内存读取到线程自己的本地内存空间，然后再对该变量进行操作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r>
              <a:rPr lang="zh-CN" altLang="en-US" sz="1600">
                <a:latin typeface="宋体" panose="02010600030101010101" pitchFamily="2" charset="-122"/>
                <a:ea typeface="宋体" panose="02010600030101010101" pitchFamily="2" charset="-122"/>
                <a:cs typeface="宋体" panose="02010600030101010101" pitchFamily="2" charset="-122"/>
              </a:rPr>
              <a:t>②对该变量操作完后，在某个时间再把变量刷新回主内存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JMM（Java内存模型）是围绕着并发编程中原子性、可见性、有序性这三个特征来建立的</a:t>
            </a:r>
            <a:endParaRPr lang="zh-CN" sz="1600">
              <a:latin typeface="宋体" panose="02010600030101010101" pitchFamily="2" charset="-122"/>
              <a:ea typeface="宋体" panose="02010600030101010101" pitchFamily="2" charset="-122"/>
              <a:cs typeface="宋体" panose="02010600030101010101" pitchFamily="2" charset="-122"/>
            </a:endParaRPr>
          </a:p>
          <a:p>
            <a:pPr algn="l"/>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原子性：一个操作或多个操作要么全部执行完成且执行过程不被中断，要么就不执行。</a:t>
            </a:r>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可见性：当多个线程同时访问同一个变量时，一个线程修改了这个变量的值，其他线程能够立即看得到修改的值。</a:t>
            </a:r>
            <a:endParaRPr lang="zh-CN" sz="1600">
              <a:latin typeface="宋体" panose="02010600030101010101" pitchFamily="2" charset="-122"/>
              <a:ea typeface="宋体" panose="02010600030101010101" pitchFamily="2" charset="-122"/>
              <a:cs typeface="宋体" panose="02010600030101010101" pitchFamily="2" charset="-122"/>
            </a:endParaRPr>
          </a:p>
          <a:p>
            <a:pPr algn="l"/>
            <a:r>
              <a:rPr lang="zh-CN" sz="1600">
                <a:latin typeface="宋体" panose="02010600030101010101" pitchFamily="2" charset="-122"/>
                <a:ea typeface="宋体" panose="02010600030101010101" pitchFamily="2" charset="-122"/>
                <a:cs typeface="宋体" panose="02010600030101010101" pitchFamily="2" charset="-122"/>
                <a:sym typeface="+mn-ea"/>
              </a:rPr>
              <a:t>有序性：程序执行的顺序按照代码的先后顺序执行。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cs typeface="+mj-ea"/>
                <a:sym typeface="+mn-ea"/>
              </a:rPr>
              <a:t>线程安全问题</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9700" y="880745"/>
            <a:ext cx="1191260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共享进程范围内的资源：例如内存地址。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多线程的优势</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发挥多处理器的强大能力，提高效率和程序吞吐量</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并发带来的风险</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使用并发程序带来的主要风险有以下三种：</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1、安全性问题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主要是多个线程共享数据时可能会产生于期望不相符的结果</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2、活跃性问题(liveness)</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当某个操作无法继续进行下去时，就会发生活跃性问题。比如死锁、饥饿、活锁等问题。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3 性能问题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a.线程过多时会使得CPU频繁切换，花在调度上时间太多。</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b.多线程环境必须使用同步机制，导致很多编译器想做的优化被抑制。</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c.线程过多还会消耗过多内存。</a:t>
            </a:r>
            <a:endParaRPr lang="zh-CN" altLang="en-US" sz="1600">
              <a:latin typeface="宋体" panose="02010600030101010101" pitchFamily="2" charset="-122"/>
              <a:ea typeface="宋体" panose="02010600030101010101" pitchFamily="2" charset="-122"/>
            </a:endParaRPr>
          </a:p>
        </p:txBody>
      </p:sp>
      <p:sp>
        <p:nvSpPr>
          <p:cNvPr id="3" name="矩形 2"/>
          <p:cNvSpPr/>
          <p:nvPr/>
        </p:nvSpPr>
        <p:spPr>
          <a:xfrm>
            <a:off x="8147050" y="2130425"/>
            <a:ext cx="1958340" cy="49212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原子性</a:t>
            </a:r>
            <a:endParaRPr lang="zh-CN" altLang="en-US">
              <a:solidFill>
                <a:schemeClr val="tx1"/>
              </a:solidFill>
            </a:endParaRPr>
          </a:p>
        </p:txBody>
      </p:sp>
      <p:sp>
        <p:nvSpPr>
          <p:cNvPr id="4" name="矩形 3"/>
          <p:cNvSpPr/>
          <p:nvPr/>
        </p:nvSpPr>
        <p:spPr>
          <a:xfrm>
            <a:off x="8147050" y="3505200"/>
            <a:ext cx="1958340" cy="49212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可见性</a:t>
            </a:r>
            <a:endParaRPr lang="zh-CN" altLang="en-US">
              <a:solidFill>
                <a:schemeClr val="tx1"/>
              </a:solidFill>
            </a:endParaRPr>
          </a:p>
        </p:txBody>
      </p:sp>
      <p:sp>
        <p:nvSpPr>
          <p:cNvPr id="5" name="矩形 4"/>
          <p:cNvSpPr/>
          <p:nvPr/>
        </p:nvSpPr>
        <p:spPr>
          <a:xfrm>
            <a:off x="8147050" y="2836545"/>
            <a:ext cx="1958340" cy="492125"/>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有序性</a:t>
            </a:r>
            <a:endParaRPr lang="zh-CN" altLang="en-US">
              <a:solidFill>
                <a:schemeClr val="tx1"/>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进程和线程</a:t>
            </a:r>
            <a:endParaRPr lang="zh-CN" sz="3200"/>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原子性</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原子操作</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15670"/>
            <a:ext cx="6123305"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一个或者多个不可再分割的操作。这些操作的执行</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不可中断性</a:t>
            </a:r>
            <a:r>
              <a:rPr lang="zh-CN" altLang="en-US" sz="1600">
                <a:latin typeface="宋体" panose="02010600030101010101" pitchFamily="2" charset="-122"/>
                <a:ea typeface="宋体" panose="02010600030101010101" pitchFamily="2" charset="-122"/>
                <a:cs typeface="宋体" panose="02010600030101010101" pitchFamily="2" charset="-122"/>
              </a:rPr>
              <a:t>）。举个列子：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6475095" y="694690"/>
            <a:ext cx="5003165" cy="54679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static int count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i++ 是线程安全的吗? 不是原子操作，分为三步：取、改、存</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 throws InterruptedException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 打印的会是 1000000 么？</a:t>
            </a:r>
            <a:endParaRPr lang="zh-CN" altLang="en-US" sz="1200">
              <a:solidFill>
                <a:schemeClr val="tx1"/>
              </a:solidFill>
              <a:sym typeface="+mn-ea"/>
            </a:endParaRPr>
          </a:p>
          <a:p>
            <a:pPr algn="l"/>
            <a:r>
              <a:rPr lang="zh-CN" altLang="en-US" sz="1200">
                <a:solidFill>
                  <a:schemeClr val="tx1"/>
                </a:solidFill>
                <a:sym typeface="+mn-ea"/>
              </a:rPr>
              <a:t>        System.out.println(count);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636000" y="591502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 </a:t>
            </a:r>
            <a:r>
              <a:rPr lang="zh-CN" altLang="en-US"/>
              <a:t>非原子操作</a:t>
            </a:r>
            <a:endParaRPr lang="zh-CN" altLang="en-US"/>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流程图: 磁盘 3"/>
          <p:cNvSpPr/>
          <p:nvPr/>
        </p:nvSpPr>
        <p:spPr>
          <a:xfrm>
            <a:off x="516255" y="106870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1</a:t>
            </a:r>
            <a:endParaRPr lang="en-US" altLang="zh-CN" b="1">
              <a:solidFill>
                <a:schemeClr val="accent1"/>
              </a:solidFill>
            </a:endParaRPr>
          </a:p>
        </p:txBody>
      </p:sp>
      <p:sp>
        <p:nvSpPr>
          <p:cNvPr id="5" name="流程图: 磁盘 4"/>
          <p:cNvSpPr/>
          <p:nvPr/>
        </p:nvSpPr>
        <p:spPr>
          <a:xfrm>
            <a:off x="516255" y="330771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2</a:t>
            </a:r>
            <a:endParaRPr lang="en-US" altLang="zh-CN" b="1">
              <a:solidFill>
                <a:schemeClr val="accent1"/>
              </a:solidFill>
            </a:endParaRPr>
          </a:p>
        </p:txBody>
      </p:sp>
      <p:sp>
        <p:nvSpPr>
          <p:cNvPr id="7" name="矩形 6"/>
          <p:cNvSpPr/>
          <p:nvPr/>
        </p:nvSpPr>
        <p:spPr>
          <a:xfrm>
            <a:off x="3493135" y="2417445"/>
            <a:ext cx="186055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内存变量 </a:t>
            </a:r>
            <a:r>
              <a:rPr lang="en-US" altLang="zh-CN" b="1">
                <a:solidFill>
                  <a:schemeClr val="accent1"/>
                </a:solidFill>
              </a:rPr>
              <a:t>i = 1</a:t>
            </a:r>
            <a:endParaRPr lang="en-US" altLang="zh-CN" b="1">
              <a:solidFill>
                <a:schemeClr val="accent1"/>
              </a:solidFill>
            </a:endParaRPr>
          </a:p>
        </p:txBody>
      </p:sp>
      <p:sp>
        <p:nvSpPr>
          <p:cNvPr id="10" name="文本框 9"/>
          <p:cNvSpPr txBox="1"/>
          <p:nvPr/>
        </p:nvSpPr>
        <p:spPr>
          <a:xfrm>
            <a:off x="2506345" y="1750695"/>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cxnSp>
        <p:nvCxnSpPr>
          <p:cNvPr id="11" name="直接箭头连接符 10"/>
          <p:cNvCxnSpPr>
            <a:stCxn id="4" idx="4"/>
          </p:cNvCxnSpPr>
          <p:nvPr/>
        </p:nvCxnSpPr>
        <p:spPr>
          <a:xfrm>
            <a:off x="1690370" y="1677035"/>
            <a:ext cx="1771650" cy="904875"/>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83780" y="57658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4" name="矩形 13"/>
          <p:cNvSpPr/>
          <p:nvPr/>
        </p:nvSpPr>
        <p:spPr>
          <a:xfrm>
            <a:off x="7383780" y="203898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15" name="直接箭头连接符 14"/>
          <p:cNvCxnSpPr>
            <a:endCxn id="13" idx="1"/>
          </p:cNvCxnSpPr>
          <p:nvPr/>
        </p:nvCxnSpPr>
        <p:spPr>
          <a:xfrm flipV="1">
            <a:off x="5333365" y="945515"/>
            <a:ext cx="2050415" cy="158686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1"/>
          </p:cNvCxnSpPr>
          <p:nvPr/>
        </p:nvCxnSpPr>
        <p:spPr>
          <a:xfrm flipH="1">
            <a:off x="5373370" y="2407920"/>
            <a:ext cx="2010410" cy="213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4" idx="0"/>
          </p:cNvCxnSpPr>
          <p:nvPr/>
        </p:nvCxnSpPr>
        <p:spPr>
          <a:xfrm>
            <a:off x="8727440" y="1323975"/>
            <a:ext cx="0" cy="70548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83780" y="335724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9" name="矩形 18"/>
          <p:cNvSpPr/>
          <p:nvPr/>
        </p:nvSpPr>
        <p:spPr>
          <a:xfrm>
            <a:off x="7383780" y="481965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20" name="直接箭头连接符 19"/>
          <p:cNvCxnSpPr>
            <a:endCxn id="18" idx="1"/>
          </p:cNvCxnSpPr>
          <p:nvPr/>
        </p:nvCxnSpPr>
        <p:spPr>
          <a:xfrm>
            <a:off x="5353685" y="2694940"/>
            <a:ext cx="2030095" cy="104076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1"/>
          </p:cNvCxnSpPr>
          <p:nvPr/>
        </p:nvCxnSpPr>
        <p:spPr>
          <a:xfrm flipH="1" flipV="1">
            <a:off x="5313680" y="2834640"/>
            <a:ext cx="2070100" cy="2363470"/>
          </a:xfrm>
          <a:prstGeom prst="straightConnector1">
            <a:avLst/>
          </a:prstGeom>
          <a:ln w="38100">
            <a:solidFill>
              <a:srgbClr val="71DA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2"/>
            <a:endCxn id="19" idx="0"/>
          </p:cNvCxnSpPr>
          <p:nvPr/>
        </p:nvCxnSpPr>
        <p:spPr>
          <a:xfrm>
            <a:off x="8727440" y="4104640"/>
            <a:ext cx="0" cy="70548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4"/>
          </p:cNvCxnSpPr>
          <p:nvPr/>
        </p:nvCxnSpPr>
        <p:spPr>
          <a:xfrm flipV="1">
            <a:off x="1690370" y="3039745"/>
            <a:ext cx="1811655" cy="8763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06345" y="3453130"/>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sp>
        <p:nvSpPr>
          <p:cNvPr id="2" name="文本框 1"/>
          <p:cNvSpPr txBox="1"/>
          <p:nvPr/>
        </p:nvSpPr>
        <p:spPr>
          <a:xfrm>
            <a:off x="5842000" y="1501775"/>
            <a:ext cx="508000" cy="368300"/>
          </a:xfrm>
          <a:prstGeom prst="rect">
            <a:avLst/>
          </a:prstGeom>
          <a:noFill/>
        </p:spPr>
        <p:txBody>
          <a:bodyPr wrap="square" rtlCol="0">
            <a:spAutoFit/>
          </a:bodyPr>
          <a:p>
            <a:r>
              <a:rPr lang="zh-CN" altLang="en-US" b="1"/>
              <a:t>①</a:t>
            </a:r>
            <a:endParaRPr lang="zh-CN" altLang="en-US" b="1"/>
          </a:p>
        </p:txBody>
      </p:sp>
      <p:sp>
        <p:nvSpPr>
          <p:cNvPr id="3" name="文本框 2"/>
          <p:cNvSpPr txBox="1"/>
          <p:nvPr/>
        </p:nvSpPr>
        <p:spPr>
          <a:xfrm>
            <a:off x="8788400" y="1501775"/>
            <a:ext cx="508000" cy="368300"/>
          </a:xfrm>
          <a:prstGeom prst="rect">
            <a:avLst/>
          </a:prstGeom>
          <a:noFill/>
        </p:spPr>
        <p:txBody>
          <a:bodyPr wrap="square" rtlCol="0">
            <a:spAutoFit/>
          </a:bodyPr>
          <a:p>
            <a:r>
              <a:rPr lang="zh-CN" altLang="en-US" b="1"/>
              <a:t>②</a:t>
            </a:r>
            <a:endParaRPr lang="zh-CN" altLang="en-US" b="1"/>
          </a:p>
        </p:txBody>
      </p:sp>
      <p:sp>
        <p:nvSpPr>
          <p:cNvPr id="6" name="文本框 5"/>
          <p:cNvSpPr txBox="1"/>
          <p:nvPr/>
        </p:nvSpPr>
        <p:spPr>
          <a:xfrm>
            <a:off x="6459220" y="2867660"/>
            <a:ext cx="508000" cy="368300"/>
          </a:xfrm>
          <a:prstGeom prst="rect">
            <a:avLst/>
          </a:prstGeom>
          <a:noFill/>
        </p:spPr>
        <p:txBody>
          <a:bodyPr wrap="square" rtlCol="0">
            <a:spAutoFit/>
          </a:bodyPr>
          <a:p>
            <a:r>
              <a:rPr lang="zh-CN" altLang="en-US" b="1"/>
              <a:t>④</a:t>
            </a:r>
            <a:endParaRPr lang="zh-CN" altLang="en-US" b="1"/>
          </a:p>
        </p:txBody>
      </p:sp>
      <p:sp>
        <p:nvSpPr>
          <p:cNvPr id="8" name="文本框 7"/>
          <p:cNvSpPr txBox="1"/>
          <p:nvPr/>
        </p:nvSpPr>
        <p:spPr>
          <a:xfrm>
            <a:off x="8897620" y="4370705"/>
            <a:ext cx="508000" cy="368300"/>
          </a:xfrm>
          <a:prstGeom prst="rect">
            <a:avLst/>
          </a:prstGeom>
          <a:noFill/>
        </p:spPr>
        <p:txBody>
          <a:bodyPr wrap="square" rtlCol="0">
            <a:spAutoFit/>
          </a:bodyPr>
          <a:p>
            <a:r>
              <a:rPr lang="zh-CN" altLang="en-US" b="1"/>
              <a:t>⑤</a:t>
            </a:r>
            <a:endParaRPr lang="zh-CN" altLang="en-US" b="1"/>
          </a:p>
        </p:txBody>
      </p:sp>
      <p:sp>
        <p:nvSpPr>
          <p:cNvPr id="9" name="文本框 8"/>
          <p:cNvSpPr txBox="1"/>
          <p:nvPr/>
        </p:nvSpPr>
        <p:spPr>
          <a:xfrm>
            <a:off x="6459220" y="2057400"/>
            <a:ext cx="508000" cy="368300"/>
          </a:xfrm>
          <a:prstGeom prst="rect">
            <a:avLst/>
          </a:prstGeom>
          <a:noFill/>
        </p:spPr>
        <p:txBody>
          <a:bodyPr wrap="square" rtlCol="0">
            <a:spAutoFit/>
          </a:bodyPr>
          <a:p>
            <a:r>
              <a:rPr lang="zh-CN" altLang="en-US" b="1"/>
              <a:t>③</a:t>
            </a:r>
            <a:endParaRPr lang="zh-CN" altLang="en-US" b="1"/>
          </a:p>
        </p:txBody>
      </p:sp>
      <p:sp>
        <p:nvSpPr>
          <p:cNvPr id="12" name="文本框 11"/>
          <p:cNvSpPr txBox="1"/>
          <p:nvPr/>
        </p:nvSpPr>
        <p:spPr>
          <a:xfrm>
            <a:off x="6459220" y="3832225"/>
            <a:ext cx="508000" cy="368300"/>
          </a:xfrm>
          <a:prstGeom prst="rect">
            <a:avLst/>
          </a:prstGeom>
          <a:noFill/>
        </p:spPr>
        <p:txBody>
          <a:bodyPr wrap="square" rtlCol="0">
            <a:spAutoFit/>
          </a:bodyPr>
          <a:p>
            <a:r>
              <a:rPr lang="zh-CN" altLang="en-US" b="1"/>
              <a:t>⑥</a:t>
            </a:r>
            <a:endParaRPr lang="zh-CN" altLang="en-US" b="1"/>
          </a:p>
        </p:txBody>
      </p:sp>
      <p:sp>
        <p:nvSpPr>
          <p:cNvPr id="25" name="文本框 24"/>
          <p:cNvSpPr txBox="1"/>
          <p:nvPr/>
        </p:nvSpPr>
        <p:spPr>
          <a:xfrm>
            <a:off x="426720" y="5080000"/>
            <a:ext cx="7663815" cy="922020"/>
          </a:xfrm>
          <a:prstGeom prst="rect">
            <a:avLst/>
          </a:prstGeom>
          <a:noFill/>
        </p:spPr>
        <p:txBody>
          <a:bodyPr wrap="square" rtlCol="0">
            <a:spAutoFit/>
          </a:bodyPr>
          <a:p>
            <a:r>
              <a:rPr lang="zh-CN" altLang="en-US"/>
              <a:t>时间线：①、②、③、④、⑤、⑥ ：执行结果是  </a:t>
            </a:r>
            <a:r>
              <a:rPr lang="en-US" altLang="zh-CN"/>
              <a:t>3</a:t>
            </a:r>
            <a:endParaRPr lang="en-US" altLang="zh-CN"/>
          </a:p>
          <a:p>
            <a:endParaRPr lang="en-US" altLang="zh-CN"/>
          </a:p>
          <a:p>
            <a:r>
              <a:rPr lang="zh-CN" altLang="en-US" b="1">
                <a:solidFill>
                  <a:srgbClr val="FF0000"/>
                </a:solidFill>
              </a:rPr>
              <a:t>时间线：</a:t>
            </a:r>
            <a:r>
              <a:rPr lang="zh-CN" altLang="en-US" b="1">
                <a:solidFill>
                  <a:schemeClr val="accent1"/>
                </a:solidFill>
                <a:sym typeface="+mn-ea"/>
              </a:rPr>
              <a:t>①、②</a:t>
            </a:r>
            <a:r>
              <a:rPr lang="zh-CN" altLang="en-US" b="1">
                <a:solidFill>
                  <a:srgbClr val="FF0000"/>
                </a:solidFill>
                <a:sym typeface="+mn-ea"/>
              </a:rPr>
              <a:t>、④、⑤、</a:t>
            </a:r>
            <a:r>
              <a:rPr lang="zh-CN" altLang="en-US" b="1">
                <a:solidFill>
                  <a:schemeClr val="accent1"/>
                </a:solidFill>
                <a:sym typeface="+mn-ea"/>
              </a:rPr>
              <a:t>③</a:t>
            </a:r>
            <a:r>
              <a:rPr lang="zh-CN" altLang="en-US" b="1">
                <a:solidFill>
                  <a:srgbClr val="FF0000"/>
                </a:solidFill>
                <a:sym typeface="+mn-ea"/>
              </a:rPr>
              <a:t>、⑥ ：执行结果是  </a:t>
            </a:r>
            <a:r>
              <a:rPr lang="en-US" altLang="zh-CN" b="1">
                <a:solidFill>
                  <a:srgbClr val="FF0000"/>
                </a:solidFill>
                <a:sym typeface="+mn-ea"/>
              </a:rPr>
              <a:t>2 </a:t>
            </a:r>
            <a:r>
              <a:rPr lang="zh-CN" altLang="en-US" b="1">
                <a:solidFill>
                  <a:srgbClr val="FF0000"/>
                </a:solidFill>
                <a:sym typeface="+mn-ea"/>
              </a:rPr>
              <a:t>（被中断，非原子操作）</a:t>
            </a:r>
            <a:endParaRPr lang="zh-CN" altLang="en-US" b="1">
              <a:solidFill>
                <a:srgbClr val="FF0000"/>
              </a:solidFill>
              <a:sym typeface="+mn-ea"/>
            </a:endParaRPr>
          </a:p>
        </p:txBody>
      </p:sp>
      <p:sp>
        <p:nvSpPr>
          <p:cNvPr id="26" name="文本框 25"/>
          <p:cNvSpPr txBox="1"/>
          <p:nvPr/>
        </p:nvSpPr>
        <p:spPr>
          <a:xfrm>
            <a:off x="267970" y="6091555"/>
            <a:ext cx="11536045" cy="645160"/>
          </a:xfrm>
          <a:prstGeom prst="rect">
            <a:avLst/>
          </a:prstGeom>
          <a:noFill/>
        </p:spPr>
        <p:txBody>
          <a:bodyPr wrap="square" rtlCol="0">
            <a:spAutoFit/>
          </a:bodyPr>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i</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++做了三次指令操作，两次内存访问，第一次，从内存中读取i变量的值到CPU的寄存器，第二次在寄存器中的i自增1，第三次将寄存器中的值写入内存</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646420" y="758190"/>
            <a:ext cx="5840730"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测试非原子操作</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testThreadUnSafeInteger()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ThreadUnSafeInteger unSafeInteger = new ThreadUnSafeInteger(0);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 add 方法不是原子操作</a:t>
            </a:r>
            <a:endParaRPr lang="zh-CN" altLang="en-US" sz="1200">
              <a:solidFill>
                <a:schemeClr val="tx1"/>
              </a:solidFill>
              <a:sym typeface="+mn-ea"/>
            </a:endParaRPr>
          </a:p>
          <a:p>
            <a:pPr algn="l"/>
            <a:r>
              <a:rPr lang="zh-CN" altLang="en-US" sz="1200">
                <a:solidFill>
                  <a:schemeClr val="tx1"/>
                </a:solidFill>
                <a:sym typeface="+mn-ea"/>
              </a:rPr>
              <a:t>                        unSafeInteger.add(1);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System.out.println(unSafeInteger.get());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653780" y="5221605"/>
            <a:ext cx="285115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非原子操作</a:t>
            </a:r>
            <a:endParaRPr lang="zh-CN" altLang="en-US"/>
          </a:p>
        </p:txBody>
      </p:sp>
      <p:sp>
        <p:nvSpPr>
          <p:cNvPr id="3" name="矩形 2"/>
          <p:cNvSpPr/>
          <p:nvPr/>
        </p:nvSpPr>
        <p:spPr>
          <a:xfrm>
            <a:off x="408940" y="758190"/>
            <a:ext cx="5003165" cy="42106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ThreadUnSafeInteger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ThreadUnSafeInteger(int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add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int get () {</a:t>
            </a:r>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6" name="椭圆形标注 5"/>
          <p:cNvSpPr/>
          <p:nvPr/>
        </p:nvSpPr>
        <p:spPr>
          <a:xfrm>
            <a:off x="2798445" y="3487420"/>
            <a:ext cx="2204085" cy="800735"/>
          </a:xfrm>
          <a:prstGeom prst="wedgeEllipseCallout">
            <a:avLst>
              <a:gd name="adj1" fmla="val -70809"/>
              <a:gd name="adj2" fmla="val -44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如何让其变成原子操作？？</a:t>
            </a:r>
            <a:endParaRPr lang="zh-CN" altLang="en-US"/>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宋体" panose="02010600030101010101" pitchFamily="2" charset="-122"/>
                <a:sym typeface="+mn-ea"/>
              </a:rPr>
              <a:t>synchronized 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52400" y="892175"/>
            <a:ext cx="1177607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访问冲突这个严重的问题</a:t>
            </a:r>
            <a:r>
              <a:rPr lang="zh-CN" altLang="en-US" sz="1600">
                <a:latin typeface="宋体" panose="02010600030101010101" pitchFamily="2" charset="-122"/>
                <a:ea typeface="宋体" panose="02010600030101010101" pitchFamily="2" charset="-122"/>
                <a:cs typeface="宋体" panose="02010600030101010101" pitchFamily="2" charset="-122"/>
              </a:rPr>
              <a:t>。Java语言提供了专门机制以</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解决这种冲突</a:t>
            </a:r>
            <a:r>
              <a:rPr lang="zh-CN" altLang="en-US" sz="1600">
                <a:latin typeface="宋体" panose="02010600030101010101" pitchFamily="2" charset="-122"/>
                <a:ea typeface="宋体" panose="02010600030101010101" pitchFamily="2" charset="-122"/>
                <a:cs typeface="宋体" panose="02010600030101010101" pitchFamily="2" charset="-122"/>
              </a:rPr>
              <a:t>，有效避免了同一个数据对象被多个线程同时访问。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需要明确的几个问题：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synchronized关键字可以作为函数的修饰符，也可作为函数内的语句，也就是平时说的同步方法和同步语句块。如果 再细的分类，synchronized可作用于instance变量、object reference（对象引用）、static函数和class literals(类名称字面常量)身上。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无论synchronized关键字加在方法上还是对象上，它取得的锁都是对象，而不是把一段代码或函数当作锁――而且同步方法很可能还会被其他线程的对象访问。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每个对象只有一个锁（lock）与之相关联。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实现同步是要很大的系统开销作为代价的，甚至可能造成死锁，所以尽量避免无谓的同步控制。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synchronized关键字的作用域有二种：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某个对象实例内，synchronized aMethod(){}可以防止多个线程同时访问这个对象的synchronized方法（如果一个对象有多个synchronized方法，只要一个线 程访问了其中的一个synchronized方法，其它线程不能同时访问这个对象中任何一个synchronized方法）。这时，不同的对象实例的 synchronized方法是不相干扰的。也就是说，其它线程照样可以同时访问相同类的另一个对象实例中的synchronized方法；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某个类的范围，synchronized static aStaticMethod{}防止多个线程同时访问这个类中的synchronized static 方法。它可以对类的所有对象实例起作用。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synchronized methods(){} 与synchronized(this){}之间没有太大区别，synchronized(this){}就是在方法内同步代码块，相当于缩小了冲突的区域，表现更高效率。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819150"/>
            <a:ext cx="1178560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大多数的集合类不是线程安全的</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你注意到了吗？为什么多数基本集合实现类都不是线程安全的？比如：ArrayList, LinkedList, HashMap, HashSet, TreeMap, TreeSet等等。事实上，所有的集合类（除了Vector和HashTable以外）在java.util包中都不是线程安全的，只遗留了两个实现类（Vector和HashTable）是线程安全的为什么？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原因是：线程安全消耗十分昂贵！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知道，Vector和HashTable在Java历史中，很早就出现了，最初的时候他们是为线程安全设计的。（如果你看了源码，你会发现这些实现类的方法都被synchronized修饰）而且很快的他们在多线程中性能表现的非常差。如你所知的，同步就需要锁，有锁就需要时间来监控，所以就降低了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这就是为什么新的集合类没有提供并发控制，为了保证在单线程中提供最大的性能。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664200" y="394335"/>
            <a:ext cx="5840730" cy="470217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测试原子操作</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 @throws InterruptedException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testThreadSafeInteger()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ThreadSafeInteger safeInteger = new ThreadSafeInteger(0);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safeInteger.add(1);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System.out.println(safeInteger.get());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09270" y="394335"/>
            <a:ext cx="5003165" cy="626808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ThreadSafeInteger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r>
              <a:rPr lang="zh-CN" altLang="en-US" sz="1200">
                <a:solidFill>
                  <a:schemeClr val="tx1"/>
                </a:solidFill>
                <a:sym typeface="+mn-ea"/>
              </a:rPr>
              <a:t>//    private Object object = new Object();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ThreadSafeInteger(int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void add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add2 (int num) {</a:t>
            </a:r>
            <a:endParaRPr lang="zh-CN" altLang="en-US" sz="1200">
              <a:solidFill>
                <a:schemeClr val="tx1"/>
              </a:solidFill>
              <a:sym typeface="+mn-ea"/>
            </a:endParaRPr>
          </a:p>
          <a:p>
            <a:pPr algn="l"/>
            <a:r>
              <a:rPr lang="zh-CN" altLang="en-US" sz="1200">
                <a:solidFill>
                  <a:schemeClr val="tx1"/>
                </a:solidFill>
                <a:sym typeface="+mn-ea"/>
              </a:rPr>
              <a:t>        synchronized (this) {            // this 可改成 object</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void sub (int num)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sub2 (int num) {</a:t>
            </a:r>
            <a:endParaRPr lang="zh-CN" altLang="en-US" sz="1200">
              <a:solidFill>
                <a:schemeClr val="tx1"/>
              </a:solidFill>
              <a:sym typeface="+mn-ea"/>
            </a:endParaRPr>
          </a:p>
          <a:p>
            <a:pPr algn="l"/>
            <a:r>
              <a:rPr lang="zh-CN" altLang="en-US" sz="1200">
                <a:solidFill>
                  <a:schemeClr val="tx1"/>
                </a:solidFill>
                <a:sym typeface="+mn-ea"/>
              </a:rPr>
              <a:t>        synchronized (this) {</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synchronized int get () {</a:t>
            </a:r>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2" name="矩形 1"/>
          <p:cNvSpPr/>
          <p:nvPr/>
        </p:nvSpPr>
        <p:spPr>
          <a:xfrm>
            <a:off x="3201670" y="5850255"/>
            <a:ext cx="411670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synchronized 加锁使其变成原子操作</a:t>
            </a:r>
            <a:endParaRPr lang="zh-CN" altLang="en-US"/>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5391150" y="731520"/>
            <a:ext cx="5840730" cy="506603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StringBuffer 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testStringBuffer() throws InterruptedException {</a:t>
            </a:r>
            <a:endParaRPr lang="zh-CN" altLang="en-US" sz="1200">
              <a:solidFill>
                <a:schemeClr val="tx1"/>
              </a:solidFill>
              <a:sym typeface="+mn-ea"/>
            </a:endParaRPr>
          </a:p>
          <a:p>
            <a:pPr algn="l"/>
            <a:r>
              <a:rPr lang="zh-CN" altLang="en-US" sz="1200">
                <a:solidFill>
                  <a:schemeClr val="tx1"/>
                </a:solidFill>
                <a:sym typeface="+mn-ea"/>
              </a:rPr>
              <a:t>        StringBuffer sb = new StringBuffer();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 StringBuffer 为什么线程安全</a:t>
            </a:r>
            <a:endParaRPr lang="zh-CN" altLang="en-US" sz="1200">
              <a:solidFill>
                <a:schemeClr val="tx1"/>
              </a:solidFill>
              <a:sym typeface="+mn-ea"/>
            </a:endParaRPr>
          </a:p>
          <a:p>
            <a:pPr algn="l"/>
            <a:r>
              <a:rPr lang="zh-CN" altLang="en-US" sz="1200">
                <a:solidFill>
                  <a:schemeClr val="tx1"/>
                </a:solidFill>
                <a:sym typeface="+mn-ea"/>
              </a:rPr>
              <a:t>                        // StringBuffer 底层源码是 StringBuilder + 锁</a:t>
            </a:r>
            <a:endParaRPr lang="zh-CN" altLang="en-US" sz="1200">
              <a:solidFill>
                <a:schemeClr val="tx1"/>
              </a:solidFill>
              <a:sym typeface="+mn-ea"/>
            </a:endParaRPr>
          </a:p>
          <a:p>
            <a:pPr algn="l"/>
            <a:r>
              <a:rPr lang="zh-CN" altLang="en-US" sz="1200">
                <a:solidFill>
                  <a:schemeClr val="tx1"/>
                </a:solidFill>
                <a:sym typeface="+mn-ea"/>
              </a:rPr>
              <a:t>                        sb.append("1");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System.out.println(sb.length());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181610" y="731520"/>
            <a:ext cx="5003165" cy="45015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StringBuilder 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testStringBuilder() throws InterruptedException {</a:t>
            </a:r>
            <a:endParaRPr lang="zh-CN" altLang="en-US" sz="1200">
              <a:solidFill>
                <a:schemeClr val="tx1"/>
              </a:solidFill>
              <a:sym typeface="+mn-ea"/>
            </a:endParaRPr>
          </a:p>
          <a:p>
            <a:pPr algn="l"/>
            <a:r>
              <a:rPr lang="zh-CN" altLang="en-US" sz="1200">
                <a:solidFill>
                  <a:schemeClr val="tx1"/>
                </a:solidFill>
                <a:sym typeface="+mn-ea"/>
              </a:rPr>
              <a:t>        StringBuilder sb = new StringBuilder();</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sb.append("1");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System.out.println(sb.length());</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5391150" y="5887085"/>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StringBuffer 线程安全</a:t>
            </a:r>
            <a:endParaRPr lang="zh-CN" altLang="en-US"/>
          </a:p>
        </p:txBody>
      </p:sp>
      <p:sp>
        <p:nvSpPr>
          <p:cNvPr id="5" name="矩形 4"/>
          <p:cNvSpPr/>
          <p:nvPr/>
        </p:nvSpPr>
        <p:spPr>
          <a:xfrm>
            <a:off x="2370455" y="5340985"/>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StringBuilder 线程不安全</a:t>
            </a:r>
            <a:endParaRPr lang="zh-CN" altLang="en-US"/>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线程安全的List</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1925" y="908685"/>
            <a:ext cx="11867515" cy="452310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线程:进程可进一步细化为线程,是一个程序内部的一条执行路径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1.DOS有一个明显的特点，就是一旦病毒入侵，系统就会死机，因为传统的DOS系统是单进程处理方式，所以只有一个程序运行，其它程序无法运行。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而windows系统中，即使出现病毒，系统照样可以使用，因为windows系统是采用多进程处理方式，在同一个时间段上会有多个程序在运行。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2.对于word来说每次启动一个word实际上都是在操作系统上分配一个进程。而线程实际上是在进程的基础上进一步划分，从word来看可以把拼写检查当做一个线程进行处理。当然会同时存在多个线程。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3.如果一个进程没有了，线程一定会消失；但线程消失了，进程未必会消失。而且线程都是在进程的基础上并发同时运行。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2725" y="842645"/>
            <a:ext cx="569404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Collections.SynchronizedList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CopyOnWriteArrayList是java1.5以后才加入的新类，从命名可以理解为复制在写入的List。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它的添加时加锁的(ReentrantLock ,非synchronized同步锁)，读操作是没有加锁。添加或者删除元素时，先加锁，再进行复制替换操作，最后再释放锁。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6192520" y="842645"/>
            <a:ext cx="5003165" cy="450151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 ArrayList 的线程安全性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testArrayList() throws InterruptedException {</a:t>
            </a:r>
            <a:endParaRPr lang="zh-CN" altLang="en-US" sz="1200">
              <a:solidFill>
                <a:schemeClr val="tx1"/>
              </a:solidFill>
              <a:sym typeface="+mn-ea"/>
            </a:endParaRPr>
          </a:p>
          <a:p>
            <a:pPr algn="l"/>
            <a:r>
              <a:rPr lang="zh-CN" altLang="en-US" sz="1200">
                <a:solidFill>
                  <a:schemeClr val="tx1"/>
                </a:solidFill>
                <a:sym typeface="+mn-ea"/>
              </a:rPr>
              <a:t>        List&lt;Integer&gt; lst = new ArrayList&lt;Integer&gt;();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 ArrayList 线程不安全</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5" name="矩形 4"/>
          <p:cNvSpPr/>
          <p:nvPr/>
        </p:nvSpPr>
        <p:spPr>
          <a:xfrm>
            <a:off x="8381365" y="5452110"/>
            <a:ext cx="281432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ArrayList 线程不安全</a:t>
            </a:r>
            <a:endParaRPr lang="zh-CN" altLang="en-US"/>
          </a:p>
        </p:txBody>
      </p:sp>
      <p:sp>
        <p:nvSpPr>
          <p:cNvPr id="4" name="矩形 3"/>
          <p:cNvSpPr/>
          <p:nvPr/>
        </p:nvSpPr>
        <p:spPr>
          <a:xfrm>
            <a:off x="9170035" y="4249420"/>
            <a:ext cx="2814320"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Vector </a:t>
            </a:r>
            <a:r>
              <a:rPr lang="zh-CN" altLang="en-US"/>
              <a:t>线程安全但性能差</a:t>
            </a:r>
            <a:endParaRPr lang="zh-CN" altLang="en-US"/>
          </a:p>
        </p:txBody>
      </p:sp>
    </p:spTree>
    <p:custDataLst>
      <p:tags r:id="rId2"/>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矩形 3"/>
          <p:cNvSpPr/>
          <p:nvPr/>
        </p:nvSpPr>
        <p:spPr>
          <a:xfrm>
            <a:off x="6242050" y="878840"/>
            <a:ext cx="5476240" cy="4502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线程安全的 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testCopyOnWriteArrayList() throws InterruptedException {</a:t>
            </a:r>
            <a:endParaRPr lang="zh-CN" altLang="en-US" sz="1200">
              <a:solidFill>
                <a:schemeClr val="tx1"/>
              </a:solidFill>
              <a:sym typeface="+mn-ea"/>
            </a:endParaRPr>
          </a:p>
          <a:p>
            <a:pPr algn="l"/>
            <a:r>
              <a:rPr lang="zh-CN" altLang="en-US" sz="1200">
                <a:solidFill>
                  <a:schemeClr val="tx1"/>
                </a:solidFill>
                <a:sym typeface="+mn-ea"/>
              </a:rPr>
              <a:t>        List&lt;Integer&gt; lst = new CopyOnWriteArrayList&lt;&gt;();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6242050" y="5488305"/>
            <a:ext cx="356044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CopyOnWriteArrayList 线程安全</a:t>
            </a:r>
            <a:endParaRPr lang="zh-CN" altLang="en-US"/>
          </a:p>
        </p:txBody>
      </p:sp>
      <p:sp>
        <p:nvSpPr>
          <p:cNvPr id="7" name="矩形 6"/>
          <p:cNvSpPr/>
          <p:nvPr/>
        </p:nvSpPr>
        <p:spPr>
          <a:xfrm>
            <a:off x="441325" y="878840"/>
            <a:ext cx="5476240" cy="450215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线程安全的 List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testSynchronizedList() throws InterruptedException {</a:t>
            </a:r>
            <a:endParaRPr lang="zh-CN" altLang="en-US" sz="1200">
              <a:solidFill>
                <a:schemeClr val="tx1"/>
              </a:solidFill>
              <a:sym typeface="+mn-ea"/>
            </a:endParaRPr>
          </a:p>
          <a:p>
            <a:pPr algn="l"/>
            <a:r>
              <a:rPr lang="zh-CN" altLang="en-US" sz="1200">
                <a:solidFill>
                  <a:schemeClr val="tx1"/>
                </a:solidFill>
                <a:sym typeface="+mn-ea"/>
              </a:rPr>
              <a:t>        // Collections.synchronizedList 也是线程安全的 List</a:t>
            </a:r>
            <a:endParaRPr lang="zh-CN" altLang="en-US" sz="1200">
              <a:solidFill>
                <a:schemeClr val="tx1"/>
              </a:solidFill>
              <a:sym typeface="+mn-ea"/>
            </a:endParaRPr>
          </a:p>
          <a:p>
            <a:pPr algn="l"/>
            <a:r>
              <a:rPr lang="zh-CN" altLang="en-US" sz="1200">
                <a:solidFill>
                  <a:schemeClr val="tx1"/>
                </a:solidFill>
                <a:sym typeface="+mn-ea"/>
              </a:rPr>
              <a:t>        List&lt;Integer&gt; lst = Collections.synchronizedList(new ArrayList&lt;&gt;());</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 j++) {</a:t>
            </a:r>
            <a:endParaRPr lang="zh-CN" altLang="en-US" sz="1200">
              <a:solidFill>
                <a:schemeClr val="tx1"/>
              </a:solidFill>
              <a:sym typeface="+mn-ea"/>
            </a:endParaRPr>
          </a:p>
          <a:p>
            <a:pPr algn="l"/>
            <a:r>
              <a:rPr lang="zh-CN" altLang="en-US" sz="1200">
                <a:solidFill>
                  <a:schemeClr val="tx1"/>
                </a:solidFill>
                <a:sym typeface="+mn-ea"/>
              </a:rPr>
              <a:t>                        lst.add(j);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System.out.println(lst.size());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441325" y="5488305"/>
            <a:ext cx="4333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Collections.synchronizedList 线程安全</a:t>
            </a:r>
            <a:endParaRPr lang="zh-CN" altLang="en-US"/>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宋体" panose="02010600030101010101" pitchFamily="2" charset="-122"/>
                <a:sym typeface="+mn-ea"/>
              </a:rPr>
              <a:t>同步封装器</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02870" y="892175"/>
            <a:ext cx="1198562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你应该已经知道，Java集合框架提供了工厂方法创建线程安全的集合，这些方法的格式如下：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Collections.synchronizedXXX(collection)</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这个工厂方法封装了指定的集合并返回了一个线程安全的集合。XXX可以是Collection、List、Map、Set、SortedMap和SortedSet的实现类。比如下面这段代码创建了一个线程安全的列表：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如果我们已经拥有了一个线程不安全的集合，我们可以通过以下方法来封装成线程安全的集合：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unsafeMap = new HashMap&lt;&gt;();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safeMap = Collections.synchronizedMap(unsafeMap);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如你锁看到的，工厂方法封装指定的集合，返回一个线程安全的结合。事实上接口基本都一直，只是实现上添加了synchronized来实现。所以被称之为：同步封装器。后面集合的工作都是由这个封装类来实现。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Java 原子类</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20650" y="891540"/>
            <a:ext cx="11803380" cy="5507990"/>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原子更新基本类型或引用类型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如果是基本类型，则替换其值，如果是引用，则替换其引用地址，这些类主要有：</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（1）AtomicBoolean</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原子更新布尔类型，内部使用int类型的value存储1和0表示true和false，底层也是对int类型的原子操作。</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（2）AtomicInteger</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原子更新int类型。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（3）AtomicLong</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原子更新long类型。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（4）AtomicReference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原子更新引用类型，通过泛型指定要操作的类。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（5）AtomicMarkableReference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原子更新引用类型，内部使用Pair承载引用对象及是否被更新过的标记，避免了ABA问题。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（6）AtomicStampedReference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原子更新引用类型，内部使用Pair承载引用对象及更新的邮戳，避免了ABA问题。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这几个类的操作基本类似，底层都是调用Unsafe的compareAndSwapXxx()来实现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9865" y="746760"/>
            <a:ext cx="1181227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原子更新数组中的元素，可以更新数组中指定索引位置的元素，这些类主要有：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原子更新int数组中的元素。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原子更新long数组中的元素。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原子更新Object数组中的元素。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这几个类的操作基本类似，更新元素时都要指定在数组中的索引位置。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原子更新对象中的字段，可以更新对象中指定字段名称的字段，这些类主要有：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原子更新对象中的int类型字段。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原子更新对象中的long类型字段。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原子更新对象中的引用类型字段。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这几个类的操作基本类似，都需要传入要更新的字段名称。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37565"/>
            <a:ext cx="11857990" cy="353822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高性能原子类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高性能原子类，是java8中增加的原子类，它们使用分段的思想，把不同的线程hash到不同的段上去更新，最后再把这些段的值相加得到最终的值，这些类主要有：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（1）Striped64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下面四个类的父类。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（2）LongAccumulator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long类型的聚合器，需要传入一个long类型的二元操作，可以用来计算各种聚合操作，包括加乘等。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（3）LongAdder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long类型的累加器，LongAccumulator的特例，只能用来计算加法，且从0开始计算。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（4）DoubleAccumulator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double类型的聚合器，需要传入一个double类型的二元操作，可以用来计算各种聚合操作，包括加乘等。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（5）DoubleAdder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double类型的累加器，DoubleAccumulator的特例，只能用来计算加法，且从0开始计算。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这几个类的操作基本类似，其中DoubleAccumulator和DoubleAdder底层其实也是用long来实现的。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矩形 6"/>
          <p:cNvSpPr/>
          <p:nvPr/>
        </p:nvSpPr>
        <p:spPr>
          <a:xfrm>
            <a:off x="386715" y="851535"/>
            <a:ext cx="5048250" cy="513016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AtomicInteger safeCount = new AtomicInteger(0);</a:t>
            </a:r>
            <a:endParaRPr lang="zh-CN" altLang="en-US" sz="1200">
              <a:solidFill>
                <a:schemeClr val="tx1"/>
              </a:solidFill>
              <a:sym typeface="+mn-ea"/>
            </a:endParaRPr>
          </a:p>
          <a:p>
            <a:pPr algn="l"/>
            <a:r>
              <a:rPr lang="zh-CN" altLang="en-US" sz="1200">
                <a:solidFill>
                  <a:schemeClr val="tx1"/>
                </a:solidFill>
                <a:sym typeface="+mn-ea"/>
              </a:rPr>
              <a:t>//    AtomicBoolean</a:t>
            </a:r>
            <a:endParaRPr lang="zh-CN" altLang="en-US" sz="1200">
              <a:solidFill>
                <a:schemeClr val="tx1"/>
              </a:solidFill>
              <a:sym typeface="+mn-ea"/>
            </a:endParaRPr>
          </a:p>
          <a:p>
            <a:pPr algn="l"/>
            <a:r>
              <a:rPr lang="zh-CN" altLang="en-US" sz="1200">
                <a:solidFill>
                  <a:schemeClr val="tx1"/>
                </a:solidFill>
                <a:sym typeface="+mn-ea"/>
              </a:rPr>
              <a:t>//    AtomicReference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AtomicInteger 原子类,底层使用 volitate 关键词,是线程安全的类</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testAtomicInteger () throws InterruptedException {</a:t>
            </a:r>
            <a:endParaRPr lang="zh-CN" altLang="en-US" sz="1200">
              <a:solidFill>
                <a:schemeClr val="tx1"/>
              </a:solidFill>
              <a:sym typeface="+mn-ea"/>
            </a:endParaRPr>
          </a:p>
          <a:p>
            <a:pPr algn="l"/>
            <a:r>
              <a:rPr lang="zh-CN" altLang="en-US" sz="1200">
                <a:solidFill>
                  <a:schemeClr val="tx1"/>
                </a:solidFill>
                <a:sym typeface="+mn-ea"/>
              </a:rPr>
              <a:t>        CountDownLatch countDownLatch = new CountDownLatch(1000);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for (int j = 0; j &lt; 1000; j++) {</a:t>
            </a:r>
            <a:endParaRPr lang="zh-CN" altLang="en-US" sz="1200">
              <a:solidFill>
                <a:schemeClr val="tx1"/>
              </a:solidFill>
              <a:sym typeface="+mn-ea"/>
            </a:endParaRPr>
          </a:p>
          <a:p>
            <a:pPr algn="l"/>
            <a:r>
              <a:rPr lang="zh-CN" altLang="en-US" sz="1200">
                <a:solidFill>
                  <a:schemeClr val="tx1"/>
                </a:solidFill>
                <a:sym typeface="+mn-ea"/>
              </a:rPr>
              <a:t>                        safeCount.addAndGet(1);</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countDownLatch.countDown();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countDownLatch.await();</a:t>
            </a:r>
            <a:endParaRPr lang="zh-CN" altLang="en-US" sz="1200">
              <a:solidFill>
                <a:schemeClr val="tx1"/>
              </a:solidFill>
              <a:sym typeface="+mn-ea"/>
            </a:endParaRPr>
          </a:p>
          <a:p>
            <a:pPr algn="l"/>
            <a:r>
              <a:rPr lang="zh-CN" altLang="en-US" sz="1200">
                <a:solidFill>
                  <a:schemeClr val="tx1"/>
                </a:solidFill>
                <a:sym typeface="+mn-ea"/>
              </a:rPr>
              <a:t>        // 打印的会是 1000000 么？</a:t>
            </a:r>
            <a:endParaRPr lang="zh-CN" altLang="en-US" sz="1200">
              <a:solidFill>
                <a:schemeClr val="tx1"/>
              </a:solidFill>
              <a:sym typeface="+mn-ea"/>
            </a:endParaRPr>
          </a:p>
          <a:p>
            <a:pPr algn="l"/>
            <a:r>
              <a:rPr lang="zh-CN" altLang="en-US" sz="1200">
                <a:solidFill>
                  <a:schemeClr val="tx1"/>
                </a:solidFill>
                <a:sym typeface="+mn-ea"/>
              </a:rPr>
              <a:t>        System.out.println(safeCount.get());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386715" y="6116320"/>
            <a:ext cx="433387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Atomic</a:t>
            </a:r>
            <a:r>
              <a:rPr lang="en-US" altLang="zh-CN"/>
              <a:t>XXX </a:t>
            </a:r>
            <a:r>
              <a:rPr lang="zh-CN" altLang="en-US"/>
              <a:t>原子类</a:t>
            </a:r>
            <a:r>
              <a:rPr lang="zh-CN" altLang="en-US"/>
              <a:t>线程安全</a:t>
            </a:r>
            <a:endParaRPr lang="zh-CN" altLang="en-US"/>
          </a:p>
        </p:txBody>
      </p:sp>
    </p:spTree>
    <p:custDataLst>
      <p:tags r:id="rId2"/>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a:latin typeface="+mj-ea"/>
                <a:ea typeface="+mj-ea"/>
                <a:cs typeface="宋体" panose="02010600030101010101" pitchFamily="2" charset="-122"/>
                <a:sym typeface="+mn-ea"/>
              </a:rPr>
              <a:t>Lock</a:t>
            </a:r>
            <a:r>
              <a:rPr lang="zh-CN" altLang="en-US" sz="3200">
                <a:latin typeface="+mj-ea"/>
                <a:ea typeface="+mj-ea"/>
                <a:cs typeface="宋体" panose="02010600030101010101" pitchFamily="2" charset="-122"/>
                <a:sym typeface="+mn-ea"/>
              </a:rPr>
              <a:t>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CPU时间片</a:t>
            </a:r>
            <a:endParaRPr lang="zh-CN" sz="3200"/>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18845"/>
            <a:ext cx="11967210"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这种集合采用了特殊的对象锁（java.util.concurrent.lock.Lock）：这种机制相对于传统的来说更为灵活，可以如下理解：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rPr>
              <a:t>ReentrantLock的作用和synchronize</a:t>
            </a:r>
            <a:r>
              <a:rPr lang="en-US" altLang="zh-CN" sz="1600">
                <a:latin typeface="宋体" panose="02010600030101010101" pitchFamily="2" charset="-122"/>
                <a:ea typeface="宋体" panose="02010600030101010101" pitchFamily="2" charset="-122"/>
                <a:cs typeface="宋体" panose="02010600030101010101" pitchFamily="2" charset="-122"/>
              </a:rPr>
              <a:t>d </a:t>
            </a:r>
            <a:r>
              <a:rPr lang="zh-CN" altLang="en-US" sz="1600">
                <a:latin typeface="宋体" panose="02010600030101010101" pitchFamily="2" charset="-122"/>
                <a:ea typeface="宋体" panose="02010600030101010101" pitchFamily="2" charset="-122"/>
                <a:cs typeface="宋体" panose="02010600030101010101" pitchFamily="2" charset="-122"/>
              </a:rPr>
              <a:t>是一样的，都是实现锁的功能，但是ReentrantLock需要手写代码对锁进行获取和释放(一定要在finally里面释放)，要不然就永远死锁了，ReentrantLock也可以用来做线程之间的挂起和通知，synchronize</a:t>
            </a:r>
            <a:r>
              <a:rPr lang="en-US" altLang="zh-CN" sz="1600">
                <a:latin typeface="宋体" panose="02010600030101010101" pitchFamily="2" charset="-122"/>
                <a:ea typeface="宋体" panose="02010600030101010101" pitchFamily="2" charset="-122"/>
                <a:cs typeface="宋体" panose="02010600030101010101" pitchFamily="2" charset="-122"/>
              </a:rPr>
              <a:t>d </a:t>
            </a:r>
            <a:r>
              <a:rPr lang="zh-CN" altLang="en-US" sz="1600">
                <a:latin typeface="宋体" panose="02010600030101010101" pitchFamily="2" charset="-122"/>
                <a:ea typeface="宋体" panose="02010600030101010101" pitchFamily="2" charset="-122"/>
                <a:cs typeface="宋体" panose="02010600030101010101" pitchFamily="2" charset="-122"/>
              </a:rPr>
              <a:t>一般是使用object的wait和notify来实现，ReentrantLock使用Condition来实现线程之间的通信。</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sz="160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1600">
                <a:latin typeface="宋体" panose="02010600030101010101" pitchFamily="2" charset="-122"/>
                <a:ea typeface="宋体" panose="02010600030101010101" pitchFamily="2" charset="-122"/>
                <a:cs typeface="宋体" panose="02010600030101010101" pitchFamily="2" charset="-122"/>
              </a:rPr>
              <a:t>ReentrantReadWriteLock锁是一个读写分离的锁，这种锁主要用于读多写少的业务场景，口诀就是：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读读共享、写写互斥、读写互斥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41070"/>
            <a:ext cx="1196721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Lock和synchronized有以下几点不同：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Lock是一个接口，而synchronized是Java中的关键字，synchronized是内置的语言实现，synchronized是在JVM层面上实现的，不但可以通过一些监控工具监控synchronized的锁定，而且在代码执行时出现异常，JVM会自动释放锁定，但是使用Lock则不行，lock是通过代码实现的，要保证锁定一定会被释放，就必须将 unLock()放到finally{} 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2）synchronized在发生异常时，会自动释放线程占有的锁，因此不会导致死锁现象发生；而Lock在发生异常时，如果没有主动通过unLock()去释放锁，则很可能造成死锁现象，因此使用Lock时需要在finally块中释放锁；</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3）Lock可以让等待锁的线程响应中断，线程可以中断去干别的事务，而synchronized却不行，使用synchronized时，等待的线程会一直等待下去，不能够响应中断；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4）通过Lock可以知道有没有成功获取锁，而synchronized却无法办到。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5）Lock可以提高多个线程进行读操作的效率。</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在性能上来说，如果竞争资源不激烈，两者的性能是差不多的，而当竞争资源非常激烈时（即有大量线程同时竞争），此时Lock的性能要远远优于synchronized。所以说，在具体使用时要根据适当情况选择。</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举个例子：当有多个线程读写文件时，读操作和写操作会发生冲突现象，写操作和写操作会发生冲突现象，但是读操作和读操作不会发生冲突现象。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但是采用synchronized关键字来实现同步的话，就会导致一个问题：</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如果多个线程都只是进行读操作，所以当一个线程在进行读操作时，其他线程只能等待无法进行读操作。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因此就需要一种机制来使得多个线程都只是进行读操作时，线程之间不会发生冲突，通过Lock就可以办到。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另外，通过Lock可以知道线程有没有成功获取到锁。这个是synchronized无法办到的。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141605" y="886460"/>
            <a:ext cx="5721350" cy="488442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 ReentrantReadWriteLock锁是一个读写分离的锁，这种锁主要用于读多写少的业务场景，口诀就是：读读共享、写写互斥、读写互斥。</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public class ThreadSafeInteger2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int initNum;</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ThreadSafeInteger2(int initNum) {</a:t>
            </a:r>
            <a:endParaRPr lang="zh-CN" altLang="en-US" sz="1200">
              <a:solidFill>
                <a:schemeClr val="tx1"/>
              </a:solidFill>
              <a:sym typeface="+mn-ea"/>
            </a:endParaRPr>
          </a:p>
          <a:p>
            <a:pPr algn="l"/>
            <a:r>
              <a:rPr lang="zh-CN" altLang="en-US" sz="1200">
                <a:solidFill>
                  <a:schemeClr val="tx1"/>
                </a:solidFill>
                <a:sym typeface="+mn-ea"/>
              </a:rPr>
              <a:t>        super();</a:t>
            </a:r>
            <a:endParaRPr lang="zh-CN" altLang="en-US" sz="1200">
              <a:solidFill>
                <a:schemeClr val="tx1"/>
              </a:solidFill>
              <a:sym typeface="+mn-ea"/>
            </a:endParaRPr>
          </a:p>
          <a:p>
            <a:pPr algn="l"/>
            <a:r>
              <a:rPr lang="zh-CN" altLang="en-US" sz="1200">
                <a:solidFill>
                  <a:schemeClr val="tx1"/>
                </a:solidFill>
                <a:sym typeface="+mn-ea"/>
              </a:rPr>
              <a:t>        this.initNum = initNum;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ReentrantReadWriteLock reentrantReadWriteLock = new ReentrantReadWriteLock();</a:t>
            </a:r>
            <a:endParaRPr lang="zh-CN" altLang="en-US" sz="1200">
              <a:solidFill>
                <a:schemeClr val="tx1"/>
              </a:solidFill>
              <a:sym typeface="+mn-ea"/>
            </a:endParaRPr>
          </a:p>
          <a:p>
            <a:pPr algn="l"/>
            <a:r>
              <a:rPr lang="zh-CN" altLang="en-US" sz="1200">
                <a:solidFill>
                  <a:schemeClr val="tx1"/>
                </a:solidFill>
                <a:sym typeface="+mn-ea"/>
              </a:rPr>
              <a:t>    private Lock readLock = reentrantReadWriteLock.readLock();</a:t>
            </a:r>
            <a:endParaRPr lang="zh-CN" altLang="en-US" sz="1200">
              <a:solidFill>
                <a:schemeClr val="tx1"/>
              </a:solidFill>
              <a:sym typeface="+mn-ea"/>
            </a:endParaRPr>
          </a:p>
          <a:p>
            <a:pPr algn="l"/>
            <a:r>
              <a:rPr lang="zh-CN" altLang="en-US" sz="1200">
                <a:solidFill>
                  <a:schemeClr val="tx1"/>
                </a:solidFill>
                <a:sym typeface="+mn-ea"/>
              </a:rPr>
              <a:t>    private Lock writeLock = reentrantReadWriteLock.writeLock();</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add(int num)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writeLock.lock();</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writeLock.unlock();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9" name="矩形 8"/>
          <p:cNvSpPr/>
          <p:nvPr/>
        </p:nvSpPr>
        <p:spPr>
          <a:xfrm>
            <a:off x="5960110" y="886460"/>
            <a:ext cx="6068060" cy="531241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void sub(int num)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writeLock.lock();</a:t>
            </a:r>
            <a:endParaRPr lang="zh-CN" altLang="en-US" sz="1200">
              <a:solidFill>
                <a:schemeClr val="tx1"/>
              </a:solidFill>
              <a:sym typeface="+mn-ea"/>
            </a:endParaRPr>
          </a:p>
          <a:p>
            <a:pPr algn="l"/>
            <a:r>
              <a:rPr lang="zh-CN" altLang="en-US" sz="1200">
                <a:solidFill>
                  <a:schemeClr val="tx1"/>
                </a:solidFill>
                <a:sym typeface="+mn-ea"/>
              </a:rPr>
              <a:t>            this.initNum -= 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writeLock.unlock();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int get()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readLock.lock();</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System.out.println(Thread.currentThread().getName() + "正在读取...");</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TimeUnit.MILLISECONDS.sleep(200);</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return this.initNum;</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readLock.unlock();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
        <p:nvSpPr>
          <p:cNvPr id="10" name="矩形 9"/>
          <p:cNvSpPr/>
          <p:nvPr/>
        </p:nvSpPr>
        <p:spPr>
          <a:xfrm>
            <a:off x="10305415" y="5634355"/>
            <a:ext cx="1646555"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Lock </a:t>
            </a:r>
            <a:r>
              <a:rPr lang="zh-CN" altLang="en-US"/>
              <a:t>锁</a:t>
            </a:r>
            <a:endParaRPr lang="zh-CN" altLang="en-US"/>
          </a:p>
        </p:txBody>
      </p:sp>
    </p:spTree>
    <p:custDataLst>
      <p:tags r:id="rId2"/>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3200">
                <a:latin typeface="+mj-ea"/>
                <a:ea typeface="+mj-ea"/>
                <a:cs typeface="+mj-ea"/>
                <a:sym typeface="+mn-ea"/>
              </a:rPr>
              <a:t>有序性</a:t>
            </a:r>
            <a:r>
              <a:rPr lang="en-US" altLang="zh-CN" sz="3200">
                <a:latin typeface="+mj-ea"/>
                <a:ea typeface="+mj-ea"/>
                <a:cs typeface="+mj-ea"/>
                <a:sym typeface="+mn-ea"/>
              </a:rPr>
              <a:t>-</a:t>
            </a:r>
            <a:r>
              <a:rPr lang="zh-CN" altLang="en-US" sz="3200">
                <a:latin typeface="+mj-ea"/>
                <a:ea typeface="+mj-ea"/>
                <a:cs typeface="+mj-ea"/>
                <a:sym typeface="+mn-ea"/>
              </a:rPr>
              <a:t>避免JVM指令重排</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45820"/>
            <a:ext cx="11931015" cy="279971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在Java中看似顺序的代码在JVM中，可能会出现编译器或者CPU对这些操作指令进行了重新排序；在特定情况下，指令重排将会给我们的程序带来不确定的结果.....</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1.  什么是指令重排？</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在计算机执行指令的顺序在经过程序编译器编译之后形成的指令序列，一般而言，这个指令序列是会输出确定的结果；以确保每一次的执行都有确定的结果。但是，一般情况下，</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CPU和编译器</a:t>
            </a:r>
            <a:r>
              <a:rPr lang="zh-CN" sz="1600">
                <a:latin typeface="宋体" panose="02010600030101010101" pitchFamily="2" charset="-122"/>
                <a:ea typeface="宋体" panose="02010600030101010101" pitchFamily="2" charset="-122"/>
                <a:cs typeface="宋体" panose="02010600030101010101" pitchFamily="2" charset="-122"/>
              </a:rPr>
              <a:t>为了提升程序执行的效率，会按照一定的规则</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允许进行指令优化</a:t>
            </a:r>
            <a:r>
              <a:rPr lang="zh-CN" sz="1600">
                <a:latin typeface="宋体" panose="02010600030101010101" pitchFamily="2" charset="-122"/>
                <a:ea typeface="宋体" panose="02010600030101010101" pitchFamily="2" charset="-122"/>
                <a:cs typeface="宋体" panose="02010600030101010101" pitchFamily="2" charset="-122"/>
              </a:rPr>
              <a:t>，在某些情况下，这种优化会带来一些执行的逻辑问题，主要的原因是代码逻辑之间是存在一定的先后顺序，在并发执行情况下，会发生二义性，即按照不同的执行逻辑，会得到不同的结果信息。</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2.  数据依赖性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主要指不同的程序指令之间的顺序是不允许进行交互的，即可称这些程序指令之间存在数据依赖性。</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132080"/>
            <a:ext cx="5048250" cy="574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验证指令重排（有序性）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static Integer a = 0;</a:t>
            </a:r>
            <a:endParaRPr lang="zh-CN" altLang="en-US" sz="1200">
              <a:solidFill>
                <a:schemeClr val="tx1"/>
              </a:solidFill>
              <a:sym typeface="+mn-ea"/>
            </a:endParaRPr>
          </a:p>
          <a:p>
            <a:pPr algn="l"/>
            <a:r>
              <a:rPr lang="zh-CN" altLang="en-US" sz="1200">
                <a:solidFill>
                  <a:schemeClr val="tx1"/>
                </a:solidFill>
                <a:sym typeface="+mn-ea"/>
              </a:rPr>
              <a:t>    static Integer b = 0;</a:t>
            </a:r>
            <a:endParaRPr lang="zh-CN" altLang="en-US" sz="1200">
              <a:solidFill>
                <a:schemeClr val="tx1"/>
              </a:solidFill>
              <a:sym typeface="+mn-ea"/>
            </a:endParaRPr>
          </a:p>
          <a:p>
            <a:pPr algn="l"/>
            <a:r>
              <a:rPr lang="zh-CN" altLang="en-US" sz="1200">
                <a:solidFill>
                  <a:schemeClr val="tx1"/>
                </a:solidFill>
                <a:sym typeface="+mn-ea"/>
              </a:rPr>
              <a:t>    static Integer x = 0;</a:t>
            </a:r>
            <a:endParaRPr lang="zh-CN" altLang="en-US" sz="1200">
              <a:solidFill>
                <a:schemeClr val="tx1"/>
              </a:solidFill>
              <a:sym typeface="+mn-ea"/>
            </a:endParaRPr>
          </a:p>
          <a:p>
            <a:pPr algn="l"/>
            <a:r>
              <a:rPr lang="zh-CN" altLang="en-US" sz="1200">
                <a:solidFill>
                  <a:schemeClr val="tx1"/>
                </a:solidFill>
                <a:sym typeface="+mn-ea"/>
              </a:rPr>
              <a:t>    static Integer y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*用来演示指令重排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testReOrder () throws InterruptedException {</a:t>
            </a:r>
            <a:endParaRPr lang="zh-CN" altLang="en-US" sz="1200">
              <a:solidFill>
                <a:schemeClr val="tx1"/>
              </a:solidFill>
              <a:sym typeface="+mn-ea"/>
            </a:endParaRPr>
          </a:p>
          <a:p>
            <a:pPr algn="l"/>
            <a:r>
              <a:rPr lang="zh-CN" altLang="en-US" sz="1200">
                <a:solidFill>
                  <a:schemeClr val="tx1"/>
                </a:solidFill>
                <a:sym typeface="+mn-ea"/>
              </a:rPr>
              <a:t>        for (int i = 0; i &lt; Integer.MAX_VALUE; i++) {</a:t>
            </a:r>
            <a:endParaRPr lang="zh-CN" altLang="en-US" sz="1200">
              <a:solidFill>
                <a:schemeClr val="tx1"/>
              </a:solidFill>
              <a:sym typeface="+mn-ea"/>
            </a:endParaRPr>
          </a:p>
          <a:p>
            <a:pPr algn="l"/>
            <a:r>
              <a:rPr lang="zh-CN" altLang="en-US" sz="1200">
                <a:solidFill>
                  <a:schemeClr val="tx1"/>
                </a:solidFill>
                <a:sym typeface="+mn-ea"/>
              </a:rPr>
              <a:t>            Thread t1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 先执行 x = b,再执行 a = 1</a:t>
            </a:r>
            <a:endParaRPr lang="zh-CN" altLang="en-US" sz="1200">
              <a:solidFill>
                <a:schemeClr val="tx1"/>
              </a:solidFill>
              <a:sym typeface="+mn-ea"/>
            </a:endParaRPr>
          </a:p>
          <a:p>
            <a:pPr algn="l"/>
            <a:r>
              <a:rPr lang="zh-CN" altLang="en-US" sz="1200">
                <a:solidFill>
                  <a:schemeClr val="tx1"/>
                </a:solidFill>
                <a:sym typeface="+mn-ea"/>
              </a:rPr>
              <a:t>                    a = 1;</a:t>
            </a:r>
            <a:endParaRPr lang="zh-CN" altLang="en-US" sz="1200">
              <a:solidFill>
                <a:schemeClr val="tx1"/>
              </a:solidFill>
              <a:sym typeface="+mn-ea"/>
            </a:endParaRPr>
          </a:p>
          <a:p>
            <a:pPr algn="l"/>
            <a:r>
              <a:rPr lang="zh-CN" altLang="en-US" sz="1200">
                <a:solidFill>
                  <a:schemeClr val="tx1"/>
                </a:solidFill>
                <a:sym typeface="+mn-ea"/>
              </a:rPr>
              <a:t>                    x = b;</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t2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有可能发生重排，即先执行 y = a,再执行 b = 1;    </a:t>
            </a:r>
            <a:endParaRPr lang="zh-CN" altLang="en-US" sz="1200">
              <a:solidFill>
                <a:schemeClr val="tx1"/>
              </a:solidFill>
              <a:sym typeface="+mn-ea"/>
            </a:endParaRPr>
          </a:p>
          <a:p>
            <a:pPr algn="l"/>
            <a:r>
              <a:rPr lang="zh-CN" altLang="en-US" sz="1200">
                <a:solidFill>
                  <a:schemeClr val="tx1"/>
                </a:solidFill>
                <a:sym typeface="+mn-ea"/>
              </a:rPr>
              <a:t>                    b = 1;</a:t>
            </a:r>
            <a:endParaRPr lang="zh-CN" altLang="en-US" sz="1200">
              <a:solidFill>
                <a:schemeClr val="tx1"/>
              </a:solidFill>
              <a:sym typeface="+mn-ea"/>
            </a:endParaRPr>
          </a:p>
          <a:p>
            <a:pPr algn="l"/>
            <a:r>
              <a:rPr lang="zh-CN" altLang="en-US" sz="1200">
                <a:solidFill>
                  <a:schemeClr val="tx1"/>
                </a:solidFill>
                <a:sym typeface="+mn-ea"/>
              </a:rPr>
              <a:t>                    y = 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8" name="矩形 7"/>
          <p:cNvSpPr/>
          <p:nvPr/>
        </p:nvSpPr>
        <p:spPr>
          <a:xfrm>
            <a:off x="3091815" y="5434330"/>
            <a:ext cx="22339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有序性</a:t>
            </a:r>
            <a:r>
              <a:rPr lang="en-US" altLang="zh-CN"/>
              <a:t>-</a:t>
            </a:r>
            <a:r>
              <a:rPr lang="zh-CN" altLang="en-US"/>
              <a:t>指令重排</a:t>
            </a:r>
            <a:endParaRPr lang="zh-CN" altLang="en-US"/>
          </a:p>
        </p:txBody>
      </p:sp>
      <p:sp>
        <p:nvSpPr>
          <p:cNvPr id="3" name="矩形 2"/>
          <p:cNvSpPr/>
          <p:nvPr/>
        </p:nvSpPr>
        <p:spPr>
          <a:xfrm>
            <a:off x="5421630" y="132080"/>
            <a:ext cx="6532245" cy="3811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 t1 线程插队，比主线程先执行</a:t>
            </a:r>
            <a:endParaRPr lang="zh-CN" altLang="en-US" sz="1200">
              <a:solidFill>
                <a:schemeClr val="tx1"/>
              </a:solidFill>
              <a:sym typeface="+mn-ea"/>
            </a:endParaRPr>
          </a:p>
          <a:p>
            <a:pPr algn="l"/>
            <a:r>
              <a:rPr lang="zh-CN" altLang="en-US" sz="1200">
                <a:solidFill>
                  <a:schemeClr val="tx1"/>
                </a:solidFill>
                <a:sym typeface="+mn-ea"/>
              </a:rPr>
              <a:t>            t1.join();</a:t>
            </a:r>
            <a:endParaRPr lang="zh-CN" altLang="en-US" sz="1200">
              <a:solidFill>
                <a:schemeClr val="tx1"/>
              </a:solidFill>
              <a:sym typeface="+mn-ea"/>
            </a:endParaRPr>
          </a:p>
          <a:p>
            <a:pPr algn="l"/>
            <a:r>
              <a:rPr lang="zh-CN" altLang="en-US" sz="1200">
                <a:solidFill>
                  <a:schemeClr val="tx1"/>
                </a:solidFill>
                <a:sym typeface="+mn-ea"/>
              </a:rPr>
              <a:t>            // t2 线程插队，比主线程先执行</a:t>
            </a:r>
            <a:endParaRPr lang="zh-CN" altLang="en-US" sz="1200">
              <a:solidFill>
                <a:schemeClr val="tx1"/>
              </a:solidFill>
              <a:sym typeface="+mn-ea"/>
            </a:endParaRPr>
          </a:p>
          <a:p>
            <a:pPr algn="l"/>
            <a:r>
              <a:rPr lang="zh-CN" altLang="en-US" sz="1200">
                <a:solidFill>
                  <a:schemeClr val="tx1"/>
                </a:solidFill>
                <a:sym typeface="+mn-ea"/>
              </a:rPr>
              <a:t>            t2.join();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如果没有指令重排，输出的可以结果为:(0,1)(1,1)(1,0) 但实际上有可能会输出(0,0)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System.out.println("第 " + i + "次，x=" + x + ", y=" + y);</a:t>
            </a:r>
            <a:endParaRPr lang="zh-CN" altLang="en-US" sz="1200">
              <a:solidFill>
                <a:schemeClr val="tx1"/>
              </a:solidFill>
              <a:sym typeface="+mn-ea"/>
            </a:endParaRPr>
          </a:p>
          <a:p>
            <a:pPr algn="l"/>
            <a:r>
              <a:rPr lang="zh-CN" altLang="en-US" sz="1200">
                <a:solidFill>
                  <a:schemeClr val="tx1"/>
                </a:solidFill>
                <a:sym typeface="+mn-ea"/>
              </a:rPr>
              <a:t>            if (x == 0 &amp;&amp; y == 0) {</a:t>
            </a:r>
            <a:endParaRPr lang="zh-CN" altLang="en-US" sz="1200">
              <a:solidFill>
                <a:schemeClr val="tx1"/>
              </a:solidFill>
              <a:sym typeface="+mn-ea"/>
            </a:endParaRPr>
          </a:p>
          <a:p>
            <a:pPr algn="l"/>
            <a:r>
              <a:rPr lang="zh-CN" altLang="en-US" sz="1200">
                <a:solidFill>
                  <a:schemeClr val="tx1"/>
                </a:solidFill>
                <a:sym typeface="+mn-ea"/>
              </a:rPr>
              <a:t>                System.out.println("发生了指令重排");</a:t>
            </a:r>
            <a:endParaRPr lang="zh-CN" altLang="en-US" sz="1200">
              <a:solidFill>
                <a:schemeClr val="tx1"/>
              </a:solidFill>
              <a:sym typeface="+mn-ea"/>
            </a:endParaRPr>
          </a:p>
          <a:p>
            <a:pPr algn="l"/>
            <a:r>
              <a:rPr lang="zh-CN" altLang="en-US" sz="1200">
                <a:solidFill>
                  <a:schemeClr val="tx1"/>
                </a:solidFill>
                <a:sym typeface="+mn-ea"/>
              </a:rPr>
              <a:t>                break;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全部重置成 0</a:t>
            </a:r>
            <a:endParaRPr lang="zh-CN" altLang="en-US" sz="1200">
              <a:solidFill>
                <a:schemeClr val="tx1"/>
              </a:solidFill>
              <a:sym typeface="+mn-ea"/>
            </a:endParaRPr>
          </a:p>
          <a:p>
            <a:pPr algn="l"/>
            <a:r>
              <a:rPr lang="zh-CN" altLang="en-US" sz="1200">
                <a:solidFill>
                  <a:schemeClr val="tx1"/>
                </a:solidFill>
                <a:sym typeface="+mn-ea"/>
              </a:rPr>
              <a:t>            a = b = 0;</a:t>
            </a:r>
            <a:endParaRPr lang="zh-CN" altLang="en-US" sz="1200">
              <a:solidFill>
                <a:schemeClr val="tx1"/>
              </a:solidFill>
              <a:sym typeface="+mn-ea"/>
            </a:endParaRPr>
          </a:p>
          <a:p>
            <a:pPr algn="l"/>
            <a:r>
              <a:rPr lang="zh-CN" altLang="en-US" sz="1200">
                <a:solidFill>
                  <a:schemeClr val="tx1"/>
                </a:solidFill>
                <a:sym typeface="+mn-ea"/>
              </a:rPr>
              <a:t>            x = y =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pic>
        <p:nvPicPr>
          <p:cNvPr id="4" name="图片 3"/>
          <p:cNvPicPr>
            <a:picLocks noChangeAspect="1"/>
          </p:cNvPicPr>
          <p:nvPr/>
        </p:nvPicPr>
        <p:blipFill>
          <a:blip r:embed="rId2"/>
          <a:stretch>
            <a:fillRect/>
          </a:stretch>
        </p:blipFill>
        <p:spPr>
          <a:xfrm>
            <a:off x="9725025" y="2289810"/>
            <a:ext cx="2141220" cy="1577340"/>
          </a:xfrm>
          <a:prstGeom prst="rect">
            <a:avLst/>
          </a:prstGeom>
        </p:spPr>
      </p:pic>
      <p:pic>
        <p:nvPicPr>
          <p:cNvPr id="9" name="图片 8"/>
          <p:cNvPicPr>
            <a:picLocks noChangeAspect="1"/>
          </p:cNvPicPr>
          <p:nvPr/>
        </p:nvPicPr>
        <p:blipFill>
          <a:blip r:embed="rId3"/>
          <a:stretch>
            <a:fillRect/>
          </a:stretch>
        </p:blipFill>
        <p:spPr>
          <a:xfrm>
            <a:off x="5420995" y="3999865"/>
            <a:ext cx="6422390" cy="2837815"/>
          </a:xfrm>
          <a:prstGeom prst="rect">
            <a:avLst/>
          </a:prstGeom>
        </p:spPr>
      </p:pic>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132080"/>
            <a:ext cx="5048250" cy="57499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验证指令重排（有序性）</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volatile </a:t>
            </a:r>
            <a:r>
              <a:rPr lang="zh-CN" altLang="en-US" sz="1200">
                <a:solidFill>
                  <a:schemeClr val="tx1"/>
                </a:solidFill>
                <a:sym typeface="+mn-ea"/>
              </a:rPr>
              <a:t>static Integer a = 0;		</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volatile </a:t>
            </a:r>
            <a:r>
              <a:rPr lang="zh-CN" altLang="en-US" sz="1200">
                <a:solidFill>
                  <a:schemeClr val="tx1"/>
                </a:solidFill>
                <a:sym typeface="+mn-ea"/>
              </a:rPr>
              <a:t>static Integer b = 0;</a:t>
            </a:r>
            <a:endParaRPr lang="zh-CN" altLang="en-US" sz="1200">
              <a:solidFill>
                <a:schemeClr val="tx1"/>
              </a:solidFill>
              <a:sym typeface="+mn-ea"/>
            </a:endParaRPr>
          </a:p>
          <a:p>
            <a:pPr algn="l"/>
            <a:r>
              <a:rPr lang="zh-CN" altLang="en-US" sz="1200">
                <a:solidFill>
                  <a:schemeClr val="tx1"/>
                </a:solidFill>
                <a:sym typeface="+mn-ea"/>
              </a:rPr>
              <a:t>    static Integer x = 0;</a:t>
            </a:r>
            <a:endParaRPr lang="zh-CN" altLang="en-US" sz="1200">
              <a:solidFill>
                <a:schemeClr val="tx1"/>
              </a:solidFill>
              <a:sym typeface="+mn-ea"/>
            </a:endParaRPr>
          </a:p>
          <a:p>
            <a:pPr algn="l"/>
            <a:r>
              <a:rPr lang="zh-CN" altLang="en-US" sz="1200">
                <a:solidFill>
                  <a:schemeClr val="tx1"/>
                </a:solidFill>
                <a:sym typeface="+mn-ea"/>
              </a:rPr>
              <a:t>    static Integer y = 0;</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*用来演示指令重排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testReOrder () throws InterruptedException {</a:t>
            </a:r>
            <a:endParaRPr lang="zh-CN" altLang="en-US" sz="1200">
              <a:solidFill>
                <a:schemeClr val="tx1"/>
              </a:solidFill>
              <a:sym typeface="+mn-ea"/>
            </a:endParaRPr>
          </a:p>
          <a:p>
            <a:pPr algn="l"/>
            <a:r>
              <a:rPr lang="zh-CN" altLang="en-US" sz="1200">
                <a:solidFill>
                  <a:schemeClr val="tx1"/>
                </a:solidFill>
                <a:sym typeface="+mn-ea"/>
              </a:rPr>
              <a:t>        for (int i = 0; i &lt; Integer.MAX_VALUE; i++) {</a:t>
            </a:r>
            <a:endParaRPr lang="zh-CN" altLang="en-US" sz="1200">
              <a:solidFill>
                <a:schemeClr val="tx1"/>
              </a:solidFill>
              <a:sym typeface="+mn-ea"/>
            </a:endParaRPr>
          </a:p>
          <a:p>
            <a:pPr algn="l"/>
            <a:r>
              <a:rPr lang="zh-CN" altLang="en-US" sz="1200">
                <a:solidFill>
                  <a:schemeClr val="tx1"/>
                </a:solidFill>
                <a:sym typeface="+mn-ea"/>
              </a:rPr>
              <a:t>            Thread t1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 先执行 x = b,再执行 a = 1</a:t>
            </a:r>
            <a:endParaRPr lang="zh-CN" altLang="en-US" sz="1200">
              <a:solidFill>
                <a:schemeClr val="tx1"/>
              </a:solidFill>
              <a:sym typeface="+mn-ea"/>
            </a:endParaRPr>
          </a:p>
          <a:p>
            <a:pPr algn="l"/>
            <a:r>
              <a:rPr lang="zh-CN" altLang="en-US" sz="1200">
                <a:solidFill>
                  <a:schemeClr val="tx1"/>
                </a:solidFill>
                <a:sym typeface="+mn-ea"/>
              </a:rPr>
              <a:t>                    a = 1;</a:t>
            </a:r>
            <a:endParaRPr lang="zh-CN" altLang="en-US" sz="1200">
              <a:solidFill>
                <a:schemeClr val="tx1"/>
              </a:solidFill>
              <a:sym typeface="+mn-ea"/>
            </a:endParaRPr>
          </a:p>
          <a:p>
            <a:pPr algn="l"/>
            <a:r>
              <a:rPr lang="zh-CN" altLang="en-US" sz="1200">
                <a:solidFill>
                  <a:schemeClr val="tx1"/>
                </a:solidFill>
                <a:sym typeface="+mn-ea"/>
              </a:rPr>
              <a:t>                    x = b;</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Thread t2 = new Thread(new Runnable()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 有可能发生重排，即先执行 y = a,再执行 b = 1;    </a:t>
            </a:r>
            <a:endParaRPr lang="zh-CN" altLang="en-US" sz="1200">
              <a:solidFill>
                <a:schemeClr val="tx1"/>
              </a:solidFill>
              <a:sym typeface="+mn-ea"/>
            </a:endParaRPr>
          </a:p>
          <a:p>
            <a:pPr algn="l"/>
            <a:r>
              <a:rPr lang="zh-CN" altLang="en-US" sz="1200">
                <a:solidFill>
                  <a:schemeClr val="tx1"/>
                </a:solidFill>
                <a:sym typeface="+mn-ea"/>
              </a:rPr>
              <a:t>                    b = 1;</a:t>
            </a:r>
            <a:endParaRPr lang="zh-CN" altLang="en-US" sz="1200">
              <a:solidFill>
                <a:schemeClr val="tx1"/>
              </a:solidFill>
              <a:sym typeface="+mn-ea"/>
            </a:endParaRPr>
          </a:p>
          <a:p>
            <a:pPr algn="l"/>
            <a:r>
              <a:rPr lang="zh-CN" altLang="en-US" sz="1200">
                <a:solidFill>
                  <a:schemeClr val="tx1"/>
                </a:solidFill>
                <a:sym typeface="+mn-ea"/>
              </a:rPr>
              <a:t>                    y = a;</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8" name="矩形 7"/>
          <p:cNvSpPr/>
          <p:nvPr/>
        </p:nvSpPr>
        <p:spPr>
          <a:xfrm>
            <a:off x="5421630" y="405066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使用 </a:t>
            </a:r>
            <a:r>
              <a:rPr lang="en-US" altLang="zh-CN"/>
              <a:t>volatile </a:t>
            </a:r>
            <a:r>
              <a:rPr lang="zh-CN" altLang="en-US"/>
              <a:t>解决有序性问题</a:t>
            </a:r>
            <a:endParaRPr lang="zh-CN" altLang="en-US"/>
          </a:p>
        </p:txBody>
      </p:sp>
      <p:sp>
        <p:nvSpPr>
          <p:cNvPr id="3" name="矩形 2"/>
          <p:cNvSpPr/>
          <p:nvPr/>
        </p:nvSpPr>
        <p:spPr>
          <a:xfrm>
            <a:off x="5421630" y="132080"/>
            <a:ext cx="6532245" cy="381127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t1.start();</a:t>
            </a:r>
            <a:endParaRPr lang="zh-CN" altLang="en-US" sz="1200">
              <a:solidFill>
                <a:schemeClr val="tx1"/>
              </a:solidFill>
              <a:sym typeface="+mn-ea"/>
            </a:endParaRPr>
          </a:p>
          <a:p>
            <a:pPr algn="l"/>
            <a:r>
              <a:rPr lang="zh-CN" altLang="en-US" sz="1200">
                <a:solidFill>
                  <a:schemeClr val="tx1"/>
                </a:solidFill>
                <a:sym typeface="+mn-ea"/>
              </a:rPr>
              <a:t>            t2.start();</a:t>
            </a:r>
            <a:endParaRPr lang="zh-CN" altLang="en-US" sz="1200">
              <a:solidFill>
                <a:schemeClr val="tx1"/>
              </a:solidFill>
              <a:sym typeface="+mn-ea"/>
            </a:endParaRPr>
          </a:p>
          <a:p>
            <a:pPr algn="l"/>
            <a:r>
              <a:rPr lang="zh-CN" altLang="en-US" sz="1200">
                <a:solidFill>
                  <a:schemeClr val="tx1"/>
                </a:solidFill>
                <a:sym typeface="+mn-ea"/>
              </a:rPr>
              <a:t>            // t1 线程插队，比主线程先执行</a:t>
            </a:r>
            <a:endParaRPr lang="zh-CN" altLang="en-US" sz="1200">
              <a:solidFill>
                <a:schemeClr val="tx1"/>
              </a:solidFill>
              <a:sym typeface="+mn-ea"/>
            </a:endParaRPr>
          </a:p>
          <a:p>
            <a:pPr algn="l"/>
            <a:r>
              <a:rPr lang="zh-CN" altLang="en-US" sz="1200">
                <a:solidFill>
                  <a:schemeClr val="tx1"/>
                </a:solidFill>
                <a:sym typeface="+mn-ea"/>
              </a:rPr>
              <a:t>            t1.join();</a:t>
            </a:r>
            <a:endParaRPr lang="zh-CN" altLang="en-US" sz="1200">
              <a:solidFill>
                <a:schemeClr val="tx1"/>
              </a:solidFill>
              <a:sym typeface="+mn-ea"/>
            </a:endParaRPr>
          </a:p>
          <a:p>
            <a:pPr algn="l"/>
            <a:r>
              <a:rPr lang="zh-CN" altLang="en-US" sz="1200">
                <a:solidFill>
                  <a:schemeClr val="tx1"/>
                </a:solidFill>
                <a:sym typeface="+mn-ea"/>
              </a:rPr>
              <a:t>            // t2 线程插队，比主线程先执行</a:t>
            </a:r>
            <a:endParaRPr lang="zh-CN" altLang="en-US" sz="1200">
              <a:solidFill>
                <a:schemeClr val="tx1"/>
              </a:solidFill>
              <a:sym typeface="+mn-ea"/>
            </a:endParaRPr>
          </a:p>
          <a:p>
            <a:pPr algn="l"/>
            <a:r>
              <a:rPr lang="zh-CN" altLang="en-US" sz="1200">
                <a:solidFill>
                  <a:schemeClr val="tx1"/>
                </a:solidFill>
                <a:sym typeface="+mn-ea"/>
              </a:rPr>
              <a:t>            t2.join();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如果没有指令重排，输出的可以结果为:(0,1)(1,1)(1,0) 但实际上有可能会输出(0,0)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System.out.println("第 " + i + "次，x=" + x + ", y=" + y);</a:t>
            </a:r>
            <a:endParaRPr lang="zh-CN" altLang="en-US" sz="1200">
              <a:solidFill>
                <a:schemeClr val="tx1"/>
              </a:solidFill>
              <a:sym typeface="+mn-ea"/>
            </a:endParaRPr>
          </a:p>
          <a:p>
            <a:pPr algn="l"/>
            <a:r>
              <a:rPr lang="zh-CN" altLang="en-US" sz="1200">
                <a:solidFill>
                  <a:schemeClr val="tx1"/>
                </a:solidFill>
                <a:sym typeface="+mn-ea"/>
              </a:rPr>
              <a:t>            if (x == 0 &amp;&amp; y == 0) {</a:t>
            </a:r>
            <a:endParaRPr lang="zh-CN" altLang="en-US" sz="1200">
              <a:solidFill>
                <a:schemeClr val="tx1"/>
              </a:solidFill>
              <a:sym typeface="+mn-ea"/>
            </a:endParaRPr>
          </a:p>
          <a:p>
            <a:pPr algn="l"/>
            <a:r>
              <a:rPr lang="zh-CN" altLang="en-US" sz="1200">
                <a:solidFill>
                  <a:schemeClr val="tx1"/>
                </a:solidFill>
                <a:sym typeface="+mn-ea"/>
              </a:rPr>
              <a:t>                System.out.println("发生了指令重排");</a:t>
            </a:r>
            <a:endParaRPr lang="zh-CN" altLang="en-US" sz="1200">
              <a:solidFill>
                <a:schemeClr val="tx1"/>
              </a:solidFill>
              <a:sym typeface="+mn-ea"/>
            </a:endParaRPr>
          </a:p>
          <a:p>
            <a:pPr algn="l"/>
            <a:r>
              <a:rPr lang="zh-CN" altLang="en-US" sz="1200">
                <a:solidFill>
                  <a:schemeClr val="tx1"/>
                </a:solidFill>
                <a:sym typeface="+mn-ea"/>
              </a:rPr>
              <a:t>                break;</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全部重置成 0</a:t>
            </a:r>
            <a:endParaRPr lang="zh-CN" altLang="en-US" sz="1200">
              <a:solidFill>
                <a:schemeClr val="tx1"/>
              </a:solidFill>
              <a:sym typeface="+mn-ea"/>
            </a:endParaRPr>
          </a:p>
          <a:p>
            <a:pPr algn="l"/>
            <a:r>
              <a:rPr lang="zh-CN" altLang="en-US" sz="1200">
                <a:solidFill>
                  <a:schemeClr val="tx1"/>
                </a:solidFill>
                <a:sym typeface="+mn-ea"/>
              </a:rPr>
              <a:t>            a = b = 0;</a:t>
            </a:r>
            <a:endParaRPr lang="zh-CN" altLang="en-US" sz="1200">
              <a:solidFill>
                <a:schemeClr val="tx1"/>
              </a:solidFill>
              <a:sym typeface="+mn-ea"/>
            </a:endParaRPr>
          </a:p>
          <a:p>
            <a:pPr algn="l"/>
            <a:r>
              <a:rPr lang="zh-CN" altLang="en-US" sz="1200">
                <a:solidFill>
                  <a:schemeClr val="tx1"/>
                </a:solidFill>
                <a:sym typeface="+mn-ea"/>
              </a:rPr>
              <a:t>            x = y =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cs typeface="+mj-ea"/>
                <a:sym typeface="+mn-ea"/>
              </a:rPr>
              <a:t>可见性</a:t>
            </a:r>
            <a:r>
              <a:rPr lang="en-US" altLang="zh-CN" sz="3200">
                <a:latin typeface="+mj-ea"/>
                <a:ea typeface="+mj-ea"/>
                <a:cs typeface="+mj-ea"/>
                <a:sym typeface="+mn-ea"/>
              </a:rPr>
              <a:t>-</a:t>
            </a:r>
            <a:r>
              <a:rPr lang="zh-CN" sz="3200">
                <a:latin typeface="+mj-ea"/>
                <a:ea typeface="+mj-ea"/>
                <a:cs typeface="+mj-ea"/>
                <a:sym typeface="+mn-ea"/>
              </a:rPr>
              <a:t>其它线程可见</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268605" y="574675"/>
            <a:ext cx="5024755" cy="61563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class RunThread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boolean isRunning = true;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boolean isRunning() {</a:t>
            </a:r>
            <a:endParaRPr lang="zh-CN" altLang="en-US" sz="1200">
              <a:solidFill>
                <a:schemeClr val="tx1"/>
              </a:solidFill>
              <a:sym typeface="+mn-ea"/>
            </a:endParaRPr>
          </a:p>
          <a:p>
            <a:pPr algn="l"/>
            <a:r>
              <a:rPr lang="zh-CN" altLang="en-US" sz="1200">
                <a:solidFill>
                  <a:schemeClr val="tx1"/>
                </a:solidFill>
                <a:sym typeface="+mn-ea"/>
              </a:rPr>
              <a:t>            return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setRunning(boolean isRunning) {</a:t>
            </a:r>
            <a:endParaRPr lang="zh-CN" altLang="en-US" sz="1200">
              <a:solidFill>
                <a:schemeClr val="tx1"/>
              </a:solidFill>
              <a:sym typeface="+mn-ea"/>
            </a:endParaRPr>
          </a:p>
          <a:p>
            <a:pPr algn="l"/>
            <a:r>
              <a:rPr lang="zh-CN" altLang="en-US" sz="1200">
                <a:solidFill>
                  <a:schemeClr val="tx1"/>
                </a:solidFill>
                <a:sym typeface="+mn-ea"/>
              </a:rPr>
              <a:t>            this.isRunning =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System.out.println("进入到run方法中了");</a:t>
            </a:r>
            <a:endParaRPr lang="zh-CN" altLang="en-US" sz="1200">
              <a:solidFill>
                <a:schemeClr val="tx1"/>
              </a:solidFill>
              <a:sym typeface="+mn-ea"/>
            </a:endParaRPr>
          </a:p>
          <a:p>
            <a:pPr algn="l"/>
            <a:r>
              <a:rPr lang="zh-CN" altLang="en-US" sz="1200">
                <a:solidFill>
                  <a:schemeClr val="tx1"/>
                </a:solidFill>
                <a:sym typeface="+mn-ea"/>
              </a:rPr>
              <a:t>            while (isRunning == true) {</a:t>
            </a:r>
            <a:endParaRPr lang="zh-CN" altLang="en-US" sz="1200">
              <a:solidFill>
                <a:schemeClr val="tx1"/>
              </a:solidFill>
              <a:sym typeface="+mn-ea"/>
            </a:endParaRPr>
          </a:p>
          <a:p>
            <a:pPr algn="l"/>
            <a:r>
              <a:rPr lang="zh-CN" altLang="en-US" sz="1200">
                <a:solidFill>
                  <a:schemeClr val="tx1"/>
                </a:solidFill>
                <a:sym typeface="+mn-ea"/>
              </a:rPr>
              <a:t>                int i = 0;</a:t>
            </a:r>
            <a:endParaRPr lang="zh-CN" altLang="en-US" sz="1200">
              <a:solidFill>
                <a:schemeClr val="tx1"/>
              </a:solidFill>
              <a:sym typeface="+mn-ea"/>
            </a:endParaRPr>
          </a:p>
          <a:p>
            <a:pPr algn="l"/>
            <a:r>
              <a:rPr lang="zh-CN" altLang="en-US" sz="1200">
                <a:solidFill>
                  <a:schemeClr val="tx1"/>
                </a:solidFill>
                <a:sym typeface="+mn-ea"/>
              </a:rPr>
              <a:t>                i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RunThread thread = new RunThread();</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Thread.sleep(1000);</a:t>
            </a:r>
            <a:endParaRPr lang="zh-CN" altLang="en-US" sz="1200">
              <a:solidFill>
                <a:schemeClr val="tx1"/>
              </a:solidFill>
              <a:sym typeface="+mn-ea"/>
            </a:endParaRPr>
          </a:p>
          <a:p>
            <a:pPr algn="l"/>
            <a:r>
              <a:rPr lang="zh-CN" altLang="en-US" sz="1200">
                <a:solidFill>
                  <a:schemeClr val="tx1"/>
                </a:solidFill>
                <a:sym typeface="+mn-ea"/>
              </a:rPr>
              <a:t>            // main 线程将启动的线程 RunThread 中的共享变量设置为false，从而想让 RunThread 中的 while 循环结束</a:t>
            </a:r>
            <a:endParaRPr lang="zh-CN" altLang="en-US" sz="1200">
              <a:solidFill>
                <a:schemeClr val="tx1"/>
              </a:solidFill>
              <a:sym typeface="+mn-ea"/>
            </a:endParaRPr>
          </a:p>
          <a:p>
            <a:pPr algn="l"/>
            <a:r>
              <a:rPr lang="zh-CN" altLang="en-US" sz="1200">
                <a:solidFill>
                  <a:schemeClr val="tx1"/>
                </a:solidFill>
                <a:sym typeface="+mn-ea"/>
              </a:rPr>
              <a:t>            thread.setRunning(false);</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2682875" y="6190615"/>
            <a:ext cx="378333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t>可见性问题（其它线程不可见）</a:t>
            </a:r>
            <a:endParaRPr lang="zh-CN"/>
          </a:p>
        </p:txBody>
      </p:sp>
      <p:sp>
        <p:nvSpPr>
          <p:cNvPr id="6" name="文本框 5"/>
          <p:cNvSpPr txBox="1"/>
          <p:nvPr/>
        </p:nvSpPr>
        <p:spPr>
          <a:xfrm>
            <a:off x="5385435" y="682625"/>
            <a:ext cx="6301740" cy="58356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sym typeface="+mn-ea"/>
              </a:rPr>
              <a:t>可见性是指当多个线程访问同一个变量时，</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一个线程修改了这个变量的值，其他线程能够立即看得到修改的值</a:t>
            </a:r>
            <a:r>
              <a:rPr lang="zh-CN"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p>
        </p:txBody>
      </p:sp>
    </p:spTree>
    <p:custDataLst>
      <p:tags r:id="rId2"/>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5285105" y="2640965"/>
            <a:ext cx="543750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在线程操作的对象直接存储到主存，当线程读取时，实时从主存读取，相当于省去了缓存的一步。</a:t>
            </a:r>
            <a:endParaRPr lang="zh-CN" altLang="en-US" sz="16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5285105" y="729615"/>
            <a:ext cx="4922520" cy="1668780"/>
          </a:xfrm>
          <a:prstGeom prst="rect">
            <a:avLst/>
          </a:prstGeom>
        </p:spPr>
      </p:pic>
      <p:sp>
        <p:nvSpPr>
          <p:cNvPr id="10" name="矩形 9"/>
          <p:cNvSpPr/>
          <p:nvPr/>
        </p:nvSpPr>
        <p:spPr>
          <a:xfrm>
            <a:off x="146050" y="88900"/>
            <a:ext cx="4993005" cy="666496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class RunThread extends Thread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a:t>
            </a:r>
            <a:r>
              <a:rPr lang="zh-CN" altLang="en-US" sz="1200" b="1">
                <a:solidFill>
                  <a:srgbClr val="FF0000"/>
                </a:solidFill>
                <a:sym typeface="+mn-ea"/>
              </a:rPr>
              <a:t>volatile </a:t>
            </a:r>
            <a:r>
              <a:rPr lang="zh-CN" altLang="en-US" sz="1200">
                <a:solidFill>
                  <a:schemeClr val="tx1"/>
                </a:solidFill>
                <a:sym typeface="+mn-ea"/>
              </a:rPr>
              <a:t>boolean isRunning = true;</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boolean isRunning() {</a:t>
            </a:r>
            <a:endParaRPr lang="zh-CN" altLang="en-US" sz="1200">
              <a:solidFill>
                <a:schemeClr val="tx1"/>
              </a:solidFill>
              <a:sym typeface="+mn-ea"/>
            </a:endParaRPr>
          </a:p>
          <a:p>
            <a:pPr algn="l"/>
            <a:r>
              <a:rPr lang="zh-CN" altLang="en-US" sz="1200">
                <a:solidFill>
                  <a:schemeClr val="tx1"/>
                </a:solidFill>
                <a:sym typeface="+mn-ea"/>
              </a:rPr>
              <a:t>            return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void setRunning(boolean isRunning) {</a:t>
            </a:r>
            <a:endParaRPr lang="zh-CN" altLang="en-US" sz="1200">
              <a:solidFill>
                <a:schemeClr val="tx1"/>
              </a:solidFill>
              <a:sym typeface="+mn-ea"/>
            </a:endParaRPr>
          </a:p>
          <a:p>
            <a:pPr algn="l"/>
            <a:r>
              <a:rPr lang="zh-CN" altLang="en-US" sz="1200">
                <a:solidFill>
                  <a:schemeClr val="tx1"/>
                </a:solidFill>
                <a:sym typeface="+mn-ea"/>
              </a:rPr>
              <a:t>            this.isRunning = isRunning;</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System.out.println("进入到run方法中了");</a:t>
            </a:r>
            <a:endParaRPr lang="zh-CN" altLang="en-US" sz="1200">
              <a:solidFill>
                <a:schemeClr val="tx1"/>
              </a:solidFill>
              <a:sym typeface="+mn-ea"/>
            </a:endParaRPr>
          </a:p>
          <a:p>
            <a:pPr algn="l"/>
            <a:r>
              <a:rPr lang="zh-CN" altLang="en-US" sz="1200">
                <a:solidFill>
                  <a:schemeClr val="tx1"/>
                </a:solidFill>
                <a:sym typeface="+mn-ea"/>
              </a:rPr>
              <a:t>            while (isRunning == true) {</a:t>
            </a:r>
            <a:endParaRPr lang="zh-CN" altLang="en-US" sz="1200">
              <a:solidFill>
                <a:schemeClr val="tx1"/>
              </a:solidFill>
              <a:sym typeface="+mn-ea"/>
            </a:endParaRPr>
          </a:p>
          <a:p>
            <a:pPr algn="l"/>
            <a:r>
              <a:rPr lang="zh-CN" altLang="en-US" sz="1200">
                <a:solidFill>
                  <a:schemeClr val="tx1"/>
                </a:solidFill>
                <a:sym typeface="+mn-ea"/>
              </a:rPr>
              <a:t>                int i = 0;</a:t>
            </a:r>
            <a:endParaRPr lang="zh-CN" altLang="en-US" sz="1200">
              <a:solidFill>
                <a:schemeClr val="tx1"/>
              </a:solidFill>
              <a:sym typeface="+mn-ea"/>
            </a:endParaRPr>
          </a:p>
          <a:p>
            <a:pPr algn="l"/>
            <a:r>
              <a:rPr lang="zh-CN" altLang="en-US" sz="1200">
                <a:solidFill>
                  <a:schemeClr val="tx1"/>
                </a:solidFill>
                <a:sym typeface="+mn-ea"/>
              </a:rPr>
              <a:t>                i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System.out.println("线程执行完成了");</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RunThread thread = new RunThread();</a:t>
            </a:r>
            <a:endParaRPr lang="zh-CN" altLang="en-US" sz="1200">
              <a:solidFill>
                <a:schemeClr val="tx1"/>
              </a:solidFill>
              <a:sym typeface="+mn-ea"/>
            </a:endParaRPr>
          </a:p>
          <a:p>
            <a:pPr algn="l"/>
            <a:r>
              <a:rPr lang="zh-CN" altLang="en-US" sz="1200">
                <a:solidFill>
                  <a:schemeClr val="tx1"/>
                </a:solidFill>
                <a:sym typeface="+mn-ea"/>
              </a:rPr>
              <a:t>            thread.start();</a:t>
            </a:r>
            <a:endParaRPr lang="zh-CN" altLang="en-US" sz="1200">
              <a:solidFill>
                <a:schemeClr val="tx1"/>
              </a:solidFill>
              <a:sym typeface="+mn-ea"/>
            </a:endParaRPr>
          </a:p>
          <a:p>
            <a:pPr algn="l"/>
            <a:r>
              <a:rPr lang="zh-CN" altLang="en-US" sz="1200">
                <a:solidFill>
                  <a:schemeClr val="tx1"/>
                </a:solidFill>
                <a:sym typeface="+mn-ea"/>
              </a:rPr>
              <a:t>            Thread.sleep(1000);</a:t>
            </a:r>
            <a:endParaRPr lang="zh-CN" altLang="en-US" sz="1200">
              <a:solidFill>
                <a:schemeClr val="tx1"/>
              </a:solidFill>
              <a:sym typeface="+mn-ea"/>
            </a:endParaRPr>
          </a:p>
          <a:p>
            <a:pPr algn="l"/>
            <a:r>
              <a:rPr lang="zh-CN" altLang="en-US" sz="1200">
                <a:solidFill>
                  <a:schemeClr val="tx1"/>
                </a:solidFill>
                <a:sym typeface="+mn-ea"/>
              </a:rPr>
              <a:t>            // main 线程将启动的线程 RunThread 中的共享变量设置为false，从而想让 RunThread 中的 while 循环结束</a:t>
            </a:r>
            <a:endParaRPr lang="zh-CN" altLang="en-US" sz="1200">
              <a:solidFill>
                <a:schemeClr val="tx1"/>
              </a:solidFill>
              <a:sym typeface="+mn-ea"/>
            </a:endParaRPr>
          </a:p>
          <a:p>
            <a:pPr algn="l"/>
            <a:r>
              <a:rPr lang="zh-CN" altLang="en-US" sz="1200">
                <a:solidFill>
                  <a:schemeClr val="tx1"/>
                </a:solidFill>
                <a:sym typeface="+mn-ea"/>
              </a:rPr>
              <a:t>            </a:t>
            </a:r>
            <a:r>
              <a:rPr lang="zh-CN" altLang="en-US" sz="1200" b="1">
                <a:solidFill>
                  <a:srgbClr val="FF0000"/>
                </a:solidFill>
                <a:sym typeface="+mn-ea"/>
              </a:rPr>
              <a:t>// 加 volatile 修饰，内存可见性，while 循环会被终止</a:t>
            </a:r>
            <a:endParaRPr lang="zh-CN" altLang="en-US" sz="1200" b="1">
              <a:solidFill>
                <a:srgbClr val="FF0000"/>
              </a:solidFill>
              <a:sym typeface="+mn-ea"/>
            </a:endParaRPr>
          </a:p>
          <a:p>
            <a:pPr algn="l"/>
            <a:r>
              <a:rPr lang="zh-CN" altLang="en-US" sz="1200">
                <a:solidFill>
                  <a:schemeClr val="tx1"/>
                </a:solidFill>
                <a:sym typeface="+mn-ea"/>
              </a:rPr>
              <a:t>            thread.setRunning(false);</a:t>
            </a:r>
            <a:endParaRPr lang="zh-CN" altLang="en-US" sz="1200">
              <a:solidFill>
                <a:schemeClr val="tx1"/>
              </a:solidFill>
              <a:sym typeface="+mn-ea"/>
            </a:endParaRPr>
          </a:p>
          <a:p>
            <a:pPr algn="l"/>
            <a:r>
              <a:rPr lang="zh-CN" altLang="en-US" sz="1200">
                <a:solidFill>
                  <a:schemeClr val="tx1"/>
                </a:solidFill>
                <a:sym typeface="+mn-ea"/>
              </a:rPr>
              <a:t>        } catch (InterruptedException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pic>
        <p:nvPicPr>
          <p:cNvPr id="11" name="图片 10"/>
          <p:cNvPicPr>
            <a:picLocks noChangeAspect="1"/>
          </p:cNvPicPr>
          <p:nvPr/>
        </p:nvPicPr>
        <p:blipFill>
          <a:blip r:embed="rId3"/>
          <a:stretch>
            <a:fillRect/>
          </a:stretch>
        </p:blipFill>
        <p:spPr>
          <a:xfrm>
            <a:off x="5285105" y="4189095"/>
            <a:ext cx="5389880" cy="2564765"/>
          </a:xfrm>
          <a:prstGeom prst="rect">
            <a:avLst/>
          </a:prstGeom>
        </p:spPr>
      </p:pic>
      <p:sp>
        <p:nvSpPr>
          <p:cNvPr id="12" name="矩形 11"/>
          <p:cNvSpPr/>
          <p:nvPr/>
        </p:nvSpPr>
        <p:spPr>
          <a:xfrm>
            <a:off x="5285105" y="343408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使用 </a:t>
            </a:r>
            <a:r>
              <a:rPr lang="en-US" altLang="zh-CN"/>
              <a:t>volatile </a:t>
            </a:r>
            <a:r>
              <a:rPr lang="zh-CN" altLang="en-US"/>
              <a:t>解决可见性问题</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895" y="819785"/>
            <a:ext cx="11839575" cy="378460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程序的任何指令的执行往往都会要竞争CPU这个最宝贵的资源，不论你的程序分成了多少个线程去执行不同的任务，他们都必须排队等待获取这个资源来计算和处理命令。</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即CPU分配给各个程序的时间，每个线程被分配一个时间段，称作它的时间片，即该进程允许运行的时间，使各个程序从表面上看是同时进行的。如果在时间片结束时进程还在运行，则CPU将被剥夺并分配给另一个进程。如果进程在时间片结束前阻塞或结束，则CPU当即进行切换。而不会造成CPU资源浪费。在宏观上：我们可以同时打开多个应用程序，每个程序并行不悖，同时运行。但在微观上：由于只有一个CPU，一次只能处理程序要求的一部分，如何处理公平，一种方法就是引入时间片，每个程序轮流执行。</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175" y="763905"/>
            <a:ext cx="11931015" cy="304609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在并发编程中，我们通常会遇到以下三个问题：</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原子性问题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被打断问题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，可见性问题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其它线程可见</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，有序性问题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指令重排问题</a:t>
            </a:r>
            <a:r>
              <a:rPr lang="en-US" alt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1.原子性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原子性：即一个操作或者多个操作，要么全部执行并且执行的过程不会被任何因素打断，要么就都不执行。</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一个很经典的例子就是银行账户转账问题：</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比如从账户A向账户B转1000元，那么必然包括2个操作：从账户A减去1000元，往账户B加上1000元。</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试想一下，如果这2个操作不具备原子性，会造成什么样的后果。假如从账户A减去1000元之后，操作突然中止。然后又从B取出了500元，取出500元之后，再执行 往账户B加上1000元 的操作。这样就会导致账户A虽然减去了1000元，但是账户B没有收到这个转过来的1000元。</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所以这2个操作必须要具备原子性才能保证不出现一些意外的问题。</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同样地反映到并发编程中会出现什么结果呢？</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64235"/>
            <a:ext cx="11931015" cy="304609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2.可见性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可见性是指当多个线程访问同一个变量时，</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rPr>
              <a:t>一个线程修改了这个变量的值，其他线程能够立即看得到修改的值</a:t>
            </a:r>
            <a:r>
              <a:rPr lang="zh-CN" sz="1600">
                <a:latin typeface="宋体" panose="02010600030101010101" pitchFamily="2" charset="-122"/>
                <a:ea typeface="宋体" panose="02010600030101010101" pitchFamily="2" charset="-122"/>
                <a:cs typeface="宋体" panose="02010600030101010101" pitchFamily="2" charset="-122"/>
              </a:rPr>
              <a:t>。</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//线程1执行的代码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int i = 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 = 10;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//线程2执行的代码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j = i;</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假若执行线程1的是CPU1，执行线程2的是CPU2。由上面的分析可知，当线程1执行 i =10这句时，会先把i的初始值加载到CPU1的高速缓存中，然后赋值为10，那么在CPU1的高速缓存当中i的值变为10了，却没有立即写入到主存当中。</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此时线程2执行 j = i，它会先去主存读取i的值并加载到CPU2的缓存当中，注意此时内存当中i的值还是0，那么就会使得j的值为0，而不是10.</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这就是可见性问题，线程1对变量i修改了之后，线程2没有立即看到线程1修改的值。</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0810" y="864235"/>
            <a:ext cx="11931015" cy="4769485"/>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3.有序性</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有序性：即程序执行的顺序按照代码的先后顺序执行。举个简单的例子，看下面这段代码：</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int i = 0;              </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boolean flag = false;</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i = 1;                //语句1  </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flag = true;          //语句2</a:t>
            </a:r>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上面代码定义了一个int型变量，定义了一个boolean类型变量，然后分别对两个变量进行赋值操作。从代码顺序上看，语句1是在语句2前面的，那么JVM在真正执行这段代码的时候会保证语句1一定会在语句2前面执行吗？不一定，为什么呢？这里可能会发生指令重排序（Instruction Reorder）。</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下面解释一下什么是指令重排序，一般来说，处理器为了提高程序运行效率，可能会对输入代码进行优化，它不保证程序中各个语句的执行先后顺序同代码中的顺序一致，但是它会保证程序最终执行结果和代码顺序执行的结果是一致的。</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rPr>
              <a:t>　　比如上面的代码中，语句1和语句2谁先执行对最终的程序结果并没有影响，那么就有可能在执行过程中，语句2先执行而语句1后执行。</a:t>
            </a:r>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a:p>
            <a:r>
              <a:rPr lang="zh-CN" sz="1600">
                <a:latin typeface="宋体" panose="02010600030101010101" pitchFamily="2" charset="-122"/>
                <a:ea typeface="宋体" panose="02010600030101010101" pitchFamily="2" charset="-122"/>
                <a:cs typeface="宋体" panose="02010600030101010101" pitchFamily="2" charset="-122"/>
                <a:sym typeface="+mn-ea"/>
              </a:rPr>
              <a:t>volatile保证了</a:t>
            </a:r>
            <a:r>
              <a:rPr lang="zh-CN"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可见性，有序性，不保证原子性</a:t>
            </a:r>
            <a:endParaRPr lang="zh-CN"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sz="3200">
                <a:latin typeface="+mj-ea"/>
                <a:ea typeface="+mj-ea"/>
                <a:cs typeface="+mj-ea"/>
                <a:sym typeface="+mn-ea"/>
              </a:rPr>
              <a:t>高效单例模式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168275" y="595630"/>
            <a:ext cx="10338435" cy="61048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public class AccountUtil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在讲指令重排的时候，讲了一个例子，说 在 new 一个对象的时候，分为3个步骤，</a:t>
            </a:r>
            <a:endParaRPr lang="zh-CN" altLang="en-US" sz="1200">
              <a:solidFill>
                <a:schemeClr val="tx1"/>
              </a:solidFill>
              <a:sym typeface="+mn-ea"/>
            </a:endParaRPr>
          </a:p>
          <a:p>
            <a:pPr algn="l"/>
            <a:r>
              <a:rPr lang="zh-CN" altLang="en-US" sz="1200">
                <a:solidFill>
                  <a:schemeClr val="tx1"/>
                </a:solidFill>
                <a:sym typeface="+mn-ea"/>
              </a:rPr>
              <a:t>     * &lt;1&gt; 创建内存，</a:t>
            </a:r>
            <a:endParaRPr lang="zh-CN" altLang="en-US" sz="1200">
              <a:solidFill>
                <a:schemeClr val="tx1"/>
              </a:solidFill>
              <a:sym typeface="+mn-ea"/>
            </a:endParaRPr>
          </a:p>
          <a:p>
            <a:pPr algn="l"/>
            <a:r>
              <a:rPr lang="zh-CN" altLang="en-US" sz="1200">
                <a:solidFill>
                  <a:schemeClr val="tx1"/>
                </a:solidFill>
                <a:sym typeface="+mn-ea"/>
              </a:rPr>
              <a:t>     * &lt;2&gt;初始化对象，</a:t>
            </a:r>
            <a:endParaRPr lang="zh-CN" altLang="en-US" sz="1200">
              <a:solidFill>
                <a:schemeClr val="tx1"/>
              </a:solidFill>
              <a:sym typeface="+mn-ea"/>
            </a:endParaRPr>
          </a:p>
          <a:p>
            <a:pPr algn="l"/>
            <a:r>
              <a:rPr lang="zh-CN" altLang="en-US" sz="1200">
                <a:solidFill>
                  <a:schemeClr val="tx1"/>
                </a:solidFill>
                <a:sym typeface="+mn-ea"/>
              </a:rPr>
              <a:t>     * &lt;3&gt;对象指针指向创建的内存</a:t>
            </a:r>
            <a:endParaRPr lang="zh-CN" altLang="en-US" sz="1200">
              <a:solidFill>
                <a:schemeClr val="tx1"/>
              </a:solidFill>
              <a:sym typeface="+mn-ea"/>
            </a:endParaRPr>
          </a:p>
          <a:p>
            <a:pPr algn="l"/>
            <a:r>
              <a:rPr lang="zh-CN" altLang="en-US" sz="1200">
                <a:solidFill>
                  <a:schemeClr val="tx1"/>
                </a:solidFill>
                <a:sym typeface="+mn-ea"/>
              </a:rPr>
              <a:t>     * 指令优化的时候，有可能会把 &lt;3&gt; 和 &lt;2&gt; 的顺序颠倒</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volatile Account account = null;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对于两次instance的是否为空的判断解释：</a:t>
            </a:r>
            <a:endParaRPr lang="zh-CN" altLang="en-US" sz="1200">
              <a:solidFill>
                <a:schemeClr val="tx1"/>
              </a:solidFill>
              <a:sym typeface="+mn-ea"/>
            </a:endParaRPr>
          </a:p>
          <a:p>
            <a:pPr algn="l"/>
            <a:r>
              <a:rPr lang="zh-CN" altLang="en-US" sz="1200">
                <a:solidFill>
                  <a:schemeClr val="tx1"/>
                </a:solidFill>
                <a:sym typeface="+mn-ea"/>
              </a:rPr>
              <a:t>//    1.为何在synchronization外面的判断？</a:t>
            </a:r>
            <a:endParaRPr lang="zh-CN" altLang="en-US" sz="1200">
              <a:solidFill>
                <a:schemeClr val="tx1"/>
              </a:solidFill>
              <a:sym typeface="+mn-ea"/>
            </a:endParaRPr>
          </a:p>
          <a:p>
            <a:pPr algn="l"/>
            <a:r>
              <a:rPr lang="zh-CN" altLang="en-US" sz="1200">
                <a:solidFill>
                  <a:schemeClr val="tx1"/>
                </a:solidFill>
                <a:sym typeface="+mn-ea"/>
              </a:rPr>
              <a:t>//    为了提高性能！如果拿掉这次的判断那么在行的时候就会直接的运行synchronization，所以这会使每个getInstance()都会得到一个静态内部锁，</a:t>
            </a:r>
            <a:endParaRPr lang="zh-CN" altLang="en-US" sz="1200">
              <a:solidFill>
                <a:schemeClr val="tx1"/>
              </a:solidFill>
              <a:sym typeface="+mn-ea"/>
            </a:endParaRPr>
          </a:p>
          <a:p>
            <a:pPr algn="l"/>
            <a:r>
              <a:rPr lang="zh-CN" altLang="en-US" sz="1200">
                <a:solidFill>
                  <a:schemeClr val="tx1"/>
                </a:solidFill>
                <a:sym typeface="+mn-ea"/>
              </a:rPr>
              <a:t>//    这样的话锁的获得以及释放的开销（包括上下文切换，内存同步等）都不可避免，降低了效率。所以在synchronization前面再加一次判断是否为空，</a:t>
            </a:r>
            <a:endParaRPr lang="zh-CN" altLang="en-US" sz="1200">
              <a:solidFill>
                <a:schemeClr val="tx1"/>
              </a:solidFill>
              <a:sym typeface="+mn-ea"/>
            </a:endParaRPr>
          </a:p>
          <a:p>
            <a:pPr algn="l"/>
            <a:r>
              <a:rPr lang="zh-CN" altLang="en-US" sz="1200">
                <a:solidFill>
                  <a:schemeClr val="tx1"/>
                </a:solidFill>
                <a:sym typeface="+mn-ea"/>
              </a:rPr>
              <a:t>//    则会大大降低synchronization块的执行次数。</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2.为何在synchronization内部还要执行一次呢？</a:t>
            </a:r>
            <a:endParaRPr lang="zh-CN" altLang="en-US" sz="1200">
              <a:solidFill>
                <a:schemeClr val="tx1"/>
              </a:solidFill>
              <a:sym typeface="+mn-ea"/>
            </a:endParaRPr>
          </a:p>
          <a:p>
            <a:pPr algn="l"/>
            <a:r>
              <a:rPr lang="zh-CN" altLang="en-US" sz="1200">
                <a:solidFill>
                  <a:schemeClr val="tx1"/>
                </a:solidFill>
                <a:sym typeface="+mn-ea"/>
              </a:rPr>
              <a:t>//    因为可能会有多个线程一起进入同步块外的 if，如果在同步块内不进行二次检验的话就会生成多个实例了。</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a:p>
            <a:pPr algn="l"/>
            <a:r>
              <a:rPr lang="zh-CN" altLang="en-US" sz="1200">
                <a:solidFill>
                  <a:schemeClr val="tx1"/>
                </a:solidFill>
                <a:sym typeface="+mn-ea"/>
              </a:rPr>
              <a:t>//    双重检验情况下，保存实例的唯一的静态变量要用volatile修饰，volatile能禁止指令重排。</a:t>
            </a:r>
            <a:endParaRPr lang="zh-CN" altLang="en-US" sz="1200">
              <a:solidFill>
                <a:schemeClr val="tx1"/>
              </a:solidFill>
              <a:sym typeface="+mn-ea"/>
            </a:endParaRPr>
          </a:p>
          <a:p>
            <a:pPr algn="l"/>
            <a:r>
              <a:rPr lang="zh-CN" altLang="en-US" sz="1200">
                <a:solidFill>
                  <a:schemeClr val="tx1"/>
                </a:solidFill>
                <a:sym typeface="+mn-ea"/>
              </a:rPr>
              <a:t>    public static Account getInstance() {</a:t>
            </a:r>
            <a:endParaRPr lang="zh-CN" altLang="en-US" sz="1200">
              <a:solidFill>
                <a:schemeClr val="tx1"/>
              </a:solidFill>
              <a:sym typeface="+mn-ea"/>
            </a:endParaRPr>
          </a:p>
          <a:p>
            <a:pPr algn="l"/>
            <a:r>
              <a:rPr lang="zh-CN" altLang="en-US" sz="1200">
                <a:solidFill>
                  <a:schemeClr val="tx1"/>
                </a:solidFill>
                <a:sym typeface="+mn-ea"/>
              </a:rPr>
              <a:t>        // 内外同时判空，效率更高</a:t>
            </a:r>
            <a:endParaRPr lang="zh-CN" altLang="en-US" sz="1200">
              <a:solidFill>
                <a:schemeClr val="tx1"/>
              </a:solidFill>
              <a:sym typeface="+mn-ea"/>
            </a:endParaRPr>
          </a:p>
          <a:p>
            <a:pPr algn="l"/>
            <a:r>
              <a:rPr lang="zh-CN" altLang="en-US" sz="1200">
                <a:solidFill>
                  <a:schemeClr val="tx1"/>
                </a:solidFill>
                <a:sym typeface="+mn-ea"/>
              </a:rPr>
              <a:t>        if (account == null) {</a:t>
            </a:r>
            <a:endParaRPr lang="zh-CN" altLang="en-US" sz="1200">
              <a:solidFill>
                <a:schemeClr val="tx1"/>
              </a:solidFill>
              <a:sym typeface="+mn-ea"/>
            </a:endParaRPr>
          </a:p>
          <a:p>
            <a:pPr algn="l"/>
            <a:r>
              <a:rPr lang="zh-CN" altLang="en-US" sz="1200">
                <a:solidFill>
                  <a:schemeClr val="tx1"/>
                </a:solidFill>
                <a:sym typeface="+mn-ea"/>
              </a:rPr>
              <a:t>            synchronized (AccountUtil.class) {</a:t>
            </a:r>
            <a:endParaRPr lang="zh-CN" altLang="en-US" sz="1200">
              <a:solidFill>
                <a:schemeClr val="tx1"/>
              </a:solidFill>
              <a:sym typeface="+mn-ea"/>
            </a:endParaRPr>
          </a:p>
          <a:p>
            <a:pPr algn="l"/>
            <a:r>
              <a:rPr lang="zh-CN" altLang="en-US" sz="1200">
                <a:solidFill>
                  <a:schemeClr val="tx1"/>
                </a:solidFill>
                <a:sym typeface="+mn-ea"/>
              </a:rPr>
              <a:t>                // 内部判空，安全</a:t>
            </a:r>
            <a:endParaRPr lang="zh-CN" altLang="en-US" sz="1200">
              <a:solidFill>
                <a:schemeClr val="tx1"/>
              </a:solidFill>
              <a:sym typeface="+mn-ea"/>
            </a:endParaRPr>
          </a:p>
          <a:p>
            <a:pPr algn="l"/>
            <a:r>
              <a:rPr lang="zh-CN" altLang="en-US" sz="1200">
                <a:solidFill>
                  <a:schemeClr val="tx1"/>
                </a:solidFill>
                <a:sym typeface="+mn-ea"/>
              </a:rPr>
              <a:t>                if (account == null) {</a:t>
            </a:r>
            <a:endParaRPr lang="zh-CN" altLang="en-US" sz="1200">
              <a:solidFill>
                <a:schemeClr val="tx1"/>
              </a:solidFill>
              <a:sym typeface="+mn-ea"/>
            </a:endParaRPr>
          </a:p>
          <a:p>
            <a:pPr algn="l"/>
            <a:r>
              <a:rPr lang="zh-CN" altLang="en-US" sz="1200">
                <a:solidFill>
                  <a:schemeClr val="tx1"/>
                </a:solidFill>
                <a:sym typeface="+mn-ea"/>
              </a:rPr>
              <a:t>                    initAccount();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return account;</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p:txBody>
      </p:sp>
      <p:sp>
        <p:nvSpPr>
          <p:cNvPr id="8" name="矩形 7"/>
          <p:cNvSpPr/>
          <p:nvPr/>
        </p:nvSpPr>
        <p:spPr>
          <a:xfrm>
            <a:off x="6537960" y="1591310"/>
            <a:ext cx="382778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双重判空 </a:t>
            </a:r>
            <a:r>
              <a:rPr lang="en-US" altLang="zh-CN"/>
              <a:t>+ </a:t>
            </a:r>
            <a:r>
              <a:rPr lang="en-US"/>
              <a:t>synchronized + volatile</a:t>
            </a:r>
            <a:endParaRPr lang="en-US"/>
          </a:p>
        </p:txBody>
      </p:sp>
      <p:pic>
        <p:nvPicPr>
          <p:cNvPr id="4" name="图片 3"/>
          <p:cNvPicPr>
            <a:picLocks noChangeAspect="1"/>
          </p:cNvPicPr>
          <p:nvPr/>
        </p:nvPicPr>
        <p:blipFill>
          <a:blip r:embed="rId2"/>
          <a:stretch>
            <a:fillRect/>
          </a:stretch>
        </p:blipFill>
        <p:spPr>
          <a:xfrm>
            <a:off x="8712200" y="723900"/>
            <a:ext cx="1653540" cy="739140"/>
          </a:xfrm>
          <a:prstGeom prst="rect">
            <a:avLst/>
          </a:prstGeom>
        </p:spPr>
      </p:pic>
      <p:sp>
        <p:nvSpPr>
          <p:cNvPr id="5" name="矩形 4"/>
          <p:cNvSpPr/>
          <p:nvPr/>
        </p:nvSpPr>
        <p:spPr>
          <a:xfrm>
            <a:off x="7972425" y="4119880"/>
            <a:ext cx="4054475" cy="25806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安全高效地读取配置文件</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testReadFle () {</a:t>
            </a:r>
            <a:endParaRPr lang="zh-CN" altLang="en-US" sz="1200">
              <a:solidFill>
                <a:schemeClr val="tx1"/>
              </a:solidFill>
              <a:sym typeface="+mn-ea"/>
            </a:endParaRPr>
          </a:p>
          <a:p>
            <a:pPr algn="l"/>
            <a:r>
              <a:rPr lang="zh-CN" altLang="en-US" sz="1200">
                <a:solidFill>
                  <a:schemeClr val="tx1"/>
                </a:solidFill>
                <a:sym typeface="+mn-ea"/>
              </a:rPr>
              <a:t>        for (int i=0; i&lt;100; i++) {</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System.out.println(AccountUtil.getInstance());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6" name="矩形 5"/>
          <p:cNvSpPr/>
          <p:nvPr/>
        </p:nvSpPr>
        <p:spPr>
          <a:xfrm>
            <a:off x="4461510" y="6143625"/>
            <a:ext cx="3406775"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练习：安全高效地读取配置文件</a:t>
            </a:r>
            <a:endParaRPr lang="zh-CN" altLang="en-US"/>
          </a:p>
        </p:txBody>
      </p:sp>
    </p:spTree>
    <p:custDataLst>
      <p:tags r:id="rId3"/>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595630"/>
            <a:ext cx="4464685" cy="610489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private static void initAccount() {</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System.out.println("execute initAccount method");</a:t>
            </a:r>
            <a:endParaRPr lang="zh-CN" altLang="en-US" sz="1200">
              <a:solidFill>
                <a:schemeClr val="tx1"/>
              </a:solidFill>
              <a:sym typeface="+mn-ea"/>
            </a:endParaRPr>
          </a:p>
          <a:p>
            <a:pPr algn="l"/>
            <a:r>
              <a:rPr lang="zh-CN" altLang="en-US" sz="1200">
                <a:solidFill>
                  <a:schemeClr val="tx1"/>
                </a:solidFill>
                <a:sym typeface="+mn-ea"/>
              </a:rPr>
              <a:t>            account = new Account();</a:t>
            </a:r>
            <a:endParaRPr lang="zh-CN" altLang="en-US" sz="1200">
              <a:solidFill>
                <a:schemeClr val="tx1"/>
              </a:solidFill>
              <a:sym typeface="+mn-ea"/>
            </a:endParaRPr>
          </a:p>
          <a:p>
            <a:pPr algn="l"/>
            <a:r>
              <a:rPr lang="zh-CN" altLang="en-US" sz="1200">
                <a:solidFill>
                  <a:schemeClr val="tx1"/>
                </a:solidFill>
                <a:sym typeface="+mn-ea"/>
              </a:rPr>
              <a:t>        } catch (Exception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class Account {</a:t>
            </a:r>
            <a:endParaRPr lang="zh-CN" altLang="en-US" sz="1200">
              <a:solidFill>
                <a:schemeClr val="tx1"/>
              </a:solidFill>
              <a:sym typeface="+mn-ea"/>
            </a:endParaRPr>
          </a:p>
          <a:p>
            <a:pPr algn="l"/>
            <a:r>
              <a:rPr lang="zh-CN" altLang="en-US" sz="1200">
                <a:solidFill>
                  <a:schemeClr val="tx1"/>
                </a:solidFill>
                <a:sym typeface="+mn-ea"/>
              </a:rPr>
              <a:t>        private String userName;</a:t>
            </a:r>
            <a:endParaRPr lang="zh-CN" altLang="en-US" sz="1200">
              <a:solidFill>
                <a:schemeClr val="tx1"/>
              </a:solidFill>
              <a:sym typeface="+mn-ea"/>
            </a:endParaRPr>
          </a:p>
          <a:p>
            <a:pPr algn="l"/>
            <a:r>
              <a:rPr lang="zh-CN" altLang="en-US" sz="1200">
                <a:solidFill>
                  <a:schemeClr val="tx1"/>
                </a:solidFill>
                <a:sym typeface="+mn-ea"/>
              </a:rPr>
              <a:t>        private String password;</a:t>
            </a:r>
            <a:endParaRPr lang="zh-CN" altLang="en-US" sz="1200">
              <a:solidFill>
                <a:schemeClr val="tx1"/>
              </a:solidFill>
              <a:sym typeface="+mn-ea"/>
            </a:endParaRPr>
          </a:p>
          <a:p>
            <a:pPr algn="l"/>
            <a:r>
              <a:rPr lang="zh-CN" altLang="en-US" sz="1200">
                <a:solidFill>
                  <a:schemeClr val="tx1"/>
                </a:solidFill>
                <a:sym typeface="+mn-ea"/>
              </a:rPr>
              <a:t>        private String ip;</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String getUserName() {</a:t>
            </a:r>
            <a:endParaRPr lang="zh-CN" altLang="en-US" sz="1200">
              <a:solidFill>
                <a:schemeClr val="tx1"/>
              </a:solidFill>
              <a:sym typeface="+mn-ea"/>
            </a:endParaRPr>
          </a:p>
          <a:p>
            <a:pPr algn="l"/>
            <a:r>
              <a:rPr lang="zh-CN" altLang="en-US" sz="1200">
                <a:solidFill>
                  <a:schemeClr val="tx1"/>
                </a:solidFill>
                <a:sym typeface="+mn-ea"/>
              </a:rPr>
              <a:t>            return userName;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setUserName(String userName) {</a:t>
            </a:r>
            <a:endParaRPr lang="zh-CN" altLang="en-US" sz="1200">
              <a:solidFill>
                <a:schemeClr val="tx1"/>
              </a:solidFill>
              <a:sym typeface="+mn-ea"/>
            </a:endParaRPr>
          </a:p>
          <a:p>
            <a:pPr algn="l"/>
            <a:r>
              <a:rPr lang="zh-CN" altLang="en-US" sz="1200">
                <a:solidFill>
                  <a:schemeClr val="tx1"/>
                </a:solidFill>
                <a:sym typeface="+mn-ea"/>
              </a:rPr>
              <a:t>            this.userName = userName;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String getPassword() {</a:t>
            </a:r>
            <a:endParaRPr lang="zh-CN" altLang="en-US" sz="1200">
              <a:solidFill>
                <a:schemeClr val="tx1"/>
              </a:solidFill>
              <a:sym typeface="+mn-ea"/>
            </a:endParaRPr>
          </a:p>
          <a:p>
            <a:pPr algn="l"/>
            <a:r>
              <a:rPr lang="zh-CN" altLang="en-US" sz="1200">
                <a:solidFill>
                  <a:schemeClr val="tx1"/>
                </a:solidFill>
                <a:sym typeface="+mn-ea"/>
              </a:rPr>
              <a:t>            return 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setPassword(String password) {</a:t>
            </a:r>
            <a:endParaRPr lang="zh-CN" altLang="en-US" sz="1200">
              <a:solidFill>
                <a:schemeClr val="tx1"/>
              </a:solidFill>
              <a:sym typeface="+mn-ea"/>
            </a:endParaRPr>
          </a:p>
          <a:p>
            <a:pPr algn="l"/>
            <a:r>
              <a:rPr lang="zh-CN" altLang="en-US" sz="1200">
                <a:solidFill>
                  <a:schemeClr val="tx1"/>
                </a:solidFill>
                <a:sym typeface="+mn-ea"/>
              </a:rPr>
              <a:t>            this.password = password;</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String getIp() {</a:t>
            </a:r>
            <a:endParaRPr lang="zh-CN" altLang="en-US" sz="1200">
              <a:solidFill>
                <a:schemeClr val="tx1"/>
              </a:solidFill>
              <a:sym typeface="+mn-ea"/>
            </a:endParaRPr>
          </a:p>
          <a:p>
            <a:pPr algn="l"/>
            <a:r>
              <a:rPr lang="zh-CN" altLang="en-US" sz="1200">
                <a:solidFill>
                  <a:schemeClr val="tx1"/>
                </a:solidFill>
                <a:sym typeface="+mn-ea"/>
              </a:rPr>
              <a:t>            return 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void setIp(String ip) {</a:t>
            </a:r>
            <a:endParaRPr lang="zh-CN" altLang="en-US" sz="1200">
              <a:solidFill>
                <a:schemeClr val="tx1"/>
              </a:solidFill>
              <a:sym typeface="+mn-ea"/>
            </a:endParaRPr>
          </a:p>
          <a:p>
            <a:pPr algn="l"/>
            <a:r>
              <a:rPr lang="zh-CN" altLang="en-US" sz="1200">
                <a:solidFill>
                  <a:schemeClr val="tx1"/>
                </a:solidFill>
                <a:sym typeface="+mn-ea"/>
              </a:rPr>
              <a:t>            this.ip = 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p:txBody>
      </p:sp>
      <p:sp>
        <p:nvSpPr>
          <p:cNvPr id="3" name="矩形 2"/>
          <p:cNvSpPr/>
          <p:nvPr/>
        </p:nvSpPr>
        <p:spPr>
          <a:xfrm>
            <a:off x="4931410" y="595630"/>
            <a:ext cx="6843395" cy="533082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zh-CN" altLang="en-US" sz="1200">
              <a:solidFill>
                <a:schemeClr val="tx1"/>
              </a:solidFill>
              <a:sym typeface="+mn-ea"/>
            </a:endParaRPr>
          </a:p>
          <a:p>
            <a:pPr algn="l"/>
            <a:r>
              <a:rPr lang="zh-CN" altLang="en-US" sz="1200">
                <a:solidFill>
                  <a:schemeClr val="tx1"/>
                </a:solidFill>
                <a:sym typeface="+mn-ea"/>
              </a:rPr>
              <a:t>        protected Account() {</a:t>
            </a:r>
            <a:endParaRPr lang="zh-CN" altLang="en-US" sz="1200">
              <a:solidFill>
                <a:schemeClr val="tx1"/>
              </a:solidFill>
              <a:sym typeface="+mn-ea"/>
            </a:endParaRPr>
          </a:p>
          <a:p>
            <a:pPr algn="l"/>
            <a:r>
              <a:rPr lang="zh-CN" altLang="en-US" sz="1200">
                <a:solidFill>
                  <a:schemeClr val="tx1"/>
                </a:solidFill>
                <a:sym typeface="+mn-ea"/>
              </a:rPr>
              <a:t>            Properties properties = new Properties();</a:t>
            </a:r>
            <a:endParaRPr lang="zh-CN" altLang="en-US" sz="1200">
              <a:solidFill>
                <a:schemeClr val="tx1"/>
              </a:solidFill>
              <a:sym typeface="+mn-ea"/>
            </a:endParaRPr>
          </a:p>
          <a:p>
            <a:pPr algn="l"/>
            <a:r>
              <a:rPr lang="zh-CN" altLang="en-US" sz="1200">
                <a:solidFill>
                  <a:schemeClr val="tx1"/>
                </a:solidFill>
                <a:sym typeface="+mn-ea"/>
              </a:rPr>
              <a:t>            InputStream inputStream = null;</a:t>
            </a:r>
            <a:endParaRPr lang="zh-CN" altLang="en-US" sz="1200">
              <a:solidFill>
                <a:schemeClr val="tx1"/>
              </a:solidFill>
              <a:sym typeface="+mn-ea"/>
            </a:endParaRPr>
          </a:p>
          <a:p>
            <a:pPr algn="l"/>
            <a:r>
              <a:rPr lang="zh-CN" altLang="en-US" sz="1200">
                <a:solidFill>
                  <a:schemeClr val="tx1"/>
                </a:solidFill>
                <a:sym typeface="+mn-ea"/>
              </a:rPr>
              <a:t>            try {</a:t>
            </a:r>
            <a:endParaRPr lang="zh-CN" altLang="en-US" sz="1200">
              <a:solidFill>
                <a:schemeClr val="tx1"/>
              </a:solidFill>
              <a:sym typeface="+mn-ea"/>
            </a:endParaRPr>
          </a:p>
          <a:p>
            <a:pPr algn="l"/>
            <a:r>
              <a:rPr lang="zh-CN" altLang="en-US" sz="1200">
                <a:solidFill>
                  <a:schemeClr val="tx1"/>
                </a:solidFill>
                <a:sym typeface="+mn-ea"/>
              </a:rPr>
              <a:t>                inputStream = AccountUtil.class.getClassLoader()</a:t>
            </a:r>
            <a:endParaRPr lang="zh-CN" altLang="en-US" sz="1200">
              <a:solidFill>
                <a:schemeClr val="tx1"/>
              </a:solidFill>
              <a:sym typeface="+mn-ea"/>
            </a:endParaRPr>
          </a:p>
          <a:p>
            <a:pPr algn="l"/>
            <a:r>
              <a:rPr lang="zh-CN" altLang="en-US" sz="1200">
                <a:solidFill>
                  <a:schemeClr val="tx1"/>
                </a:solidFill>
                <a:sym typeface="+mn-ea"/>
              </a:rPr>
              <a:t>                        .getResourceAsStream("com/linkknown/concurrent/account.properties");</a:t>
            </a:r>
            <a:endParaRPr lang="zh-CN" altLang="en-US" sz="1200">
              <a:solidFill>
                <a:schemeClr val="tx1"/>
              </a:solidFill>
              <a:sym typeface="+mn-ea"/>
            </a:endParaRPr>
          </a:p>
          <a:p>
            <a:pPr algn="l"/>
            <a:r>
              <a:rPr lang="zh-CN" altLang="en-US" sz="1200">
                <a:solidFill>
                  <a:schemeClr val="tx1"/>
                </a:solidFill>
                <a:sym typeface="+mn-ea"/>
              </a:rPr>
              <a:t>                properties.load(inputStream);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this.setUserName(properties.getProperty("userName"));</a:t>
            </a:r>
            <a:endParaRPr lang="zh-CN" altLang="en-US" sz="1200">
              <a:solidFill>
                <a:schemeClr val="tx1"/>
              </a:solidFill>
              <a:sym typeface="+mn-ea"/>
            </a:endParaRPr>
          </a:p>
          <a:p>
            <a:pPr algn="l"/>
            <a:r>
              <a:rPr lang="zh-CN" altLang="en-US" sz="1200">
                <a:solidFill>
                  <a:schemeClr val="tx1"/>
                </a:solidFill>
                <a:sym typeface="+mn-ea"/>
              </a:rPr>
              <a:t>                this.setPassword(properties.getProperty("password"));</a:t>
            </a:r>
            <a:endParaRPr lang="zh-CN" altLang="en-US" sz="1200">
              <a:solidFill>
                <a:schemeClr val="tx1"/>
              </a:solidFill>
              <a:sym typeface="+mn-ea"/>
            </a:endParaRPr>
          </a:p>
          <a:p>
            <a:pPr algn="l"/>
            <a:r>
              <a:rPr lang="zh-CN" altLang="en-US" sz="1200">
                <a:solidFill>
                  <a:schemeClr val="tx1"/>
                </a:solidFill>
                <a:sym typeface="+mn-ea"/>
              </a:rPr>
              <a:t>                this.setIp(properties.getProperty("ip"));</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catch (IOException e) {</a:t>
            </a:r>
            <a:endParaRPr lang="zh-CN" altLang="en-US" sz="1200">
              <a:solidFill>
                <a:schemeClr val="tx1"/>
              </a:solidFill>
              <a:sym typeface="+mn-ea"/>
            </a:endParaRPr>
          </a:p>
          <a:p>
            <a:pPr algn="l"/>
            <a:r>
              <a:rPr lang="zh-CN" altLang="en-US" sz="1200">
                <a:solidFill>
                  <a:schemeClr val="tx1"/>
                </a:solidFill>
                <a:sym typeface="+mn-ea"/>
              </a:rPr>
              <a:t>                e.printStackTrace();</a:t>
            </a:r>
            <a:endParaRPr lang="zh-CN" altLang="en-US" sz="1200">
              <a:solidFill>
                <a:schemeClr val="tx1"/>
              </a:solidFill>
              <a:sym typeface="+mn-ea"/>
            </a:endParaRPr>
          </a:p>
          <a:p>
            <a:pPr algn="l"/>
            <a:r>
              <a:rPr lang="zh-CN" altLang="en-US" sz="1200">
                <a:solidFill>
                  <a:schemeClr val="tx1"/>
                </a:solidFill>
                <a:sym typeface="+mn-ea"/>
              </a:rPr>
              <a:t>            } finally {</a:t>
            </a:r>
            <a:endParaRPr lang="zh-CN" altLang="en-US" sz="1200">
              <a:solidFill>
                <a:schemeClr val="tx1"/>
              </a:solidFill>
              <a:sym typeface="+mn-ea"/>
            </a:endParaRPr>
          </a:p>
          <a:p>
            <a:pPr algn="l"/>
            <a:r>
              <a:rPr lang="zh-CN" altLang="en-US" sz="1200">
                <a:solidFill>
                  <a:schemeClr val="tx1"/>
                </a:solidFill>
                <a:sym typeface="+mn-ea"/>
              </a:rPr>
              <a:t>                IOUtil.close(inputStream);</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String toString() {</a:t>
            </a:r>
            <a:endParaRPr lang="zh-CN" altLang="en-US" sz="1200">
              <a:solidFill>
                <a:schemeClr val="tx1"/>
              </a:solidFill>
              <a:sym typeface="+mn-ea"/>
            </a:endParaRPr>
          </a:p>
          <a:p>
            <a:pPr algn="l"/>
            <a:r>
              <a:rPr lang="zh-CN" altLang="en-US" sz="1200">
                <a:solidFill>
                  <a:schemeClr val="tx1"/>
                </a:solidFill>
                <a:sym typeface="+mn-ea"/>
              </a:rPr>
              <a:t>            return "Account [userName=" + userName + ", password=" + password + ", ip=" + ip +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a:t>
            </a:r>
            <a:endParaRPr lang="zh-CN" altLang="en-US" sz="1200">
              <a:solidFill>
                <a:schemeClr val="tx1"/>
              </a:solidFill>
              <a:sym typeface="+mn-ea"/>
            </a:endParaRPr>
          </a:p>
        </p:txBody>
      </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线程池</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9700" y="918845"/>
            <a:ext cx="11720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Executors创建线程池便捷方法列表：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newFixedThreadPool(int nThreads)	创建固定大小的线程池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newSingleThreadExecutor()	创建只有一个线程的线程池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newCachedThreadPool()	创建一个不限线程数上限的线程池，任何提交的任务都将立即执行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newScheduleThreadPool</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创建一个定长的线程池，而且支持定时的以及周期性的任务执行，支持定时及周期性任务执行。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小程序使用这些快捷方法</a:t>
            </a:r>
            <a:r>
              <a:rPr lang="zh-CN" altLang="en-US" sz="1600">
                <a:latin typeface="宋体" panose="02010600030101010101" pitchFamily="2" charset="-122"/>
                <a:ea typeface="宋体" panose="02010600030101010101" pitchFamily="2" charset="-122"/>
                <a:cs typeface="宋体" panose="02010600030101010101" pitchFamily="2" charset="-122"/>
              </a:rPr>
              <a:t>没什么问题，对于服务端需要长期运行的程序，创建线程池应该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直接使用ThreadPoolExecutor的构造方法</a:t>
            </a:r>
            <a:r>
              <a:rPr lang="zh-CN" altLang="en-US" sz="1600">
                <a:latin typeface="宋体" panose="02010600030101010101" pitchFamily="2" charset="-122"/>
                <a:ea typeface="宋体" panose="02010600030101010101" pitchFamily="2" charset="-122"/>
                <a:cs typeface="宋体" panose="02010600030101010101" pitchFamily="2" charset="-122"/>
              </a:rPr>
              <a:t>。没错，上述Executors方法创建的线程池就是ThreadPoolExecutor。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线程池的关闭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线程池提供了两个关闭方法，shutdownNow和shuwdown方法。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shutdownNow方法的解释是：线程池拒接收新提交的任务，同时立马关闭线程池，线程池里的任务不再执行。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shutdown方法的解释是：线程池拒接收新提交的任务，同时等待线程池里的任务执行完毕后关闭线程池。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887095"/>
            <a:ext cx="5011420" cy="351980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测试单一线程池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testSingleThreadExecutor () {</a:t>
            </a:r>
            <a:endParaRPr lang="zh-CN" altLang="en-US" sz="1200">
              <a:solidFill>
                <a:schemeClr val="tx1"/>
              </a:solidFill>
              <a:sym typeface="+mn-ea"/>
            </a:endParaRPr>
          </a:p>
          <a:p>
            <a:pPr algn="l"/>
            <a:r>
              <a:rPr lang="zh-CN" altLang="en-US" sz="1200">
                <a:solidFill>
                  <a:schemeClr val="tx1"/>
                </a:solidFill>
                <a:sym typeface="+mn-ea"/>
              </a:rPr>
              <a:t>        ExecutorService service = Executors.newSingleThreadExecutor();</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shutdownNow方法的解释是：线程池拒接收新提交的任务，同时立马关闭线程池，线程池里的任务不再执行。</a:t>
            </a:r>
            <a:endParaRPr lang="zh-CN" altLang="en-US" sz="1200">
              <a:solidFill>
                <a:schemeClr val="tx1"/>
              </a:solidFill>
              <a:sym typeface="+mn-ea"/>
            </a:endParaRPr>
          </a:p>
          <a:p>
            <a:pPr algn="l"/>
            <a:r>
              <a:rPr lang="zh-CN" altLang="en-US" sz="1200">
                <a:solidFill>
                  <a:schemeClr val="tx1"/>
                </a:solidFill>
                <a:sym typeface="+mn-ea"/>
              </a:rPr>
              <a:t>//        shutdown方法的解释是：线程池拒接收新提交的任务，同时等待线程池里的任务执行完毕后关闭线程池。</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5459730" y="887095"/>
            <a:ext cx="5166995" cy="352044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测试固定数量线程池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testFixedThreadPool () {</a:t>
            </a:r>
            <a:endParaRPr lang="zh-CN" altLang="en-US" sz="1200">
              <a:solidFill>
                <a:schemeClr val="tx1"/>
              </a:solidFill>
              <a:sym typeface="+mn-ea"/>
            </a:endParaRPr>
          </a:p>
          <a:p>
            <a:pPr algn="l"/>
            <a:r>
              <a:rPr lang="zh-CN" altLang="en-US" sz="1200">
                <a:solidFill>
                  <a:schemeClr val="tx1"/>
                </a:solidFill>
                <a:sym typeface="+mn-ea"/>
              </a:rPr>
              <a:t>        ExecutorService service = Executors.newFixedThreadPool(10);</a:t>
            </a:r>
            <a:endParaRPr lang="zh-CN" altLang="en-US" sz="1200">
              <a:solidFill>
                <a:schemeClr val="tx1"/>
              </a:solidFill>
              <a:sym typeface="+mn-ea"/>
            </a:endParaRPr>
          </a:p>
          <a:p>
            <a:pPr algn="l"/>
            <a:r>
              <a:rPr lang="zh-CN" altLang="en-US" sz="1200">
                <a:solidFill>
                  <a:schemeClr val="tx1"/>
                </a:solidFill>
                <a:sym typeface="+mn-ea"/>
              </a:rPr>
              <a:t>        for (int i=0; i&lt;10; i++) {</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2025015" y="448754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单一线程池</a:t>
            </a:r>
            <a:endParaRPr lang="zh-CN" altLang="en-US"/>
          </a:p>
        </p:txBody>
      </p:sp>
      <p:sp>
        <p:nvSpPr>
          <p:cNvPr id="5" name="矩形 4"/>
          <p:cNvSpPr/>
          <p:nvPr/>
        </p:nvSpPr>
        <p:spPr>
          <a:xfrm>
            <a:off x="5459730" y="4496435"/>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latin typeface="宋体" panose="02010600030101010101" pitchFamily="2" charset="-122"/>
                <a:ea typeface="宋体" panose="02010600030101010101" pitchFamily="2" charset="-122"/>
                <a:cs typeface="宋体" panose="02010600030101010101" pitchFamily="2" charset="-122"/>
                <a:sym typeface="+mn-ea"/>
              </a:rPr>
              <a:t>固定数量线程池</a:t>
            </a:r>
            <a:endParaRPr lang="zh-CN" b="1"/>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12350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过程 3"/>
          <p:cNvSpPr/>
          <p:nvPr/>
        </p:nvSpPr>
        <p:spPr>
          <a:xfrm>
            <a:off x="19818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7285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34753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过程 7"/>
          <p:cNvSpPr/>
          <p:nvPr/>
        </p:nvSpPr>
        <p:spPr>
          <a:xfrm>
            <a:off x="42221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49688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过程 9"/>
          <p:cNvSpPr/>
          <p:nvPr/>
        </p:nvSpPr>
        <p:spPr>
          <a:xfrm>
            <a:off x="57156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过程 10"/>
          <p:cNvSpPr/>
          <p:nvPr/>
        </p:nvSpPr>
        <p:spPr>
          <a:xfrm>
            <a:off x="64623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过程 11"/>
          <p:cNvSpPr/>
          <p:nvPr/>
        </p:nvSpPr>
        <p:spPr>
          <a:xfrm>
            <a:off x="72091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79559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过程 13"/>
          <p:cNvSpPr/>
          <p:nvPr/>
        </p:nvSpPr>
        <p:spPr>
          <a:xfrm>
            <a:off x="87026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94494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过程 15"/>
          <p:cNvSpPr/>
          <p:nvPr/>
        </p:nvSpPr>
        <p:spPr>
          <a:xfrm>
            <a:off x="101961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过程 16"/>
          <p:cNvSpPr/>
          <p:nvPr/>
        </p:nvSpPr>
        <p:spPr>
          <a:xfrm>
            <a:off x="109429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大括号 19"/>
          <p:cNvSpPr/>
          <p:nvPr/>
        </p:nvSpPr>
        <p:spPr>
          <a:xfrm rot="5400000">
            <a:off x="6328410" y="-3865880"/>
            <a:ext cx="267970" cy="10455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5487670" y="734060"/>
            <a:ext cx="2150110" cy="368300"/>
          </a:xfrm>
          <a:prstGeom prst="rect">
            <a:avLst/>
          </a:prstGeom>
          <a:noFill/>
        </p:spPr>
        <p:txBody>
          <a:bodyPr wrap="square" rtlCol="0">
            <a:spAutoFit/>
          </a:bodyPr>
          <a:p>
            <a:r>
              <a:rPr lang="en-US" altLang="zh-CN" b="1">
                <a:solidFill>
                  <a:srgbClr val="FF0000"/>
                </a:solidFill>
              </a:rPr>
              <a:t>CPU</a:t>
            </a:r>
            <a:r>
              <a:rPr lang="zh-CN" altLang="en-US" b="1">
                <a:solidFill>
                  <a:srgbClr val="FF0000"/>
                </a:solidFill>
              </a:rPr>
              <a:t>的</a:t>
            </a:r>
            <a:r>
              <a:rPr lang="zh-CN" altLang="en-US" b="1">
                <a:solidFill>
                  <a:srgbClr val="FF0000"/>
                </a:solidFill>
              </a:rPr>
              <a:t>一段时间</a:t>
            </a:r>
            <a:endParaRPr lang="zh-CN" altLang="en-US" b="1">
              <a:solidFill>
                <a:srgbClr val="FF0000"/>
              </a:solidFill>
            </a:endParaRPr>
          </a:p>
        </p:txBody>
      </p:sp>
      <p:sp>
        <p:nvSpPr>
          <p:cNvPr id="22" name="文本框 21"/>
          <p:cNvSpPr txBox="1"/>
          <p:nvPr/>
        </p:nvSpPr>
        <p:spPr>
          <a:xfrm>
            <a:off x="1174750" y="1591310"/>
            <a:ext cx="1076960" cy="368300"/>
          </a:xfrm>
          <a:prstGeom prst="rect">
            <a:avLst/>
          </a:prstGeom>
          <a:noFill/>
        </p:spPr>
        <p:txBody>
          <a:bodyPr wrap="square" rtlCol="0">
            <a:spAutoFit/>
          </a:bodyPr>
          <a:p>
            <a:r>
              <a:rPr lang="zh-CN" altLang="en-US" b="1">
                <a:solidFill>
                  <a:schemeClr val="accent1"/>
                </a:solidFill>
              </a:rPr>
              <a:t>时间片</a:t>
            </a:r>
            <a:endParaRPr lang="zh-CN" altLang="en-US" b="1">
              <a:solidFill>
                <a:schemeClr val="accent1"/>
              </a:solidFill>
            </a:endParaRPr>
          </a:p>
        </p:txBody>
      </p:sp>
      <p:sp>
        <p:nvSpPr>
          <p:cNvPr id="23" name="流程图: 磁盘 22"/>
          <p:cNvSpPr/>
          <p:nvPr/>
        </p:nvSpPr>
        <p:spPr>
          <a:xfrm>
            <a:off x="238125" y="222631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1</a:t>
            </a:r>
            <a:endParaRPr lang="en-US" altLang="zh-CN" b="1">
              <a:solidFill>
                <a:schemeClr val="accent1"/>
              </a:solidFill>
            </a:endParaRPr>
          </a:p>
        </p:txBody>
      </p:sp>
      <p:sp>
        <p:nvSpPr>
          <p:cNvPr id="24" name="流程图: 磁盘 23"/>
          <p:cNvSpPr/>
          <p:nvPr/>
        </p:nvSpPr>
        <p:spPr>
          <a:xfrm>
            <a:off x="238125" y="341122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2</a:t>
            </a:r>
            <a:endParaRPr lang="en-US" altLang="zh-CN" b="1">
              <a:solidFill>
                <a:schemeClr val="accent1"/>
              </a:solidFill>
            </a:endParaRPr>
          </a:p>
        </p:txBody>
      </p:sp>
      <p:sp>
        <p:nvSpPr>
          <p:cNvPr id="25" name="流程图: 磁盘 24"/>
          <p:cNvSpPr/>
          <p:nvPr/>
        </p:nvSpPr>
        <p:spPr>
          <a:xfrm>
            <a:off x="238125" y="461518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3</a:t>
            </a:r>
            <a:endParaRPr lang="en-US" altLang="zh-CN" b="1">
              <a:solidFill>
                <a:schemeClr val="accent1"/>
              </a:solidFill>
            </a:endParaRPr>
          </a:p>
        </p:txBody>
      </p:sp>
      <p:sp>
        <p:nvSpPr>
          <p:cNvPr id="26" name="流程图: 过程 25"/>
          <p:cNvSpPr/>
          <p:nvPr/>
        </p:nvSpPr>
        <p:spPr>
          <a:xfrm>
            <a:off x="12350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流程图: 过程 26"/>
          <p:cNvSpPr/>
          <p:nvPr/>
        </p:nvSpPr>
        <p:spPr>
          <a:xfrm>
            <a:off x="19818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过程 27"/>
          <p:cNvSpPr/>
          <p:nvPr/>
        </p:nvSpPr>
        <p:spPr>
          <a:xfrm>
            <a:off x="27285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过程 28"/>
          <p:cNvSpPr/>
          <p:nvPr/>
        </p:nvSpPr>
        <p:spPr>
          <a:xfrm>
            <a:off x="34753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过程 29"/>
          <p:cNvSpPr/>
          <p:nvPr/>
        </p:nvSpPr>
        <p:spPr>
          <a:xfrm>
            <a:off x="42221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过程 30"/>
          <p:cNvSpPr/>
          <p:nvPr/>
        </p:nvSpPr>
        <p:spPr>
          <a:xfrm>
            <a:off x="49688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流程图: 过程 31"/>
          <p:cNvSpPr/>
          <p:nvPr/>
        </p:nvSpPr>
        <p:spPr>
          <a:xfrm>
            <a:off x="57156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过程 32"/>
          <p:cNvSpPr/>
          <p:nvPr/>
        </p:nvSpPr>
        <p:spPr>
          <a:xfrm>
            <a:off x="64623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过程 33"/>
          <p:cNvSpPr/>
          <p:nvPr/>
        </p:nvSpPr>
        <p:spPr>
          <a:xfrm>
            <a:off x="72091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过程 34"/>
          <p:cNvSpPr/>
          <p:nvPr/>
        </p:nvSpPr>
        <p:spPr>
          <a:xfrm>
            <a:off x="79559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流程图: 过程 35"/>
          <p:cNvSpPr/>
          <p:nvPr/>
        </p:nvSpPr>
        <p:spPr>
          <a:xfrm>
            <a:off x="8702675"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流程图: 过程 36"/>
          <p:cNvSpPr/>
          <p:nvPr/>
        </p:nvSpPr>
        <p:spPr>
          <a:xfrm>
            <a:off x="94494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过程 37"/>
          <p:cNvSpPr/>
          <p:nvPr/>
        </p:nvSpPr>
        <p:spPr>
          <a:xfrm>
            <a:off x="101961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流程图: 过程 38"/>
          <p:cNvSpPr/>
          <p:nvPr/>
        </p:nvSpPr>
        <p:spPr>
          <a:xfrm>
            <a:off x="109429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流程图: 过程 40"/>
          <p:cNvSpPr/>
          <p:nvPr/>
        </p:nvSpPr>
        <p:spPr>
          <a:xfrm>
            <a:off x="12350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流程图: 过程 41"/>
          <p:cNvSpPr/>
          <p:nvPr/>
        </p:nvSpPr>
        <p:spPr>
          <a:xfrm>
            <a:off x="19818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流程图: 过程 42"/>
          <p:cNvSpPr/>
          <p:nvPr/>
        </p:nvSpPr>
        <p:spPr>
          <a:xfrm>
            <a:off x="27285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流程图: 过程 43"/>
          <p:cNvSpPr/>
          <p:nvPr/>
        </p:nvSpPr>
        <p:spPr>
          <a:xfrm>
            <a:off x="347535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流程图: 过程 44"/>
          <p:cNvSpPr/>
          <p:nvPr/>
        </p:nvSpPr>
        <p:spPr>
          <a:xfrm>
            <a:off x="422211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流程图: 过程 45"/>
          <p:cNvSpPr/>
          <p:nvPr/>
        </p:nvSpPr>
        <p:spPr>
          <a:xfrm>
            <a:off x="496887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流程图: 过程 46"/>
          <p:cNvSpPr/>
          <p:nvPr/>
        </p:nvSpPr>
        <p:spPr>
          <a:xfrm>
            <a:off x="57156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流程图: 过程 47"/>
          <p:cNvSpPr/>
          <p:nvPr/>
        </p:nvSpPr>
        <p:spPr>
          <a:xfrm>
            <a:off x="64623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流程图: 过程 48"/>
          <p:cNvSpPr/>
          <p:nvPr/>
        </p:nvSpPr>
        <p:spPr>
          <a:xfrm>
            <a:off x="72091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流程图: 过程 49"/>
          <p:cNvSpPr/>
          <p:nvPr/>
        </p:nvSpPr>
        <p:spPr>
          <a:xfrm>
            <a:off x="795591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流程图: 过程 50"/>
          <p:cNvSpPr/>
          <p:nvPr/>
        </p:nvSpPr>
        <p:spPr>
          <a:xfrm>
            <a:off x="87026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流程图: 过程 51"/>
          <p:cNvSpPr/>
          <p:nvPr/>
        </p:nvSpPr>
        <p:spPr>
          <a:xfrm>
            <a:off x="94494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流程图: 过程 52"/>
          <p:cNvSpPr/>
          <p:nvPr/>
        </p:nvSpPr>
        <p:spPr>
          <a:xfrm>
            <a:off x="1019619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流程图: 过程 53"/>
          <p:cNvSpPr/>
          <p:nvPr/>
        </p:nvSpPr>
        <p:spPr>
          <a:xfrm>
            <a:off x="109429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流程图: 过程 55"/>
          <p:cNvSpPr/>
          <p:nvPr/>
        </p:nvSpPr>
        <p:spPr>
          <a:xfrm>
            <a:off x="12350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流程图: 过程 56"/>
          <p:cNvSpPr/>
          <p:nvPr/>
        </p:nvSpPr>
        <p:spPr>
          <a:xfrm>
            <a:off x="19818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流程图: 过程 57"/>
          <p:cNvSpPr/>
          <p:nvPr/>
        </p:nvSpPr>
        <p:spPr>
          <a:xfrm>
            <a:off x="27285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流程图: 过程 58"/>
          <p:cNvSpPr/>
          <p:nvPr/>
        </p:nvSpPr>
        <p:spPr>
          <a:xfrm>
            <a:off x="347535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流程图: 过程 59"/>
          <p:cNvSpPr/>
          <p:nvPr/>
        </p:nvSpPr>
        <p:spPr>
          <a:xfrm>
            <a:off x="422211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流程图: 过程 60"/>
          <p:cNvSpPr/>
          <p:nvPr/>
        </p:nvSpPr>
        <p:spPr>
          <a:xfrm>
            <a:off x="49688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流程图: 过程 61"/>
          <p:cNvSpPr/>
          <p:nvPr/>
        </p:nvSpPr>
        <p:spPr>
          <a:xfrm>
            <a:off x="571563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流程图: 过程 62"/>
          <p:cNvSpPr/>
          <p:nvPr/>
        </p:nvSpPr>
        <p:spPr>
          <a:xfrm>
            <a:off x="646239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流程图: 过程 63"/>
          <p:cNvSpPr/>
          <p:nvPr/>
        </p:nvSpPr>
        <p:spPr>
          <a:xfrm>
            <a:off x="72091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流程图: 过程 64"/>
          <p:cNvSpPr/>
          <p:nvPr/>
        </p:nvSpPr>
        <p:spPr>
          <a:xfrm>
            <a:off x="795591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流程图: 过程 65"/>
          <p:cNvSpPr/>
          <p:nvPr/>
        </p:nvSpPr>
        <p:spPr>
          <a:xfrm>
            <a:off x="87026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流程图: 过程 66"/>
          <p:cNvSpPr/>
          <p:nvPr/>
        </p:nvSpPr>
        <p:spPr>
          <a:xfrm>
            <a:off x="94494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流程图: 过程 67"/>
          <p:cNvSpPr/>
          <p:nvPr/>
        </p:nvSpPr>
        <p:spPr>
          <a:xfrm>
            <a:off x="101961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流程图: 过程 68"/>
          <p:cNvSpPr/>
          <p:nvPr/>
        </p:nvSpPr>
        <p:spPr>
          <a:xfrm>
            <a:off x="109429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流程图: 过程 70"/>
          <p:cNvSpPr/>
          <p:nvPr/>
        </p:nvSpPr>
        <p:spPr>
          <a:xfrm>
            <a:off x="124206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流程图: 过程 71"/>
          <p:cNvSpPr/>
          <p:nvPr/>
        </p:nvSpPr>
        <p:spPr>
          <a:xfrm>
            <a:off x="273558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流程图: 过程 72"/>
          <p:cNvSpPr/>
          <p:nvPr/>
        </p:nvSpPr>
        <p:spPr>
          <a:xfrm>
            <a:off x="572262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273810" y="5713095"/>
            <a:ext cx="10421620" cy="368300"/>
          </a:xfrm>
          <a:prstGeom prst="rect">
            <a:avLst/>
          </a:prstGeom>
          <a:noFill/>
        </p:spPr>
        <p:txBody>
          <a:bodyPr wrap="square" rtlCol="0">
            <a:spAutoFit/>
          </a:bodyPr>
          <a:p>
            <a:r>
              <a:rPr lang="en-US" altLang="zh-CN" b="1">
                <a:solidFill>
                  <a:schemeClr val="accent1"/>
                </a:solidFill>
              </a:rPr>
              <a:t>CPU</a:t>
            </a:r>
            <a:r>
              <a:rPr lang="zh-CN" altLang="en-US" b="1">
                <a:solidFill>
                  <a:schemeClr val="accent1"/>
                </a:solidFill>
              </a:rPr>
              <a:t>划分很多时间片，供线程去抢占执行</a:t>
            </a:r>
            <a:endParaRPr lang="zh-CN" altLang="en-US" b="1">
              <a:solidFill>
                <a:schemeClr val="accent1"/>
              </a:solidFill>
            </a:endParaRPr>
          </a:p>
        </p:txBody>
      </p:sp>
    </p:spTree>
    <p:custDataLst>
      <p:tags r:id="rId2"/>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矩形 7"/>
          <p:cNvSpPr/>
          <p:nvPr/>
        </p:nvSpPr>
        <p:spPr>
          <a:xfrm>
            <a:off x="2031365" y="464820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latin typeface="宋体" panose="02010600030101010101" pitchFamily="2" charset="-122"/>
                <a:ea typeface="宋体" panose="02010600030101010101" pitchFamily="2" charset="-122"/>
                <a:cs typeface="宋体" panose="02010600030101010101" pitchFamily="2" charset="-122"/>
                <a:sym typeface="+mn-ea"/>
              </a:rPr>
              <a:t>不限线程数上限的线程池</a:t>
            </a:r>
            <a:endParaRPr b="1"/>
          </a:p>
        </p:txBody>
      </p:sp>
      <p:sp>
        <p:nvSpPr>
          <p:cNvPr id="4" name="矩形 3"/>
          <p:cNvSpPr/>
          <p:nvPr/>
        </p:nvSpPr>
        <p:spPr>
          <a:xfrm>
            <a:off x="182880" y="760730"/>
            <a:ext cx="5166995" cy="380174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测试不限线程数上限的线程池</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testCachedThreadPool () {</a:t>
            </a:r>
            <a:endParaRPr lang="zh-CN" altLang="en-US" sz="1200">
              <a:solidFill>
                <a:schemeClr val="tx1"/>
              </a:solidFill>
              <a:sym typeface="+mn-ea"/>
            </a:endParaRPr>
          </a:p>
          <a:p>
            <a:pPr algn="l"/>
            <a:r>
              <a:rPr lang="zh-CN" altLang="en-US" sz="1200">
                <a:solidFill>
                  <a:schemeClr val="tx1"/>
                </a:solidFill>
                <a:sym typeface="+mn-ea"/>
              </a:rPr>
              <a:t>        // 创建一个可缓存线程池，如果线程池长度超过处理需要，可灵活回收空闲线程，若无可回收，则新建线程。</a:t>
            </a:r>
            <a:endParaRPr lang="zh-CN" altLang="en-US" sz="1200">
              <a:solidFill>
                <a:schemeClr val="tx1"/>
              </a:solidFill>
              <a:sym typeface="+mn-ea"/>
            </a:endParaRPr>
          </a:p>
          <a:p>
            <a:pPr algn="l"/>
            <a:r>
              <a:rPr lang="zh-CN" altLang="en-US" sz="1200">
                <a:solidFill>
                  <a:schemeClr val="tx1"/>
                </a:solidFill>
                <a:sym typeface="+mn-ea"/>
              </a:rPr>
              <a:t>        ExecutorService service = Executors.newCachedThreadPool();</a:t>
            </a:r>
            <a:endParaRPr lang="zh-CN" altLang="en-US" sz="1200">
              <a:solidFill>
                <a:schemeClr val="tx1"/>
              </a:solidFill>
              <a:sym typeface="+mn-ea"/>
            </a:endParaRPr>
          </a:p>
          <a:p>
            <a:pPr algn="l"/>
            <a:r>
              <a:rPr lang="zh-CN" altLang="en-US" sz="1200">
                <a:solidFill>
                  <a:schemeClr val="tx1"/>
                </a:solidFill>
                <a:sym typeface="+mn-ea"/>
              </a:rPr>
              <a:t>        for (int i=0; i&lt;10; i++) {</a:t>
            </a:r>
            <a:endParaRPr lang="zh-CN" altLang="en-US" sz="1200">
              <a:solidFill>
                <a:schemeClr val="tx1"/>
              </a:solidFill>
              <a:sym typeface="+mn-ea"/>
            </a:endParaRPr>
          </a:p>
          <a:p>
            <a:pPr algn="l"/>
            <a:r>
              <a:rPr lang="zh-CN" altLang="en-US" sz="1200">
                <a:solidFill>
                  <a:schemeClr val="tx1"/>
                </a:solidFill>
                <a:sym typeface="+mn-ea"/>
              </a:rPr>
              <a:t>            service.execute(new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service.shutdown();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Tree>
    <p:custDataLst>
      <p:tags r:id="rId2"/>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矩形 4"/>
          <p:cNvSpPr/>
          <p:nvPr/>
        </p:nvSpPr>
        <p:spPr>
          <a:xfrm>
            <a:off x="307340" y="861060"/>
            <a:ext cx="10831830" cy="3894455"/>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public static void testThreadPoolExecutor() {</a:t>
            </a:r>
            <a:endParaRPr lang="zh-CN" altLang="en-US" sz="1200">
              <a:solidFill>
                <a:schemeClr val="tx1"/>
              </a:solidFill>
              <a:sym typeface="+mn-ea"/>
            </a:endParaRPr>
          </a:p>
          <a:p>
            <a:pPr algn="l"/>
            <a:r>
              <a:rPr lang="zh-CN" altLang="en-US" sz="1200">
                <a:solidFill>
                  <a:schemeClr val="tx1"/>
                </a:solidFill>
                <a:sym typeface="+mn-ea"/>
              </a:rPr>
              <a:t>        int corePoolSize = 1;        // 线程池长期维持的线程数，即使线程处于Idle状态，也不会回收</a:t>
            </a:r>
            <a:endParaRPr lang="zh-CN" altLang="en-US" sz="1200">
              <a:solidFill>
                <a:schemeClr val="tx1"/>
              </a:solidFill>
              <a:sym typeface="+mn-ea"/>
            </a:endParaRPr>
          </a:p>
          <a:p>
            <a:pPr algn="l"/>
            <a:r>
              <a:rPr lang="zh-CN" altLang="en-US" sz="1200">
                <a:solidFill>
                  <a:schemeClr val="tx1"/>
                </a:solidFill>
                <a:sym typeface="+mn-ea"/>
              </a:rPr>
              <a:t>        int maximumPoolSize = 2;    // 线程数的上限</a:t>
            </a:r>
            <a:endParaRPr lang="zh-CN" altLang="en-US" sz="1200">
              <a:solidFill>
                <a:schemeClr val="tx1"/>
              </a:solidFill>
              <a:sym typeface="+mn-ea"/>
            </a:endParaRPr>
          </a:p>
          <a:p>
            <a:pPr algn="l"/>
            <a:r>
              <a:rPr lang="zh-CN" altLang="en-US" sz="1200">
                <a:solidFill>
                  <a:schemeClr val="tx1"/>
                </a:solidFill>
                <a:sym typeface="+mn-ea"/>
              </a:rPr>
              <a:t>        long keepAliveTime = 1000;    // 超过corePoolSize的线程的idle时长，超过这个时间，多余的线程会被回收</a:t>
            </a:r>
            <a:endParaRPr lang="zh-CN" altLang="en-US" sz="1200">
              <a:solidFill>
                <a:schemeClr val="tx1"/>
              </a:solidFill>
              <a:sym typeface="+mn-ea"/>
            </a:endParaRPr>
          </a:p>
          <a:p>
            <a:pPr algn="l"/>
            <a:r>
              <a:rPr lang="zh-CN" altLang="en-US" sz="1200">
                <a:solidFill>
                  <a:schemeClr val="tx1"/>
                </a:solidFill>
                <a:sym typeface="+mn-ea"/>
              </a:rPr>
              <a:t>        TimeUnit unit = TimeUnit.MILLISECONDS;    </a:t>
            </a:r>
            <a:endParaRPr lang="zh-CN" altLang="en-US" sz="1200">
              <a:solidFill>
                <a:schemeClr val="tx1"/>
              </a:solidFill>
              <a:sym typeface="+mn-ea"/>
            </a:endParaRPr>
          </a:p>
          <a:p>
            <a:pPr algn="l"/>
            <a:r>
              <a:rPr lang="zh-CN" altLang="en-US" sz="1200">
                <a:solidFill>
                  <a:schemeClr val="tx1"/>
                </a:solidFill>
                <a:sym typeface="+mn-ea"/>
              </a:rPr>
              <a:t>        BlockingQueue&lt;Runnable&gt; workQueue = new SynchronousQueue&lt;Runnable&gt;();    //     任务的排队队列</a:t>
            </a:r>
            <a:endParaRPr lang="zh-CN" altLang="en-US" sz="1200">
              <a:solidFill>
                <a:schemeClr val="tx1"/>
              </a:solidFill>
              <a:sym typeface="+mn-ea"/>
            </a:endParaRPr>
          </a:p>
          <a:p>
            <a:pPr algn="l"/>
            <a:r>
              <a:rPr lang="zh-CN" altLang="en-US" sz="1200">
                <a:solidFill>
                  <a:schemeClr val="tx1"/>
                </a:solidFill>
                <a:sym typeface="+mn-ea"/>
              </a:rPr>
              <a:t>        ThreadFactory handler = Executors.defaultThreadFactory();                //  新线程的产生方式</a:t>
            </a:r>
            <a:endParaRPr lang="zh-CN" altLang="en-US" sz="1200">
              <a:solidFill>
                <a:schemeClr val="tx1"/>
              </a:solidFill>
              <a:sym typeface="+mn-ea"/>
            </a:endParaRPr>
          </a:p>
          <a:p>
            <a:pPr algn="l"/>
            <a:r>
              <a:rPr lang="zh-CN" altLang="en-US" sz="1200">
                <a:solidFill>
                  <a:schemeClr val="tx1"/>
                </a:solidFill>
                <a:sym typeface="+mn-ea"/>
              </a:rPr>
              <a:t>        AbortPolicy abortPolicy = new ThreadPoolExecutor.AbortPolicy();            // 拒绝策略</a:t>
            </a:r>
            <a:endParaRPr lang="zh-CN" altLang="en-US" sz="1200">
              <a:solidFill>
                <a:schemeClr val="tx1"/>
              </a:solidFill>
              <a:sym typeface="+mn-ea"/>
            </a:endParaRPr>
          </a:p>
          <a:p>
            <a:pPr algn="l"/>
            <a:r>
              <a:rPr lang="zh-CN" altLang="en-US" sz="1200">
                <a:solidFill>
                  <a:schemeClr val="tx1"/>
                </a:solidFill>
                <a:sym typeface="+mn-ea"/>
              </a:rPr>
              <a:t>        ThreadPoolExecutor poolExecutor = new ThreadPoolExecutor(corePoolSize, maximumPoolSize, keepAliveTime, unit, workQueue, handler, abortPolicy);</a:t>
            </a:r>
            <a:endParaRPr lang="zh-CN" altLang="en-US" sz="1200">
              <a:solidFill>
                <a:schemeClr val="tx1"/>
              </a:solidFill>
              <a:sym typeface="+mn-ea"/>
            </a:endParaRPr>
          </a:p>
          <a:p>
            <a:pPr algn="l"/>
            <a:r>
              <a:rPr lang="zh-CN" altLang="en-US" sz="1200">
                <a:solidFill>
                  <a:schemeClr val="tx1"/>
                </a:solidFill>
                <a:sym typeface="+mn-ea"/>
              </a:rPr>
              <a:t>        for(int i=0;i&lt;2;i++) {</a:t>
            </a:r>
            <a:endParaRPr lang="zh-CN" altLang="en-US" sz="1200">
              <a:solidFill>
                <a:schemeClr val="tx1"/>
              </a:solidFill>
              <a:sym typeface="+mn-ea"/>
            </a:endParaRPr>
          </a:p>
          <a:p>
            <a:pPr algn="l"/>
            <a:r>
              <a:rPr lang="zh-CN" altLang="en-US" sz="1200">
                <a:solidFill>
                  <a:schemeClr val="tx1"/>
                </a:solidFill>
                <a:sym typeface="+mn-ea"/>
              </a:rPr>
              <a:t>            poolExecutor.execute(new Runnable()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System.out.println(Thread.currentThread().getName());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a:t>
            </a:r>
            <a:endParaRPr lang="zh-CN" altLang="en-US" sz="1200">
              <a:solidFill>
                <a:schemeClr val="tx1"/>
              </a:solidFill>
              <a:sym typeface="+mn-ea"/>
            </a:endParaRPr>
          </a:p>
          <a:p>
            <a:pPr algn="l"/>
            <a:r>
              <a:rPr lang="zh-CN" altLang="en-US" sz="1200">
                <a:solidFill>
                  <a:schemeClr val="tx1"/>
                </a:solidFill>
                <a:sym typeface="+mn-ea"/>
              </a:rPr>
              <a:t>        poolExecutor.shutdown();</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2" name="矩形 1"/>
          <p:cNvSpPr/>
          <p:nvPr/>
        </p:nvSpPr>
        <p:spPr>
          <a:xfrm>
            <a:off x="6102350" y="4210685"/>
            <a:ext cx="493014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latin typeface="宋体" panose="02010600030101010101" pitchFamily="2" charset="-122"/>
                <a:ea typeface="宋体" panose="02010600030101010101" pitchFamily="2" charset="-122"/>
                <a:cs typeface="宋体" panose="02010600030101010101" pitchFamily="2" charset="-122"/>
                <a:sym typeface="+mn-ea"/>
              </a:rPr>
              <a:t>定制化程度最高的线程池 </a:t>
            </a:r>
            <a:r>
              <a:rPr lang="zh-CN" b="1">
                <a:latin typeface="宋体" panose="02010600030101010101" pitchFamily="2" charset="-122"/>
                <a:ea typeface="宋体" panose="02010600030101010101" pitchFamily="2" charset="-122"/>
                <a:cs typeface="宋体" panose="02010600030101010101" pitchFamily="2" charset="-122"/>
                <a:sym typeface="+mn-ea"/>
              </a:rPr>
              <a:t>ThreadPoolExecutor</a:t>
            </a:r>
            <a:endParaRPr lang="zh-CN" b="1">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9228455" y="970915"/>
            <a:ext cx="1804035" cy="456565"/>
          </a:xfrm>
          <a:prstGeom prst="rect">
            <a:avLst/>
          </a:prstGeom>
          <a:solidFill>
            <a:srgbClr val="36A44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推荐使用</a:t>
            </a:r>
            <a:endParaRPr lang="zh-CN" altLang="en-US"/>
          </a:p>
        </p:txBody>
      </p:sp>
    </p:spTree>
    <p:custDataLst>
      <p:tags r:id="rId2"/>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ThreadLocal 线程变量</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921385"/>
            <a:ext cx="11931015" cy="501586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早在JDK 1.2的版本中就提供java.lang.ThreadLocal，ThreadLocal为解决多线程程序的并发问题提供了一种新的思路。使用这个工具类可以很简洁地编写出优美的多线程程序。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ThreadLocal很容易让人望文生义，想当然地认为是一个“本地线程”。其实，ThreadLocal并不是一个Thread，而是Thread的局部变量，也许把它命名为ThreadLocalVariable更容易让人理解一些。</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当使用ThreadLocal</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维护变量</a:t>
            </a:r>
            <a:r>
              <a:rPr sz="1600">
                <a:latin typeface="宋体" panose="02010600030101010101" pitchFamily="2" charset="-122"/>
                <a:ea typeface="宋体" panose="02010600030101010101" pitchFamily="2" charset="-122"/>
                <a:cs typeface="宋体" panose="02010600030101010101" pitchFamily="2" charset="-122"/>
              </a:rPr>
              <a:t>时，ThreadLocal为每个使用该变量的线程提供独立的</a:t>
            </a:r>
            <a:r>
              <a:rPr sz="1600" b="1">
                <a:solidFill>
                  <a:srgbClr val="FF0000"/>
                </a:solidFill>
                <a:latin typeface="宋体" panose="02010600030101010101" pitchFamily="2" charset="-122"/>
                <a:ea typeface="宋体" panose="02010600030101010101" pitchFamily="2" charset="-122"/>
                <a:cs typeface="宋体" panose="02010600030101010101" pitchFamily="2" charset="-122"/>
              </a:rPr>
              <a:t>变量副本</a:t>
            </a:r>
            <a:r>
              <a:rPr sz="1600">
                <a:latin typeface="宋体" panose="02010600030101010101" pitchFamily="2" charset="-122"/>
                <a:ea typeface="宋体" panose="02010600030101010101" pitchFamily="2" charset="-122"/>
                <a:cs typeface="宋体" panose="02010600030101010101" pitchFamily="2" charset="-122"/>
              </a:rPr>
              <a:t>，所以每一个线程都可以独立地改变自己的副本，而不会影响其它线程所对应的副本。</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从线程的角度看，目标变量就象是线程的本地变量，这也是类名中“Local”所要表达的意思。</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线程局部变量并不是Java的新发明，很多语言（如IBM IBM XL FORTRAN）在语法层面就提供线程局部变量。在Java中没有提供在语言级支持，而是变相地通过ThreadLocal的类提供支持。</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所以，在Java中编写线程局部变量的代码相对来说要笨拙一些，因此造成线程局部变量没有在Java开发者中得到很好的普及。</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是解决线程安全问题一个很好的思路，它通过为每个线程提供一个独立的变量副本解决了变量并发访问的冲突问题。在很多情况下，ThreadLocal比直接使用synchronized同步机制解决线程安全问题更简单，更方便，且结果程序拥有更高的并发性。</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 </a:t>
            </a:r>
            <a:r>
              <a:rPr lang="zh-CN" sz="1600">
                <a:latin typeface="宋体" panose="02010600030101010101" pitchFamily="2" charset="-122"/>
                <a:ea typeface="宋体" panose="02010600030101010101" pitchFamily="2" charset="-122"/>
                <a:cs typeface="宋体" panose="02010600030101010101" pitchFamily="2" charset="-122"/>
              </a:rPr>
              <a:t>使用后不主动释放并发量大的情况下会</a:t>
            </a:r>
            <a:r>
              <a:rPr sz="1600">
                <a:latin typeface="宋体" panose="02010600030101010101" pitchFamily="2" charset="-122"/>
                <a:ea typeface="宋体" panose="02010600030101010101" pitchFamily="2" charset="-122"/>
                <a:cs typeface="宋体" panose="02010600030101010101" pitchFamily="2" charset="-122"/>
              </a:rPr>
              <a:t>造成 OOM 内存溢出</a:t>
            </a:r>
            <a:r>
              <a:rPr lang="zh-CN" sz="1600">
                <a:latin typeface="宋体" panose="02010600030101010101" pitchFamily="2" charset="-122"/>
                <a:ea typeface="宋体" panose="02010600030101010101" pitchFamily="2" charset="-122"/>
                <a:cs typeface="宋体" panose="02010600030101010101" pitchFamily="2" charset="-122"/>
              </a:rPr>
              <a:t>风险。</a:t>
            </a:r>
            <a:endParaRPr 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矩形 1"/>
          <p:cNvSpPr/>
          <p:nvPr/>
        </p:nvSpPr>
        <p:spPr>
          <a:xfrm>
            <a:off x="332105" y="887095"/>
            <a:ext cx="7251065" cy="41656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ThreadLocal 是线程本地存储,在每个线程中都创建了一个 ThreadLocalMap 对象,</a:t>
            </a:r>
            <a:endParaRPr lang="zh-CN" altLang="en-US" sz="1200">
              <a:solidFill>
                <a:schemeClr val="tx1"/>
              </a:solidFill>
              <a:sym typeface="+mn-ea"/>
            </a:endParaRPr>
          </a:p>
          <a:p>
            <a:pPr algn="l"/>
            <a:r>
              <a:rPr lang="zh-CN" altLang="en-US" sz="1200">
                <a:solidFill>
                  <a:schemeClr val="tx1"/>
                </a:solidFill>
                <a:sym typeface="+mn-ea"/>
              </a:rPr>
              <a:t>     * 每个线程可以访问自己内部 ThreadLocalMap 对象内的 value.通过这种方式,避免资源在多线程间共享</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public static final ThreadLocal&lt;Integer&gt; THREAD_LOCAL_NUM01 = new ThreadLocal&lt;Integer&gt;() {</a:t>
            </a:r>
            <a:endParaRPr lang="zh-CN" altLang="en-US" sz="1200">
              <a:solidFill>
                <a:schemeClr val="tx1"/>
              </a:solidFill>
              <a:sym typeface="+mn-ea"/>
            </a:endParaRPr>
          </a:p>
          <a:p>
            <a:pPr algn="l"/>
            <a:r>
              <a:rPr lang="zh-CN" altLang="en-US" sz="1200">
                <a:solidFill>
                  <a:schemeClr val="tx1"/>
                </a:solidFill>
                <a:sym typeface="+mn-ea"/>
              </a:rPr>
              <a:t>        // 可以通过 initialValue 方法给 ThreadLocal 线程变量设置初始值</a:t>
            </a:r>
            <a:endParaRPr lang="zh-CN" altLang="en-US" sz="1200">
              <a:solidFill>
                <a:schemeClr val="tx1"/>
              </a:solidFill>
              <a:sym typeface="+mn-ea"/>
            </a:endParaRPr>
          </a:p>
          <a:p>
            <a:pPr algn="l"/>
            <a:r>
              <a:rPr lang="zh-CN" altLang="en-US" sz="1200">
                <a:solidFill>
                  <a:schemeClr val="tx1"/>
                </a:solidFill>
                <a:sym typeface="+mn-ea"/>
              </a:rPr>
              <a:t>        protected Integer initialValue() {</a:t>
            </a:r>
            <a:endParaRPr lang="zh-CN" altLang="en-US" sz="1200">
              <a:solidFill>
                <a:schemeClr val="tx1"/>
              </a:solidFill>
              <a:sym typeface="+mn-ea"/>
            </a:endParaRPr>
          </a:p>
          <a:p>
            <a:pPr algn="l"/>
            <a:r>
              <a:rPr lang="zh-CN" altLang="en-US" sz="1200">
                <a:solidFill>
                  <a:schemeClr val="tx1"/>
                </a:solidFill>
                <a:sym typeface="+mn-ea"/>
              </a:rPr>
              <a:t>            return 0;</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private static void print() {</a:t>
            </a:r>
            <a:endParaRPr lang="zh-CN" altLang="en-US" sz="1200">
              <a:solidFill>
                <a:schemeClr val="tx1"/>
              </a:solidFill>
              <a:sym typeface="+mn-ea"/>
            </a:endParaRPr>
          </a:p>
          <a:p>
            <a:pPr algn="l"/>
            <a:r>
              <a:rPr lang="zh-CN" altLang="en-US" sz="1200">
                <a:solidFill>
                  <a:schemeClr val="tx1"/>
                </a:solidFill>
                <a:sym typeface="+mn-ea"/>
              </a:rPr>
              <a:t>        System.out.println(THREAD_LOCAL_NUM01.get());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 使用完成之后需要进行释放,否则 ThreadLocalMap 可能会 OOM 内存溢出</a:t>
            </a:r>
            <a:endParaRPr lang="zh-CN" altLang="en-US" sz="1200">
              <a:solidFill>
                <a:schemeClr val="tx1"/>
              </a:solidFill>
              <a:sym typeface="+mn-ea"/>
            </a:endParaRPr>
          </a:p>
          <a:p>
            <a:pPr algn="l"/>
            <a:r>
              <a:rPr lang="zh-CN" altLang="en-US" sz="1200">
                <a:solidFill>
                  <a:schemeClr val="tx1"/>
                </a:solidFill>
                <a:sym typeface="+mn-ea"/>
              </a:rPr>
              <a:t>        THREAD_LOCAL_NUM01.remove();</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private static void add(int i) {</a:t>
            </a:r>
            <a:endParaRPr lang="zh-CN" altLang="en-US" sz="1200">
              <a:solidFill>
                <a:schemeClr val="tx1"/>
              </a:solidFill>
              <a:sym typeface="+mn-ea"/>
            </a:endParaRPr>
          </a:p>
          <a:p>
            <a:pPr algn="l"/>
            <a:r>
              <a:rPr lang="zh-CN" altLang="en-US" sz="1200">
                <a:solidFill>
                  <a:schemeClr val="tx1"/>
                </a:solidFill>
                <a:sym typeface="+mn-ea"/>
              </a:rPr>
              <a:t>        THREAD_LOCAL_NUM01.set(THREAD_LOCAL_NUM01.get() + i);</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3" name="矩形 2"/>
          <p:cNvSpPr/>
          <p:nvPr/>
        </p:nvSpPr>
        <p:spPr>
          <a:xfrm>
            <a:off x="7699375" y="887095"/>
            <a:ext cx="3965575" cy="4165600"/>
          </a:xfrm>
          <a:prstGeom prst="rect">
            <a:avLst/>
          </a:prstGeom>
          <a:solidFill>
            <a:schemeClr val="bg1"/>
          </a:solidFill>
          <a:ln w="28575">
            <a:solidFill>
              <a:srgbClr val="F59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sz="1200">
                <a:solidFill>
                  <a:schemeClr val="tx1"/>
                </a:solidFill>
                <a:sym typeface="+mn-ea"/>
              </a:rPr>
              <a:t>    // 线程变量隔离</a:t>
            </a:r>
            <a:endParaRPr lang="zh-CN" altLang="en-US" sz="1200">
              <a:solidFill>
                <a:schemeClr val="tx1"/>
              </a:solidFill>
              <a:sym typeface="+mn-ea"/>
            </a:endParaRPr>
          </a:p>
          <a:p>
            <a:pPr algn="l"/>
            <a:r>
              <a:rPr lang="zh-CN" altLang="en-US" sz="1200">
                <a:solidFill>
                  <a:schemeClr val="tx1"/>
                </a:solidFill>
                <a:sym typeface="+mn-ea"/>
              </a:rPr>
              <a:t>    private static void testThreadLocal() {</a:t>
            </a:r>
            <a:endParaRPr lang="zh-CN" altLang="en-US" sz="1200">
              <a:solidFill>
                <a:schemeClr val="tx1"/>
              </a:solidFill>
              <a:sym typeface="+mn-ea"/>
            </a:endParaRPr>
          </a:p>
          <a:p>
            <a:pPr algn="l"/>
            <a:r>
              <a:rPr lang="zh-CN" altLang="en-US" sz="1200">
                <a:solidFill>
                  <a:schemeClr val="tx1"/>
                </a:solidFill>
                <a:sym typeface="+mn-ea"/>
              </a:rPr>
              <a:t>        for (int i = 0; i &lt; 10; i++) {</a:t>
            </a:r>
            <a:endParaRPr lang="zh-CN" altLang="en-US" sz="1200">
              <a:solidFill>
                <a:schemeClr val="tx1"/>
              </a:solidFill>
              <a:sym typeface="+mn-ea"/>
            </a:endParaRPr>
          </a:p>
          <a:p>
            <a:pPr algn="l"/>
            <a:r>
              <a:rPr lang="zh-CN" altLang="en-US" sz="1200">
                <a:solidFill>
                  <a:schemeClr val="tx1"/>
                </a:solidFill>
                <a:sym typeface="+mn-ea"/>
              </a:rPr>
              <a:t>            final int j = i;</a:t>
            </a:r>
            <a:endParaRPr lang="zh-CN" altLang="en-US" sz="1200">
              <a:solidFill>
                <a:schemeClr val="tx1"/>
              </a:solidFill>
              <a:sym typeface="+mn-ea"/>
            </a:endParaRPr>
          </a:p>
          <a:p>
            <a:pPr algn="l"/>
            <a:r>
              <a:rPr lang="zh-CN" altLang="en-US" sz="1200">
                <a:solidFill>
                  <a:schemeClr val="tx1"/>
                </a:solidFill>
                <a:sym typeface="+mn-ea"/>
              </a:rPr>
              <a:t>            new Thread(new Runnable()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@Override</a:t>
            </a:r>
            <a:endParaRPr lang="zh-CN" altLang="en-US" sz="1200">
              <a:solidFill>
                <a:schemeClr val="tx1"/>
              </a:solidFill>
              <a:sym typeface="+mn-ea"/>
            </a:endParaRPr>
          </a:p>
          <a:p>
            <a:pPr algn="l"/>
            <a:r>
              <a:rPr lang="zh-CN" altLang="en-US" sz="1200">
                <a:solidFill>
                  <a:schemeClr val="tx1"/>
                </a:solidFill>
                <a:sym typeface="+mn-ea"/>
              </a:rPr>
              <a:t>                public void run() {</a:t>
            </a:r>
            <a:endParaRPr lang="zh-CN" altLang="en-US" sz="1200">
              <a:solidFill>
                <a:schemeClr val="tx1"/>
              </a:solidFill>
              <a:sym typeface="+mn-ea"/>
            </a:endParaRPr>
          </a:p>
          <a:p>
            <a:pPr algn="l"/>
            <a:r>
              <a:rPr lang="zh-CN" altLang="en-US" sz="1200">
                <a:solidFill>
                  <a:schemeClr val="tx1"/>
                </a:solidFill>
                <a:sym typeface="+mn-ea"/>
              </a:rPr>
              <a:t>                    add(j);</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print();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}).start();</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a:p>
            <a:pPr algn="l"/>
            <a:r>
              <a:rPr lang="zh-CN" altLang="en-US" sz="1200">
                <a:solidFill>
                  <a:schemeClr val="tx1"/>
                </a:solidFill>
                <a:sym typeface="+mn-ea"/>
              </a:rPr>
              <a:t>    public static void main(String[] args) {</a:t>
            </a:r>
            <a:endParaRPr lang="zh-CN" altLang="en-US" sz="1200">
              <a:solidFill>
                <a:schemeClr val="tx1"/>
              </a:solidFill>
              <a:sym typeface="+mn-ea"/>
            </a:endParaRPr>
          </a:p>
          <a:p>
            <a:pPr algn="l"/>
            <a:endParaRPr lang="zh-CN" altLang="en-US" sz="1200">
              <a:solidFill>
                <a:schemeClr val="tx1"/>
              </a:solidFill>
              <a:sym typeface="+mn-ea"/>
            </a:endParaRPr>
          </a:p>
          <a:p>
            <a:pPr algn="l"/>
            <a:r>
              <a:rPr lang="zh-CN" altLang="en-US" sz="1200">
                <a:solidFill>
                  <a:schemeClr val="tx1"/>
                </a:solidFill>
                <a:sym typeface="+mn-ea"/>
              </a:rPr>
              <a:t>        testThreadLocal();</a:t>
            </a:r>
            <a:endParaRPr lang="zh-CN" altLang="en-US" sz="1200">
              <a:solidFill>
                <a:schemeClr val="tx1"/>
              </a:solidFill>
              <a:sym typeface="+mn-ea"/>
            </a:endParaRPr>
          </a:p>
          <a:p>
            <a:pPr algn="l"/>
            <a:r>
              <a:rPr lang="zh-CN" altLang="en-US" sz="1200">
                <a:solidFill>
                  <a:schemeClr val="tx1"/>
                </a:solidFill>
                <a:sym typeface="+mn-ea"/>
              </a:rPr>
              <a:t>    }</a:t>
            </a:r>
            <a:endParaRPr lang="zh-CN" altLang="en-US" sz="1200">
              <a:solidFill>
                <a:schemeClr val="tx1"/>
              </a:solidFill>
              <a:sym typeface="+mn-ea"/>
            </a:endParaRPr>
          </a:p>
        </p:txBody>
      </p:sp>
      <p:sp>
        <p:nvSpPr>
          <p:cNvPr id="8" name="矩形 7"/>
          <p:cNvSpPr/>
          <p:nvPr/>
        </p:nvSpPr>
        <p:spPr>
          <a:xfrm>
            <a:off x="332105" y="5143500"/>
            <a:ext cx="3318510" cy="456565"/>
          </a:xfrm>
          <a:prstGeom prst="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t>ThreadLocal 线程本地存储</a:t>
            </a:r>
          </a:p>
        </p:txBody>
      </p:sp>
    </p:spTree>
    <p:custDataLst>
      <p:tags r:id="rId2"/>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圆角矩形 2"/>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守护线程</a:t>
            </a:r>
            <a:endParaRPr lang="zh-CN" sz="3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900430"/>
            <a:ext cx="11931015" cy="2306955"/>
          </a:xfrm>
          <a:prstGeom prst="rect">
            <a:avLst/>
          </a:prstGeom>
          <a:noFill/>
        </p:spPr>
        <p:txBody>
          <a:bodyPr wrap="square" rtlCol="0">
            <a:spAutoFit/>
          </a:bodyPr>
          <a:p>
            <a:r>
              <a:rPr lang="en-US" altLang="zh-CN" sz="16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rPr>
              <a:t>线程分类：用户线程、守护线程</a:t>
            </a:r>
            <a:endParaRPr lang="zh-CN" altLang="en-US" sz="1600" b="1">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任何线程都可以设置为守护线程和用户线程，通过方法Thread.setDaemon(bool on)；true则把该线程设置为守护线程，反之则为用户线程。Thread.setDaemon()必须在Thread.start()之前调用，否则运行时会抛出异常。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用户线程是独立存在的，不会因为其他用户线程退出而退出。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守护线程是依赖于用户线程，用户线程退出了，守护线程也就会退出，典型的守护线程如</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GC（</a:t>
            </a:r>
            <a:r>
              <a:rPr lang="zh-CN" altLang="en-US" sz="1600">
                <a:latin typeface="宋体" panose="02010600030101010101" pitchFamily="2" charset="-122"/>
                <a:ea typeface="宋体" panose="02010600030101010101" pitchFamily="2" charset="-122"/>
                <a:cs typeface="宋体" panose="02010600030101010101" pitchFamily="2" charset="-122"/>
              </a:rPr>
              <a:t>垃圾回收线程）。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守护线程--也称“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服务线程</a:t>
            </a:r>
            <a:r>
              <a:rPr lang="zh-CN" altLang="en-US" sz="1600">
                <a:latin typeface="宋体" panose="02010600030101010101" pitchFamily="2" charset="-122"/>
                <a:ea typeface="宋体" panose="02010600030101010101" pitchFamily="2" charset="-122"/>
                <a:cs typeface="宋体" panose="02010600030101010101" pitchFamily="2" charset="-122"/>
              </a:rPr>
              <a:t>”，在没有用户线程可服务时会自动离开。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圆角矩形 1"/>
          <p:cNvSpPr/>
          <p:nvPr/>
        </p:nvSpPr>
        <p:spPr>
          <a:xfrm>
            <a:off x="3453765" y="2649855"/>
            <a:ext cx="5045710" cy="1202055"/>
          </a:xfrm>
          <a:prstGeom prst="roundRect">
            <a:avLst/>
          </a:prstGeom>
          <a:solidFill>
            <a:srgbClr val="F5990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3200">
                <a:latin typeface="+mj-ea"/>
                <a:ea typeface="+mj-ea"/>
                <a:cs typeface="+mj-ea"/>
                <a:sym typeface="+mn-ea"/>
              </a:rPr>
              <a:t>创建线程</a:t>
            </a:r>
            <a:endParaRPr lang="zh-CN" sz="32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6850" y="798195"/>
            <a:ext cx="11798300" cy="5262245"/>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1.继承Thread类   2.实现Runnable接口  3.使用Callable和Future</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1.继承Thead类创建线程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（1）继承Thread类并重写run方法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（3）调用该线程对象的start()方法来启动线程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2.实现Runnable接口创建线程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（1）定义一个类实现Runnable接口，并重写该接口的run()方法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 Runnable实现类的对象，作为创建Thread对象的target参数，此Thread对象才是真正的线程对象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3.使用Callable和Future创建线程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和Runnable接口不一样，Callable接口提供了一个call()方法作为线程执行体，call()方法比run()方法功能要强大：call()方法可以有返回值，可以声明抛出异常。使用Callable和Future创建线程的步骤如下：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（1）定义一个类实现Callable接口，并重写call()方法，该call()方法将作为线程执行体，并且有返回值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（2）创建Callable实现类的实例，使用FutureTask类来包装Callable对象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（3）使用FutureTask对象作为Thread对象的target创建并启动线程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（4）调用FutureTask对象的get()方法来获得子线程执行结束后的返回值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5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45808</Words>
  <Application>WPS 演示</Application>
  <PresentationFormat>宽屏</PresentationFormat>
  <Paragraphs>1745</Paragraphs>
  <Slides>78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78</vt:i4>
      </vt:variant>
    </vt:vector>
  </HeadingPairs>
  <TitlesOfParts>
    <vt:vector size="88" baseType="lpstr">
      <vt:lpstr>Arial</vt:lpstr>
      <vt:lpstr>宋体</vt:lpstr>
      <vt:lpstr>Wingdings</vt:lpstr>
      <vt:lpstr>微软雅黑</vt:lpstr>
      <vt:lpstr>Consolas</vt:lpstr>
      <vt:lpstr>新宋体</vt:lpstr>
      <vt:lpstr>Times New Roman</vt:lpstr>
      <vt:lpstr>Arial Unicode MS</vt:lpstr>
      <vt:lpstr>Calibri</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1014</cp:revision>
  <dcterms:created xsi:type="dcterms:W3CDTF">2019-06-19T02:08:00Z</dcterms:created>
  <dcterms:modified xsi:type="dcterms:W3CDTF">2020-12-01T08:32:42Z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