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78" r:id="rId4"/>
    <p:sldId id="717" r:id="rId5"/>
    <p:sldId id="716" r:id="rId6"/>
    <p:sldId id="718" r:id="rId7"/>
    <p:sldId id="719" r:id="rId8"/>
    <p:sldId id="720" r:id="rId9"/>
    <p:sldId id="689" r:id="rId10"/>
    <p:sldId id="721" r:id="rId11"/>
    <p:sldId id="691" r:id="rId12"/>
    <p:sldId id="722" r:id="rId14"/>
    <p:sldId id="723" r:id="rId15"/>
    <p:sldId id="724" r:id="rId16"/>
    <p:sldId id="692" r:id="rId17"/>
    <p:sldId id="725" r:id="rId18"/>
    <p:sldId id="726" r:id="rId19"/>
    <p:sldId id="727" r:id="rId20"/>
    <p:sldId id="728" r:id="rId21"/>
    <p:sldId id="693" r:id="rId22"/>
    <p:sldId id="694" r:id="rId23"/>
    <p:sldId id="729" r:id="rId24"/>
    <p:sldId id="695" r:id="rId25"/>
    <p:sldId id="730" r:id="rId26"/>
    <p:sldId id="697" r:id="rId27"/>
    <p:sldId id="731" r:id="rId28"/>
    <p:sldId id="732" r:id="rId29"/>
    <p:sldId id="698" r:id="rId30"/>
    <p:sldId id="713" r:id="rId31"/>
    <p:sldId id="6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A44E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0"/>
        <p:guide pos="39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泛型简介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0980" y="782955"/>
            <a:ext cx="117938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泛型在使用中还有一些规则和限制：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1、泛型的类型参数只能是类类型（包括自定义类），不能是简单类型（基本类型改用包装类型）。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2、同一种泛型可以对应多个版本（因为参数类型是不确定的），不同版本的泛型类实例是不兼容的。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3、泛型的类型参数可以有多个。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4、泛型的参数类型可以使用extends语句，例如&lt;T extends superclass&gt;。习惯上成为“有界类型”。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5、泛型的参数类型还可以是通配符类型。例如Class&lt;?&gt; classType = Class.forName(Java.lang.String);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泛型的使用方式，可以在类、接口、方法中使用，分别简称之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泛型类、泛型接口、泛型方法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A&lt;T&gt;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泛型接口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public class ArrayList&lt;E&gt; implements List&lt;E&gt;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泛型方法 public static &lt;T&gt; void fun(T a)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可变参数与范型方法 public static &lt;T&gt;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(T... args)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泛型使用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4620" y="9080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T 类型持有类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Holder&lt;T&gt;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T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setObject(T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 =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printObject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writeToFile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System.out.println("将 " + t.toString() + " 写入文件");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025" y="3573145"/>
            <a:ext cx="3441065" cy="31642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testOne()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Holder&lt;String&gt; holder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holder.setObject("helloworld");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Holder&lt;Date&gt; holder2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holder2.setObject(new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6570" y="90805"/>
            <a:ext cx="2831465" cy="34823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TwoHolder&lt;A, B&gt;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TwoHolder(A first, B second)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boolean checkEq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first.equals(second);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6570" y="3699510"/>
            <a:ext cx="6464300" cy="2372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两个泛型类场景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testTwo()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String&gt; twoHolder = new TwoHolder&lt;String, String&gt;("hello", 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Integer&gt; twoHolder2 = new TwoHolder&lt;String, Integer&gt;("100", 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System.out.println(twoHolder2.checkEq());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90805"/>
            <a:ext cx="4752975" cy="39281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MultiHolder&lt;A,B,C,D&gt;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C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MultiHolder(A first, B second, C third, D four)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this.third =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this.four =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make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System.out.println("生产产品的步骤一：" + first.toString());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System.out.println("生产产品的步骤二：" + second.toString());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System.out.println("生产产品的步骤三：" + third.toString());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System.out.println("生产产品的步骤四：" + four.toString());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6570" y="621601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240" y="83121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从一组 T 类型的元素中随机获取对象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@author Administrator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RandomList&lt;T&gt;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List&lt;T&gt; storage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add(T item)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storage.add(item);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 select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storage.get(random.nextInt(storage.size()));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6725" y="831215"/>
            <a:ext cx="5271135" cy="2581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 从 RandomList 中随机获取元素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testGenericClass()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RandomList&lt;String&gt; randomList = new RandomList&lt;&gt;();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 : "hello world hello linkknown".split(" "))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randomList.add(s);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System.out.println(randomList.select());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725" y="354647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800735"/>
            <a:ext cx="11821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费波那契数列（意大利语：Successione di Fibonacci），又译为费波拿契数、斐波那契数列、费氏数列、黄金分割数列。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在数学上，费波那契数列是以递归的方法来定义：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用文字来说，就是费波那契数列由0和1开始，之后的费波那契系数就是由之前的两数相加而得出。首几个费波那契系数是：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0,1,1,2,3,5,8,13,21,34,55,89,144,233……（OEIS中的数列A000045）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特别指出：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0不是第一项，而是第零项。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5" y="1160145"/>
            <a:ext cx="2965450" cy="811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630" y="4509770"/>
            <a:ext cx="3077845" cy="2218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泛型接口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interface Generator&lt;T&gt;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按照一定规则生成下一个数据的函数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 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940" y="3209925"/>
            <a:ext cx="4516120" cy="3509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Fibonacci 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Fibonacci implements Generator&lt;Integer&gt;{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count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fib (int 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(n &lt; 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1;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fib(n-2) + fib(n-1);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Integer next()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fib(count++);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4020820"/>
            <a:ext cx="5252720" cy="2698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泛型接口 练习：Fibonacci数列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为什么要定义 Generator 生成器接口呢？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加强设计：支持其它数列，比如等比数列、等差数列...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testGenericInterface()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Fibonacci fibonacci = new Fibonacci();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Fibnaccio 数列当成普通数列来对待，至于底层实现，毫不关心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Generator&lt;Integer&gt; fibonacci = new Fibonacci();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System.out.print(fibonacci.next() + " 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9365" y="385508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泛型接口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78155" y="3200400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练习：</a:t>
            </a:r>
            <a:r>
              <a:rPr lang="zh-CN" altLang="en-US">
                <a:sym typeface="+mn-ea"/>
              </a:rPr>
              <a:t>Fibonacci数列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36105" y="730885"/>
            <a:ext cx="4014470" cy="3517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testGenericMethod()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 util = new ClassUtil();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System.out.println(util.getInstance(new Date()));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655" y="730885"/>
            <a:ext cx="6645910" cy="4165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描述类信息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ClassUtil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void getClasName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T getInstance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getClasName2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getInstance2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105" y="443992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泛型方法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86910" y="903605"/>
            <a:ext cx="6090285" cy="2307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可变参数与泛型方法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testGenericArgs()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System.out.println(makeList("hello", "world", "hello", "linkknown"));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"hello", "world"));        // ?? why 可以，后面讲解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" y="903605"/>
            <a:ext cx="3686810" cy="1679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List&lt;T&gt; makeList(T...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List&lt;T&gt;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(T item :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8465" y="275463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可变参数与范型方法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75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printCollectionForList (List&lt;?&gt;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printCollectionForList2 (List&lt;T&gt;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031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通配符和 T 差不多，稍有区别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testQuestion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115" y="605155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通配符泛型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79755" y="903605"/>
            <a:ext cx="4478655" cy="33826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map key、value 互换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&lt;K&gt;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&lt;V&gt;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map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&lt;K,V&gt; Map&lt;V,K&gt; changeMap (Map&lt;K, V&gt; map)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Map&lt;V, K&gt; _map = new HashMap&lt;V, K&gt;();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Iterator&lt;Entry&lt;K, V&gt;&gt; iterator = map.entrySet().iterator();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Map.Entry&lt;K, V&gt;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_map.put(entry.getValue(), entry.getKey());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_map;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4780" y="903605"/>
            <a:ext cx="4224655" cy="40563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Map 泛型 K，V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testGenericKV()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Integer&gt; map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map.put("tom", 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map.put("bob", 22);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Map&lt;Integer, String&gt; resultMap = changeMap(map);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Date&gt; map2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map2.put("tom",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map2.put("bob",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Map&lt;Date, String&gt; resultMap2 = changeMap(map2);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135" y="4503420"/>
            <a:ext cx="3470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 key、value 互换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泛型擦除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8115" y="791210"/>
            <a:ext cx="118491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Java的泛型是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伪泛型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是因为Java在编译期间，所有的泛型信息都会被擦掉，正确理解泛型概念的首要前提是理解类型擦除。Java的泛型基本上都是在编译器这个层次上实现的，在生成的字节码中是不包含泛型中的类型信息的，使用泛型的时候加上类型参数，在编译器编译的时候会去掉，这个过程成为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在写代码时，无法把一个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Integer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类型的实例加到 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中，因为ArrayList&lt;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和 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Integer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在编译的时候是完全不同的类型，但是运行结果却是true。这就Java泛型的类型擦除造成的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泛型是 Java 1.5 版本才引进的概念，在这之前是没有泛型的概念的，但显然，泛型代码能够很好地和之前版本的代码很好地兼容。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这是因为，泛型信息只存在于代码编译阶段，在进入 JVM 之前，与泛型相关的信息会被擦除掉，专业术语叫做类型擦除。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类型擦除带来的局限性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类型擦除，是泛型能够与之前的 java 版本代码兼容共存的原因。但也因为类型擦除，它会抹掉很多继承相关的特性，这是它带来的局限性。原始类型（raw type）就是擦除去了泛型信息，最后在字节码中的类型变量的真正类型。无论何时定义一个泛型类型，相应的原始类型都会被自动地提供。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理解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类型擦除有利于我们绕过开发当中可能遇到的雷区，同样理解类型擦除也能让我们绕过泛型本身的一些限制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39160" y="423545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泛型擦除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491617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泛型类型推断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9160" y="173037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Java 泛型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9160" y="23863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泛型通配符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160" y="293751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39160" y="35794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泛型使用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39160" y="552640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泛型边界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7010" y="202565"/>
            <a:ext cx="6936740" cy="32099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lst1.add("hello");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以为            List&lt;String&gt;.class == List&lt;Integer&gt;.class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实际上      List.class == List.class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System.out.println(lst1.getClass() == lst2.getClass());    // 返回 true 表示类型在编译期被擦除了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6470" y="320103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验证泛型擦除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010" y="3529965"/>
            <a:ext cx="6936740" cy="3173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通过反射添加其它类型元素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编译期进行泛型擦除,运行时只有 add (Object obj) 方法,没有 add (String str)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testGenericErase2 () throws 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addMethod02 = lst.getClass().getMethod("add",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addMethod02.invoke(lst, 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泛型类型推断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766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在调用泛型方法时，可以指定泛型，也可以不指定泛型。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在不指定泛型的情况下，泛型变量的类型为该方法中的几种类型的同一父类的最小级，直到Object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在指定泛型的情况下，该方法的几种类型必须是该泛型的实例的类型或者其子类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730" y="2086610"/>
            <a:ext cx="6936740" cy="108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这是一个泛型方法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getRandom 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args[new Random().nextInt(args.length)];                // 0 ~ args.length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530" y="27197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泛型类型推断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3318510"/>
            <a:ext cx="9175750" cy="2298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泛型类型推断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testGenericTypeInfer()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Integer result1 = getRandom(1, 2);             // 这两个参数都是Integer，所以T为Integer类型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random2 = getRandom("hello", "world", "hello", 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random3 = getRandom(true, false, false,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Number random4 = getRandom(1, 1.2); // 这两个参数一个是Integer，一个风格是 double，所以取同一父类的最小级，为Number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random5 = getRandom(1, "hello"); // 这两个参数一个是Integer，一个风格是double，所以取同一父类的最小级，为Object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泛型边界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" y="883285"/>
            <a:ext cx="117944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有界泛型（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泛型边界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&lt;? extends 父类型&gt;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标识上边界通配符，用于表示实例化时可以确定父类型的未知类型。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&lt;? super 子类型&gt;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标识下边界通配符，用于表示实例化时可以确定子类型的未知类型。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上边界类型通配符（&lt;? extends 父类型&gt;）：因为可以确定父类型，所以可以以父类型去获取数据（向上转型）。但是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下边界类型通配符（&lt;? super 子类型&gt;）：因为可以确定最小类型，所以可以以最小类型去写入数据（向上转型）。而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不能获取数据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无边界类型通配符（&lt;?&gt;） 等同于 上边界通配符&lt;? extends Object&gt;，所以可以以Object类去获取数据，但意义不大。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下边界类型通配符（&lt;? super 子类型&gt;）下边界通配符&lt;? super 子类型&gt; + 上边界通配符&lt;? extends Object&gt;，所以可以以Object类去获取数据，但意义不大。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&lt;&gt;模板的类型是编译时确定的而不是运行时，这代码必须运行时才能判定类型。Java泛型是编译器做的限制，运行时会泛型擦除。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6266815" cy="31000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printArr (Number[] numbers)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numbers[numbers.length - 1] = 1.0;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System.out.println(Arrays.toString(numbers));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public final class Integer extends 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数组的协变性：Integer 扩展了 Number，那么不仅 Integer 是 Number，而且 Integer[]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也是 Number[]，在要求 Number[] 的地方完全可以传递或者赋予 Integer[]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testPrintArr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printArr(new Integer[] {1,2,3,4,5});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180" y="81216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4245" y="1106805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运行时会产生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1925" y="4090670"/>
            <a:ext cx="3613150" cy="1342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 (List&lt;Number&gt;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lst.add(10.0);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775" y="4090670"/>
            <a:ext cx="4168140" cy="2679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printList(lst);                        // ???????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printList(lst2);                    //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5950" y="4090670"/>
            <a:ext cx="25241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集合避免了协变问题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1939290"/>
            <a:ext cx="5666105" cy="2049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4773295" cy="49041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测试泛型上界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上界&lt;? extends Animal&gt;规定：只能取(get)，不能添加(add)。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printList2 (List&lt;? extends 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lst.add(10.0);                    // 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printList2(lst);                        // ???????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        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415" y="51835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泛型上界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175" y="2153920"/>
            <a:ext cx="43256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泛型上界不能添加，避免了协变问题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5259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6522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4161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229171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1583055" y="288988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3124200"/>
            <a:ext cx="762000" cy="6743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917950"/>
            <a:ext cx="716915" cy="79121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053455" y="3697605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3938270"/>
            <a:ext cx="754380" cy="6686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4770755"/>
            <a:ext cx="762000" cy="6743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65" y="4314190"/>
            <a:ext cx="716915" cy="79121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1593215" y="367665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5163820" y="24676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于号 30"/>
          <p:cNvSpPr/>
          <p:nvPr/>
        </p:nvSpPr>
        <p:spPr>
          <a:xfrm>
            <a:off x="5179695" y="403479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1412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8799830" y="415480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10" y="4770755"/>
            <a:ext cx="762000" cy="674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195" y="3731260"/>
            <a:ext cx="716915" cy="79121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882900" y="192087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52210" y="5911850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5473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Plate&lt;Fruit&gt; plate = new Plate&lt;Apple&gt;()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357755" y="3612515"/>
            <a:ext cx="9331960" cy="2984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箭头 92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 rot="10800000">
            <a:off x="8779510" y="27813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5" y="2280920"/>
            <a:ext cx="762000" cy="67437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245" y="2712720"/>
            <a:ext cx="754380" cy="66865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55" y="1920875"/>
            <a:ext cx="754380" cy="66865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2112645"/>
            <a:ext cx="754380" cy="66865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0" y="4378960"/>
            <a:ext cx="754380" cy="668655"/>
          </a:xfrm>
          <a:prstGeom prst="rect">
            <a:avLst/>
          </a:prstGeom>
        </p:spPr>
      </p:pic>
      <p:sp>
        <p:nvSpPr>
          <p:cNvPr id="100" name="乘号 99"/>
          <p:cNvSpPr/>
          <p:nvPr/>
        </p:nvSpPr>
        <p:spPr>
          <a:xfrm>
            <a:off x="11395075" y="2696845"/>
            <a:ext cx="408305" cy="44831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4497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5760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3399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95" y="201612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30" name="等于号 29"/>
          <p:cNvSpPr/>
          <p:nvPr/>
        </p:nvSpPr>
        <p:spPr>
          <a:xfrm>
            <a:off x="5163820" y="23914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0650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505710" y="1920875"/>
            <a:ext cx="254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07110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36A44E"/>
                </a:solidFill>
              </a:rPr>
              <a:t>Plate&lt;? extend Fruit&gt; plate = new Plate&lt;Apple&gt;()</a:t>
            </a:r>
            <a:endParaRPr lang="en-US" altLang="zh-CN" b="1">
              <a:solidFill>
                <a:srgbClr val="36A44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1848485"/>
            <a:ext cx="754380" cy="66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2867025"/>
            <a:ext cx="754380" cy="6686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0800000">
            <a:off x="8733155" y="283591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254250"/>
            <a:ext cx="754380" cy="66865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0800000">
            <a:off x="1596390" y="23495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43930" y="3878580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35" y="4119245"/>
            <a:ext cx="754380" cy="6686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4951730"/>
            <a:ext cx="762000" cy="674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40" y="4495165"/>
            <a:ext cx="716915" cy="791210"/>
          </a:xfrm>
          <a:prstGeom prst="rect">
            <a:avLst/>
          </a:prstGeom>
        </p:spPr>
      </p:pic>
      <p:sp>
        <p:nvSpPr>
          <p:cNvPr id="20" name="等于号 19"/>
          <p:cNvSpPr/>
          <p:nvPr/>
        </p:nvSpPr>
        <p:spPr>
          <a:xfrm>
            <a:off x="5170170" y="4215765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8790305" y="433578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4556760"/>
            <a:ext cx="762000" cy="6743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20" y="5301615"/>
            <a:ext cx="716915" cy="79121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242685" y="6092825"/>
            <a:ext cx="578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034790"/>
            <a:ext cx="754380" cy="668655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rot="10800000">
            <a:off x="1696085" y="413004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4787900"/>
            <a:ext cx="762000" cy="6743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5626100"/>
            <a:ext cx="716915" cy="79121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253365" y="3642360"/>
            <a:ext cx="11436350" cy="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773170"/>
            <a:ext cx="754380" cy="66865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178560" y="94488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36A44E"/>
                </a:solidFill>
              </a:rPr>
              <a:t>泛型上界不能添加元素</a:t>
            </a:r>
            <a:endParaRPr lang="zh-CN" altLang="en-US" b="1">
              <a:solidFill>
                <a:srgbClr val="36A44E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Java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泛型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590" y="867410"/>
            <a:ext cx="118941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泛型（generics）是 JDK 5 中引入的一个新特性, 泛型提供了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编译时类型安全检测机制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，该机制允许程序员在编译时检测到非法的类型。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36A44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泛型的本质是参数化类型，也就是说所操作的数据类型被指定为一个参数。</a:t>
            </a:r>
            <a:endParaRPr lang="en-US" altLang="zh-CN" sz="1600" b="1">
              <a:solidFill>
                <a:srgbClr val="36A44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为什么需要泛型？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类型安全。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泛型的主要目标是提高 Java 程序的类型安全。通过知道使用泛型定义的变量的类型限制，编译器可以在一个高得多的程度上验证类型假设。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没有泛型，这些假设就只存在于程序员的头脑中（或者如果幸运的话，还存在于代码注释中）。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消除强制类型转换。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泛型的一个附带好处是，消除源代码中的许多强制类型转换。这使得代码更加可读，并且减少了出错机会。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潜在的性能收益。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泛型为较大的优化带来可能。在泛型的初始实现中，编译器将强制类型转换（没有泛型的话，程序员会指定这些强制类型转换）插入生成的字节码中。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促成泛型出现的最主要的动机之一是为了创建集合类，参见 集合 章节。集合用于存放要使用到的对象。数组也是如此，不过集合比数组更加灵活，功能更丰富。几乎所有程序在运行过程中都会涉及到一组对象，因此集合是可复用性最高的类库之一。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泛型的本质是参数化类型，也就是说所操作的数据类型被指定为一个参数。这种参数类型可以用在类、接口和方法的创建中，分别称为泛型类、泛型接口、泛型方法。Java语言引入泛型的好处是安全简单。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435" y="891540"/>
            <a:ext cx="3731260" cy="3347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 lst = new ArrayList();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lst.add(new String("helloworld"));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Object object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(Date)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585" y="434594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2834640" y="1292860"/>
            <a:ext cx="2540000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运行时可能会产生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325870" y="891540"/>
            <a:ext cx="3731260" cy="382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List&lt;Date&gt;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020" y="481012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8" name="下弧形箭头 7"/>
          <p:cNvSpPr/>
          <p:nvPr/>
        </p:nvSpPr>
        <p:spPr>
          <a:xfrm>
            <a:off x="4063365" y="4416425"/>
            <a:ext cx="2261870" cy="72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6005" y="5354320"/>
            <a:ext cx="300418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将运行时问题转移到编译期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1130" y="767715"/>
            <a:ext cx="6154420" cy="51955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String generateRandomInArray (String[] strArr)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strArr.length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random.nextInt(strArr.length);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strArr[randomIndex];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Integer generateRandomInArray (Integer[] intArr)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intArr.length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random.nextInt(intArr.length);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intArr[randomIndex];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Date generateRandomInArray (Date[] dateArr)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dateArr.length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random.nextInt(dateArr.length);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dateArr[randomIndex];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47605" y="427926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5451475" y="767715"/>
            <a:ext cx="6619240" cy="34378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&lt;T&gt; T generateRandomInGenericArray (T[]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objectArr.length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objectArr[new Random().nextInt(objectArr.length)];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date2 = generateRandomInGenericArray(new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System.out.println(date2.getTime());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2440" y="604583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0139045" y="88328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方法更通用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39045" y="138366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类型传递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泛型通配符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4950" y="746125"/>
            <a:ext cx="117214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下面说说泛型通配符T，E，K，V区别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这些全都属于java泛型的通配符，刚开始看到这么多通配符，可能一下晕了，这几个其实没什么区别，只不过是一个约定好的代码，也就是说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使用大写字母A,B,C,D......X,Y,Z定义的，就都是泛型，把T换成A也一样，这里T只是名字上的意义而已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 表示不确定的java类型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(type) 表示具体的一个java类型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V (key value) 分别代表java键值中的Key 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 (element) 代表Element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617029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泛型通配符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5164455" y="2287270"/>
            <a:ext cx="6791960" cy="4339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此处的 HelloWorld 也是泛型,不一定非得是 ？ T K V 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只是建议使用  ？ T K V E 约定，通俗易懂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&lt;HelloWorld&gt;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objectArr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&lt;HelloWorld&gt; HelloWorld generateRandomWithGeneric (HelloWorld[]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random.nextInt(objectArr.length);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使用大写字母A,B,C,D......X,Y,Z定义的，就都是泛型，把T换成A也一样，这里T只是名字上的意义而已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testUseGeneric3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generateRandomWithGeneric(new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16006</Words>
  <Application>WPS 演示</Application>
  <PresentationFormat>宽屏</PresentationFormat>
  <Paragraphs>685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Java泛型简介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789</cp:revision>
  <dcterms:created xsi:type="dcterms:W3CDTF">2019-06-19T02:08:00Z</dcterms:created>
  <dcterms:modified xsi:type="dcterms:W3CDTF">2020-12-01T10:06:07Z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