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660" r:id="rId3"/>
    <p:sldId id="661" r:id="rId4"/>
    <p:sldId id="834" r:id="rId5"/>
    <p:sldId id="794" r:id="rId6"/>
    <p:sldId id="688" r:id="rId7"/>
    <p:sldId id="690" r:id="rId8"/>
    <p:sldId id="795" r:id="rId9"/>
    <p:sldId id="692" r:id="rId10"/>
    <p:sldId id="693" r:id="rId11"/>
    <p:sldId id="694" r:id="rId12"/>
    <p:sldId id="707" r:id="rId13"/>
    <p:sldId id="695" r:id="rId14"/>
    <p:sldId id="708" r:id="rId15"/>
    <p:sldId id="709" r:id="rId16"/>
    <p:sldId id="697" r:id="rId17"/>
    <p:sldId id="698" r:id="rId18"/>
    <p:sldId id="699" r:id="rId19"/>
    <p:sldId id="744" r:id="rId20"/>
    <p:sldId id="743" r:id="rId21"/>
    <p:sldId id="747" r:id="rId22"/>
    <p:sldId id="710" r:id="rId23"/>
    <p:sldId id="711" r:id="rId24"/>
    <p:sldId id="773" r:id="rId25"/>
    <p:sldId id="772" r:id="rId26"/>
    <p:sldId id="696" r:id="rId27"/>
    <p:sldId id="724" r:id="rId28"/>
    <p:sldId id="700" r:id="rId29"/>
    <p:sldId id="701" r:id="rId30"/>
    <p:sldId id="702" r:id="rId31"/>
    <p:sldId id="703" r:id="rId32"/>
    <p:sldId id="704" r:id="rId33"/>
    <p:sldId id="877" r:id="rId34"/>
    <p:sldId id="878" r:id="rId35"/>
    <p:sldId id="879" r:id="rId36"/>
    <p:sldId id="881" r:id="rId37"/>
    <p:sldId id="880" r:id="rId38"/>
    <p:sldId id="770" r:id="rId39"/>
    <p:sldId id="662"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9680D"/>
    <a:srgbClr val="36A44E"/>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76"/>
        <p:guide pos="383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notesMaster" Target="notesMasters/notesMaster1.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3.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6.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1.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2.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3.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4.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5.xml"/><Relationship Id="rId2" Type="http://schemas.openxmlformats.org/officeDocument/2006/relationships/image" Target="../media/image6.pn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06.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07.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08.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09.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0.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1.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2.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3.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4.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5.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6.xml"/><Relationship Id="rId1"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84.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tags" Target="../tags/tag8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5.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html </a:t>
            </a:r>
            <a:r>
              <a:rPr sz="6000" spc="600">
                <a:solidFill>
                  <a:schemeClr val="accent1"/>
                </a:solidFill>
              </a:rPr>
              <a:t>语法（上</a:t>
            </a:r>
            <a:r>
              <a:rPr sz="6000" spc="600">
                <a:solidFill>
                  <a:schemeClr val="accent1"/>
                </a:solidFill>
              </a:rPr>
              <a:t>）</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211455" y="819150"/>
            <a:ext cx="11776075" cy="5908040"/>
          </a:xfrm>
          <a:prstGeom prst="rect">
            <a:avLst/>
          </a:prstGeom>
          <a:noFill/>
        </p:spPr>
        <p:txBody>
          <a:bodyPr wrap="square" rtlCol="0">
            <a:spAutoFit/>
          </a:bodyPr>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文本相关标签：</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加粗</a:t>
            </a:r>
            <a:r>
              <a:rPr lang="en-US" altLang="zh-CN">
                <a:latin typeface="宋体" panose="02010600030101010101" pitchFamily="2" charset="-122"/>
                <a:ea typeface="宋体" panose="02010600030101010101" pitchFamily="2" charset="-122"/>
                <a:cs typeface="宋体" panose="02010600030101010101" pitchFamily="2" charset="-122"/>
                <a:sym typeface="+mn-ea"/>
              </a:rPr>
              <a:t>:&lt;b&gt;...&lt;/b&gt;</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加粗</a:t>
            </a:r>
            <a:r>
              <a:rPr lang="en-US" altLang="zh-CN">
                <a:latin typeface="宋体" panose="02010600030101010101" pitchFamily="2" charset="-122"/>
                <a:ea typeface="宋体" panose="02010600030101010101" pitchFamily="2" charset="-122"/>
                <a:cs typeface="宋体" panose="02010600030101010101" pitchFamily="2" charset="-122"/>
                <a:sym typeface="+mn-ea"/>
              </a:rPr>
              <a:t>:&lt;strong&gt;...&lt;/strong&gt;</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倾斜</a:t>
            </a:r>
            <a:r>
              <a:rPr lang="en-US" altLang="zh-CN">
                <a:latin typeface="宋体" panose="02010600030101010101" pitchFamily="2" charset="-122"/>
                <a:ea typeface="宋体" panose="02010600030101010101" pitchFamily="2" charset="-122"/>
                <a:cs typeface="宋体" panose="02010600030101010101" pitchFamily="2" charset="-122"/>
                <a:sym typeface="+mn-ea"/>
              </a:rPr>
              <a:t>:&lt;i&gt;...&lt;/i&gt;</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倾斜</a:t>
            </a:r>
            <a:r>
              <a:rPr lang="en-US" altLang="zh-CN">
                <a:latin typeface="宋体" panose="02010600030101010101" pitchFamily="2" charset="-122"/>
                <a:ea typeface="宋体" panose="02010600030101010101" pitchFamily="2" charset="-122"/>
                <a:cs typeface="宋体" panose="02010600030101010101" pitchFamily="2" charset="-122"/>
                <a:sym typeface="+mn-ea"/>
              </a:rPr>
              <a:t>:&lt;em&gt;...&lt;/em&gt;</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下划线</a:t>
            </a:r>
            <a:r>
              <a:rPr lang="en-US" altLang="zh-CN">
                <a:latin typeface="宋体" panose="02010600030101010101" pitchFamily="2" charset="-122"/>
                <a:ea typeface="宋体" panose="02010600030101010101" pitchFamily="2" charset="-122"/>
                <a:cs typeface="宋体" panose="02010600030101010101" pitchFamily="2" charset="-122"/>
                <a:sym typeface="+mn-ea"/>
              </a:rPr>
              <a:t>:&lt;u&gt;...&lt;/u&gt;</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删除线</a:t>
            </a:r>
            <a:r>
              <a:rPr lang="en-US" altLang="zh-CN">
                <a:latin typeface="宋体" panose="02010600030101010101" pitchFamily="2" charset="-122"/>
                <a:ea typeface="宋体" panose="02010600030101010101" pitchFamily="2" charset="-122"/>
                <a:cs typeface="宋体" panose="02010600030101010101" pitchFamily="2" charset="-122"/>
                <a:sym typeface="+mn-ea"/>
              </a:rPr>
              <a:t>:&lt;s&gt;...&lt;/s&gt;</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删除线</a:t>
            </a:r>
            <a:r>
              <a:rPr lang="en-US" altLang="zh-CN">
                <a:latin typeface="宋体" panose="02010600030101010101" pitchFamily="2" charset="-122"/>
                <a:ea typeface="宋体" panose="02010600030101010101" pitchFamily="2" charset="-122"/>
                <a:cs typeface="宋体" panose="02010600030101010101" pitchFamily="2" charset="-122"/>
                <a:sym typeface="+mn-ea"/>
              </a:rPr>
              <a:t>:&lt;strike&gt;...&lt;/strike&gt;</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删除线</a:t>
            </a:r>
            <a:r>
              <a:rPr lang="en-US" altLang="zh-CN">
                <a:latin typeface="宋体" panose="02010600030101010101" pitchFamily="2" charset="-122"/>
                <a:ea typeface="宋体" panose="02010600030101010101" pitchFamily="2" charset="-122"/>
                <a:cs typeface="宋体" panose="02010600030101010101" pitchFamily="2" charset="-122"/>
                <a:sym typeface="+mn-ea"/>
              </a:rPr>
              <a:t>:&lt;del&gt;...&lt;/del&gt;</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上标</a:t>
            </a:r>
            <a:r>
              <a:rPr lang="en-US" altLang="zh-CN">
                <a:latin typeface="宋体" panose="02010600030101010101" pitchFamily="2" charset="-122"/>
                <a:ea typeface="宋体" panose="02010600030101010101" pitchFamily="2" charset="-122"/>
                <a:cs typeface="宋体" panose="02010600030101010101" pitchFamily="2" charset="-122"/>
                <a:sym typeface="+mn-ea"/>
              </a:rPr>
              <a:t>:&lt;sup&gt;...&lt;/sup&gt;</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下标</a:t>
            </a:r>
            <a:r>
              <a:rPr lang="en-US" altLang="zh-CN">
                <a:latin typeface="宋体" panose="02010600030101010101" pitchFamily="2" charset="-122"/>
                <a:ea typeface="宋体" panose="02010600030101010101" pitchFamily="2" charset="-122"/>
                <a:cs typeface="宋体" panose="02010600030101010101" pitchFamily="2" charset="-122"/>
                <a:sym typeface="+mn-ea"/>
              </a:rPr>
              <a:t>:&lt;sub&gt;...&lt;/sub&gt;</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span</a:t>
            </a:r>
            <a:r>
              <a:rPr lang="zh-CN" altLang="en-US">
                <a:latin typeface="宋体" panose="02010600030101010101" pitchFamily="2" charset="-122"/>
                <a:ea typeface="宋体" panose="02010600030101010101" pitchFamily="2" charset="-122"/>
                <a:cs typeface="宋体" panose="02010600030101010101" pitchFamily="2" charset="-122"/>
                <a:sym typeface="+mn-ea"/>
              </a:rPr>
              <a:t>标记</a:t>
            </a:r>
            <a:r>
              <a:rPr lang="en-US" altLang="zh-CN">
                <a:latin typeface="宋体" panose="02010600030101010101" pitchFamily="2" charset="-122"/>
                <a:ea typeface="宋体" panose="02010600030101010101" pitchFamily="2" charset="-122"/>
                <a:cs typeface="宋体" panose="02010600030101010101" pitchFamily="2" charset="-122"/>
                <a:sym typeface="+mn-ea"/>
              </a:rPr>
              <a:t>:&lt;span&gt;...&lt;/span&gt;</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font</a:t>
            </a:r>
            <a:r>
              <a:rPr lang="zh-CN" altLang="en-US">
                <a:latin typeface="宋体" panose="02010600030101010101" pitchFamily="2" charset="-122"/>
                <a:ea typeface="宋体" panose="02010600030101010101" pitchFamily="2" charset="-122"/>
                <a:cs typeface="宋体" panose="02010600030101010101" pitchFamily="2" charset="-122"/>
                <a:sym typeface="+mn-ea"/>
              </a:rPr>
              <a:t>标记</a:t>
            </a:r>
            <a:r>
              <a:rPr lang="en-US" altLang="zh-CN">
                <a:latin typeface="宋体" panose="02010600030101010101" pitchFamily="2" charset="-122"/>
                <a:ea typeface="宋体" panose="02010600030101010101" pitchFamily="2" charset="-122"/>
                <a:cs typeface="宋体" panose="02010600030101010101" pitchFamily="2" charset="-122"/>
                <a:sym typeface="+mn-ea"/>
              </a:rPr>
              <a:t>(W3C</a:t>
            </a:r>
            <a:r>
              <a:rPr lang="zh-CN" altLang="en-US">
                <a:latin typeface="宋体" panose="02010600030101010101" pitchFamily="2" charset="-122"/>
                <a:ea typeface="宋体" panose="02010600030101010101" pitchFamily="2" charset="-122"/>
                <a:cs typeface="宋体" panose="02010600030101010101" pitchFamily="2" charset="-122"/>
                <a:sym typeface="+mn-ea"/>
              </a:rPr>
              <a:t>建议废除</a:t>
            </a:r>
            <a:r>
              <a:rPr lang="en-US" altLang="zh-CN">
                <a:latin typeface="宋体" panose="02010600030101010101" pitchFamily="2" charset="-122"/>
                <a:ea typeface="宋体" panose="02010600030101010101" pitchFamily="2" charset="-122"/>
                <a:cs typeface="宋体" panose="02010600030101010101" pitchFamily="2" charset="-122"/>
                <a:sym typeface="+mn-ea"/>
              </a:rPr>
              <a:t>)</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原样输出</a:t>
            </a:r>
            <a:r>
              <a:rPr lang="en-US" altLang="zh-CN">
                <a:latin typeface="宋体" panose="02010600030101010101" pitchFamily="2" charset="-122"/>
                <a:ea typeface="宋体" panose="02010600030101010101" pitchFamily="2" charset="-122"/>
                <a:cs typeface="宋体" panose="02010600030101010101" pitchFamily="2" charset="-122"/>
                <a:sym typeface="+mn-ea"/>
              </a:rPr>
              <a:t>: &lt;pre&gt;...&lt;/pre&gt;</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水平分隔线：</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&lt;hr width="</a:t>
            </a:r>
            <a:r>
              <a:rPr lang="zh-CN" altLang="en-US">
                <a:latin typeface="宋体" panose="02010600030101010101" pitchFamily="2" charset="-122"/>
                <a:ea typeface="宋体" panose="02010600030101010101" pitchFamily="2" charset="-122"/>
                <a:cs typeface="宋体" panose="02010600030101010101" pitchFamily="2" charset="-122"/>
                <a:sym typeface="+mn-ea"/>
              </a:rPr>
              <a:t>宽度</a:t>
            </a:r>
            <a:r>
              <a:rPr lang="en-US" altLang="zh-CN">
                <a:latin typeface="宋体" panose="02010600030101010101" pitchFamily="2" charset="-122"/>
                <a:ea typeface="宋体" panose="02010600030101010101" pitchFamily="2" charset="-122"/>
                <a:cs typeface="宋体" panose="02010600030101010101" pitchFamily="2" charset="-122"/>
                <a:sym typeface="+mn-ea"/>
              </a:rPr>
              <a:t>" size="</a:t>
            </a:r>
            <a:r>
              <a:rPr lang="zh-CN" altLang="en-US">
                <a:latin typeface="宋体" panose="02010600030101010101" pitchFamily="2" charset="-122"/>
                <a:ea typeface="宋体" panose="02010600030101010101" pitchFamily="2" charset="-122"/>
                <a:cs typeface="宋体" panose="02010600030101010101" pitchFamily="2" charset="-122"/>
                <a:sym typeface="+mn-ea"/>
              </a:rPr>
              <a:t>高度</a:t>
            </a:r>
            <a:r>
              <a:rPr lang="en-US" altLang="zh-CN">
                <a:latin typeface="宋体" panose="02010600030101010101" pitchFamily="2" charset="-122"/>
                <a:ea typeface="宋体" panose="02010600030101010101" pitchFamily="2" charset="-122"/>
                <a:cs typeface="宋体" panose="02010600030101010101" pitchFamily="2" charset="-122"/>
                <a:sym typeface="+mn-ea"/>
              </a:rPr>
              <a:t>" align="left|center|right" color="</a:t>
            </a:r>
            <a:r>
              <a:rPr lang="zh-CN" altLang="en-US">
                <a:latin typeface="宋体" panose="02010600030101010101" pitchFamily="2" charset="-122"/>
                <a:ea typeface="宋体" panose="02010600030101010101" pitchFamily="2" charset="-122"/>
                <a:cs typeface="宋体" panose="02010600030101010101" pitchFamily="2" charset="-122"/>
                <a:sym typeface="+mn-ea"/>
              </a:rPr>
              <a:t>颜色</a:t>
            </a:r>
            <a:r>
              <a:rPr lang="en-US" altLang="zh-CN">
                <a:latin typeface="宋体" panose="02010600030101010101" pitchFamily="2" charset="-122"/>
                <a:ea typeface="宋体" panose="02010600030101010101" pitchFamily="2" charset="-122"/>
                <a:cs typeface="宋体" panose="02010600030101010101" pitchFamily="2" charset="-122"/>
                <a:sym typeface="+mn-ea"/>
              </a:rPr>
              <a:t>"/&gt;</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5" name="矩形 4"/>
          <p:cNvSpPr/>
          <p:nvPr/>
        </p:nvSpPr>
        <p:spPr>
          <a:xfrm>
            <a:off x="3531870" y="909955"/>
            <a:ext cx="4269105" cy="503809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文本标签练习 --&gt;</a:t>
            </a:r>
            <a:endParaRPr lang="zh-CN" altLang="en-US" sz="1200">
              <a:solidFill>
                <a:schemeClr val="tx1"/>
              </a:solidFill>
            </a:endParaRPr>
          </a:p>
          <a:p>
            <a:pPr algn="l"/>
            <a:r>
              <a:rPr lang="zh-CN" altLang="en-US" sz="1200">
                <a:solidFill>
                  <a:schemeClr val="tx1"/>
                </a:solidFill>
              </a:rPr>
              <a:t>    我是默认文字样式</a:t>
            </a:r>
            <a:endParaRPr lang="zh-CN" altLang="en-US" sz="1200">
              <a:solidFill>
                <a:schemeClr val="tx1"/>
              </a:solidFill>
            </a:endParaRPr>
          </a:p>
          <a:p>
            <a:pPr algn="l"/>
            <a:r>
              <a:rPr lang="zh-CN" altLang="en-US" sz="1200">
                <a:solidFill>
                  <a:schemeClr val="tx1"/>
                </a:solidFill>
              </a:rPr>
              <a:t>    &lt;b&gt;加粗&lt;/b&gt;</a:t>
            </a:r>
            <a:endParaRPr lang="zh-CN" altLang="en-US" sz="1200">
              <a:solidFill>
                <a:schemeClr val="tx1"/>
              </a:solidFill>
            </a:endParaRPr>
          </a:p>
          <a:p>
            <a:pPr algn="l"/>
            <a:r>
              <a:rPr lang="zh-CN" altLang="en-US" sz="1200">
                <a:solidFill>
                  <a:schemeClr val="tx1"/>
                </a:solidFill>
              </a:rPr>
              <a:t>    &lt;strong&gt;加粗&lt;/strong&gt;</a:t>
            </a:r>
            <a:endParaRPr lang="zh-CN" altLang="en-US" sz="1200">
              <a:solidFill>
                <a:schemeClr val="tx1"/>
              </a:solidFill>
            </a:endParaRPr>
          </a:p>
          <a:p>
            <a:pPr algn="l"/>
            <a:r>
              <a:rPr lang="zh-CN" altLang="en-US" sz="1200">
                <a:solidFill>
                  <a:schemeClr val="tx1"/>
                </a:solidFill>
              </a:rPr>
              <a:t>    &lt;i&gt;倾斜&lt;/i&gt;</a:t>
            </a:r>
            <a:endParaRPr lang="zh-CN" altLang="en-US" sz="1200">
              <a:solidFill>
                <a:schemeClr val="tx1"/>
              </a:solidFill>
            </a:endParaRPr>
          </a:p>
          <a:p>
            <a:pPr algn="l"/>
            <a:r>
              <a:rPr lang="zh-CN" altLang="en-US" sz="1200">
                <a:solidFill>
                  <a:schemeClr val="tx1"/>
                </a:solidFill>
              </a:rPr>
              <a:t>    &lt;em&gt;倾斜&lt;/em&gt;</a:t>
            </a:r>
            <a:endParaRPr lang="zh-CN" altLang="en-US" sz="1200">
              <a:solidFill>
                <a:schemeClr val="tx1"/>
              </a:solidFill>
            </a:endParaRPr>
          </a:p>
          <a:p>
            <a:pPr algn="l"/>
            <a:r>
              <a:rPr lang="zh-CN" altLang="en-US" sz="1200">
                <a:solidFill>
                  <a:schemeClr val="tx1"/>
                </a:solidFill>
              </a:rPr>
              <a:t>    &lt;u&gt;下划线&lt;/u&gt;</a:t>
            </a:r>
            <a:endParaRPr lang="zh-CN" altLang="en-US" sz="1200">
              <a:solidFill>
                <a:schemeClr val="tx1"/>
              </a:solidFill>
            </a:endParaRPr>
          </a:p>
          <a:p>
            <a:pPr algn="l"/>
            <a:r>
              <a:rPr lang="zh-CN" altLang="en-US" sz="1200">
                <a:solidFill>
                  <a:schemeClr val="tx1"/>
                </a:solidFill>
              </a:rPr>
              <a:t>    &lt;s&gt;删除线&lt;/s&gt;</a:t>
            </a:r>
            <a:endParaRPr lang="zh-CN" altLang="en-US" sz="1200">
              <a:solidFill>
                <a:schemeClr val="tx1"/>
              </a:solidFill>
            </a:endParaRPr>
          </a:p>
          <a:p>
            <a:pPr algn="l"/>
            <a:r>
              <a:rPr lang="zh-CN" altLang="en-US" sz="1200">
                <a:solidFill>
                  <a:schemeClr val="tx1"/>
                </a:solidFill>
              </a:rPr>
              <a:t>    &lt;strike&gt;删除线&lt;/strike&gt;</a:t>
            </a:r>
            <a:endParaRPr lang="zh-CN" altLang="en-US" sz="1200">
              <a:solidFill>
                <a:schemeClr val="tx1"/>
              </a:solidFill>
            </a:endParaRPr>
          </a:p>
          <a:p>
            <a:pPr algn="l"/>
            <a:r>
              <a:rPr lang="zh-CN" altLang="en-US" sz="1200">
                <a:solidFill>
                  <a:schemeClr val="tx1"/>
                </a:solidFill>
              </a:rPr>
              <a:t>    &lt;del&gt;删除线&lt;/del&gt;</a:t>
            </a:r>
            <a:endParaRPr lang="zh-CN" altLang="en-US" sz="1200">
              <a:solidFill>
                <a:schemeClr val="tx1"/>
              </a:solidFill>
            </a:endParaRPr>
          </a:p>
          <a:p>
            <a:pPr algn="l"/>
            <a:r>
              <a:rPr lang="zh-CN" altLang="en-US" sz="1200">
                <a:solidFill>
                  <a:schemeClr val="tx1"/>
                </a:solidFill>
              </a:rPr>
              <a:t>    &lt;sup&gt;上标&lt;/sup&gt;</a:t>
            </a:r>
            <a:endParaRPr lang="zh-CN" altLang="en-US" sz="1200">
              <a:solidFill>
                <a:schemeClr val="tx1"/>
              </a:solidFill>
            </a:endParaRPr>
          </a:p>
          <a:p>
            <a:pPr algn="l"/>
            <a:r>
              <a:rPr lang="zh-CN" altLang="en-US" sz="1200">
                <a:solidFill>
                  <a:schemeClr val="tx1"/>
                </a:solidFill>
              </a:rPr>
              <a:t>    &lt;sub&gt;下标&lt;/sub&gt;</a:t>
            </a:r>
            <a:endParaRPr lang="zh-CN" altLang="en-US" sz="1200">
              <a:solidFill>
                <a:schemeClr val="tx1"/>
              </a:solidFill>
            </a:endParaRPr>
          </a:p>
          <a:p>
            <a:pPr algn="l"/>
            <a:r>
              <a:rPr lang="zh-CN" altLang="en-US" sz="1200">
                <a:solidFill>
                  <a:schemeClr val="tx1"/>
                </a:solidFill>
              </a:rPr>
              <a:t>    &lt;span&gt;span标记,行内元素&lt;/span&gt;</a:t>
            </a:r>
            <a:endParaRPr lang="zh-CN" altLang="en-US" sz="1200">
              <a:solidFill>
                <a:schemeClr val="tx1"/>
              </a:solidFill>
            </a:endParaRPr>
          </a:p>
          <a:p>
            <a:pPr algn="l"/>
            <a:r>
              <a:rPr lang="zh-CN" altLang="en-US" sz="1200">
                <a:solidFill>
                  <a:schemeClr val="tx1"/>
                </a:solidFill>
              </a:rPr>
              <a:t>    &lt;pre&gt;原样输出&lt;/pre&gt;</a:t>
            </a:r>
            <a:endParaRPr lang="zh-CN" altLang="en-US" sz="1200">
              <a:solidFill>
                <a:schemeClr val="tx1"/>
              </a:solidFill>
            </a:endParaRPr>
          </a:p>
          <a:p>
            <a:pPr algn="l"/>
            <a:r>
              <a:rPr lang="zh-CN" altLang="en-US" sz="1200">
                <a:solidFill>
                  <a:schemeClr val="tx1"/>
                </a:solidFill>
              </a:rPr>
              <a:t>    &lt;!-- pre 里面可以包含特殊字符 --&gt;</a:t>
            </a:r>
            <a:endParaRPr lang="zh-CN" altLang="en-US" sz="1200">
              <a:solidFill>
                <a:schemeClr val="tx1"/>
              </a:solidFill>
            </a:endParaRPr>
          </a:p>
          <a:p>
            <a:pPr algn="l"/>
            <a:r>
              <a:rPr lang="zh-CN" altLang="en-US" sz="1200">
                <a:solidFill>
                  <a:schemeClr val="tx1"/>
                </a:solidFill>
              </a:rPr>
              <a:t>    &lt;pre&gt;</a:t>
            </a:r>
            <a:endParaRPr lang="zh-CN" altLang="en-US" sz="1200">
              <a:solidFill>
                <a:schemeClr val="tx1"/>
              </a:solidFill>
            </a:endParaRPr>
          </a:p>
          <a:p>
            <a:pPr algn="l"/>
            <a:r>
              <a:rPr lang="zh-CN" altLang="en-US" sz="1200">
                <a:solidFill>
                  <a:schemeClr val="tx1"/>
                </a:solidFill>
              </a:rPr>
              <a:t>        &lt;&gt;&amp;'"</a:t>
            </a:r>
            <a:endParaRPr lang="zh-CN" altLang="en-US" sz="1200">
              <a:solidFill>
                <a:schemeClr val="tx1"/>
              </a:solidFill>
            </a:endParaRPr>
          </a:p>
          <a:p>
            <a:pPr algn="l"/>
            <a:r>
              <a:rPr lang="zh-CN" altLang="en-US" sz="1200">
                <a:solidFill>
                  <a:schemeClr val="tx1"/>
                </a:solidFill>
              </a:rPr>
              <a:t>    &lt;/pre&gt;</a:t>
            </a:r>
            <a:endParaRPr lang="zh-CN" altLang="en-US" sz="1200">
              <a:solidFill>
                <a:schemeClr val="tx1"/>
              </a:solidFill>
            </a:endParaRPr>
          </a:p>
          <a:p>
            <a:pPr algn="l"/>
            <a:r>
              <a:rPr lang="zh-CN" altLang="en-US" sz="1200">
                <a:solidFill>
                  <a:schemeClr val="tx1"/>
                </a:solidFill>
              </a:rPr>
              <a:t>    &lt;!-- pre 不能包含标签，pre 里面的标签不会原样输出 --&gt;</a:t>
            </a:r>
            <a:endParaRPr lang="zh-CN" altLang="en-US" sz="1200">
              <a:solidFill>
                <a:schemeClr val="tx1"/>
              </a:solidFill>
            </a:endParaRPr>
          </a:p>
          <a:p>
            <a:pPr algn="l"/>
            <a:r>
              <a:rPr lang="zh-CN" altLang="en-US" sz="1200">
                <a:solidFill>
                  <a:schemeClr val="tx1"/>
                </a:solidFill>
              </a:rPr>
              <a:t>    &lt;pre&gt;</a:t>
            </a:r>
            <a:endParaRPr lang="zh-CN" altLang="en-US" sz="1200">
              <a:solidFill>
                <a:schemeClr val="tx1"/>
              </a:solidFill>
            </a:endParaRPr>
          </a:p>
          <a:p>
            <a:pPr algn="l"/>
            <a:r>
              <a:rPr lang="zh-CN" altLang="en-US" sz="1200">
                <a:solidFill>
                  <a:schemeClr val="tx1"/>
                </a:solidFill>
              </a:rPr>
              <a:t>        &lt;?xml version="1.0" encoding="UTF-8" ?&gt;</a:t>
            </a:r>
            <a:endParaRPr lang="zh-CN" altLang="en-US" sz="1200">
              <a:solidFill>
                <a:schemeClr val="tx1"/>
              </a:solidFill>
            </a:endParaRPr>
          </a:p>
          <a:p>
            <a:pPr algn="l"/>
            <a:r>
              <a:rPr lang="zh-CN" altLang="en-US" sz="1200">
                <a:solidFill>
                  <a:schemeClr val="tx1"/>
                </a:solidFill>
              </a:rPr>
              <a:t>        &lt;users&gt;</a:t>
            </a:r>
            <a:endParaRPr lang="zh-CN" altLang="en-US" sz="1200">
              <a:solidFill>
                <a:schemeClr val="tx1"/>
              </a:solidFill>
            </a:endParaRPr>
          </a:p>
          <a:p>
            <a:pPr algn="l"/>
            <a:r>
              <a:rPr lang="zh-CN" altLang="en-US" sz="1200">
                <a:solidFill>
                  <a:schemeClr val="tx1"/>
                </a:solidFill>
              </a:rPr>
              <a:t>            &lt;user&gt;</a:t>
            </a:r>
            <a:endParaRPr lang="zh-CN" altLang="en-US" sz="1200">
              <a:solidFill>
                <a:schemeClr val="tx1"/>
              </a:solidFill>
            </a:endParaRPr>
          </a:p>
          <a:p>
            <a:pPr algn="l"/>
            <a:r>
              <a:rPr lang="zh-CN" altLang="en-US" sz="1200">
                <a:solidFill>
                  <a:schemeClr val="tx1"/>
                </a:solidFill>
              </a:rPr>
              <a:t>                &lt;userName&gt;admin&lt;/userName&gt;</a:t>
            </a:r>
            <a:endParaRPr lang="zh-CN" altLang="en-US" sz="1200">
              <a:solidFill>
                <a:schemeClr val="tx1"/>
              </a:solidFill>
            </a:endParaRPr>
          </a:p>
          <a:p>
            <a:pPr algn="l"/>
            <a:r>
              <a:rPr lang="zh-CN" altLang="en-US" sz="1200">
                <a:solidFill>
                  <a:schemeClr val="tx1"/>
                </a:solidFill>
              </a:rPr>
              <a:t>            &lt;/user&gt;</a:t>
            </a:r>
            <a:endParaRPr lang="zh-CN" altLang="en-US" sz="1200">
              <a:solidFill>
                <a:schemeClr val="tx1"/>
              </a:solidFill>
            </a:endParaRPr>
          </a:p>
          <a:p>
            <a:pPr algn="l"/>
            <a:r>
              <a:rPr lang="zh-CN" altLang="en-US" sz="1200">
                <a:solidFill>
                  <a:schemeClr val="tx1"/>
                </a:solidFill>
              </a:rPr>
              <a:t>        &lt;/users&gt;</a:t>
            </a:r>
            <a:endParaRPr lang="zh-CN" altLang="en-US" sz="1200">
              <a:solidFill>
                <a:schemeClr val="tx1"/>
              </a:solidFill>
            </a:endParaRPr>
          </a:p>
          <a:p>
            <a:pPr algn="l"/>
            <a:r>
              <a:rPr lang="zh-CN" altLang="en-US" sz="1200">
                <a:solidFill>
                  <a:schemeClr val="tx1"/>
                </a:solidFill>
              </a:rPr>
              <a:t>    &lt;/pre&gt;</a:t>
            </a:r>
            <a:endParaRPr lang="zh-CN" altLang="en-US" sz="1200">
              <a:solidFill>
                <a:schemeClr val="tx1"/>
              </a:solidFill>
            </a:endParaRPr>
          </a:p>
        </p:txBody>
      </p:sp>
      <p:sp>
        <p:nvSpPr>
          <p:cNvPr id="2" name="矩形 1"/>
          <p:cNvSpPr/>
          <p:nvPr/>
        </p:nvSpPr>
        <p:spPr>
          <a:xfrm>
            <a:off x="5711190" y="5697220"/>
            <a:ext cx="201295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文本相关标签</a:t>
            </a:r>
            <a:endParaRPr lang="zh-CN" altLang="en-US"/>
          </a:p>
        </p:txBody>
      </p:sp>
      <p:sp>
        <p:nvSpPr>
          <p:cNvPr id="3" name="矩形 2"/>
          <p:cNvSpPr/>
          <p:nvPr/>
        </p:nvSpPr>
        <p:spPr>
          <a:xfrm>
            <a:off x="7895590" y="909955"/>
            <a:ext cx="4269105" cy="80327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水平分割线练习 --&gt;</a:t>
            </a:r>
            <a:endParaRPr lang="zh-CN" altLang="en-US" sz="1200">
              <a:solidFill>
                <a:schemeClr val="tx1"/>
              </a:solidFill>
            </a:endParaRPr>
          </a:p>
          <a:p>
            <a:pPr algn="l"/>
            <a:r>
              <a:rPr lang="zh-CN" altLang="en-US" sz="1200">
                <a:solidFill>
                  <a:schemeClr val="tx1"/>
                </a:solidFill>
              </a:rPr>
              <a:t>    &lt;hr/&gt;</a:t>
            </a:r>
            <a:endParaRPr lang="zh-CN" altLang="en-US" sz="1200">
              <a:solidFill>
                <a:schemeClr val="tx1"/>
              </a:solidFill>
            </a:endParaRPr>
          </a:p>
          <a:p>
            <a:pPr algn="l"/>
            <a:r>
              <a:rPr lang="zh-CN" altLang="en-US" sz="1200">
                <a:solidFill>
                  <a:schemeClr val="tx1"/>
                </a:solidFill>
              </a:rPr>
              <a:t>    &lt;hr width="50%" size="10px" color="red" align="right"/&gt;</a:t>
            </a:r>
            <a:endParaRPr lang="zh-CN" altLang="en-US" sz="1200">
              <a:solidFill>
                <a:schemeClr val="tx1"/>
              </a:solidFill>
            </a:endParaRPr>
          </a:p>
          <a:p>
            <a:pPr algn="l"/>
            <a:r>
              <a:rPr lang="zh-CN" altLang="en-US" sz="1200">
                <a:solidFill>
                  <a:schemeClr val="tx1"/>
                </a:solidFill>
              </a:rPr>
              <a:t>    &lt;hr width="100%" size="20px" color="green"/&gt;</a:t>
            </a:r>
            <a:endParaRPr lang="zh-CN" altLang="en-US" sz="1200">
              <a:solidFill>
                <a:schemeClr val="tx1"/>
              </a:solidFill>
            </a:endParaRPr>
          </a:p>
        </p:txBody>
      </p:sp>
      <p:sp>
        <p:nvSpPr>
          <p:cNvPr id="4" name="矩形 3"/>
          <p:cNvSpPr/>
          <p:nvPr/>
        </p:nvSpPr>
        <p:spPr>
          <a:xfrm>
            <a:off x="10361295" y="1817370"/>
            <a:ext cx="180340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水平分割线</a:t>
            </a:r>
            <a:endParaRPr lang="zh-CN" altLang="en-US"/>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211455" y="819150"/>
            <a:ext cx="11776075" cy="5908040"/>
          </a:xfrm>
          <a:prstGeom prst="rect">
            <a:avLst/>
          </a:prstGeom>
          <a:noFill/>
        </p:spPr>
        <p:txBody>
          <a:bodyPr wrap="square" rtlCol="0">
            <a:spAutoFit/>
          </a:bodyPr>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标题、段落与换行</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标题</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endPar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&lt;h1 align="left|center|right"&gt;...&lt;/h1&gt;</a:t>
            </a:r>
            <a:endPar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&lt;h6 align="left|center|right"&gt;...&lt;/h6&gt;</a:t>
            </a:r>
            <a:endPar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段落</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&lt;p align="left|center|right"&gt;....&lt;/p&gt;</a:t>
            </a:r>
            <a:endPar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换行</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&lt;br/&gt;</a:t>
            </a:r>
            <a:endPar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endPar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HTML</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实体（HTML 中的预留字符必须被替换为字符实体。）</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大于号   </a:t>
            </a:r>
            <a:r>
              <a:rPr lang="en-US" altLang="zh-CN">
                <a:latin typeface="宋体" panose="02010600030101010101" pitchFamily="2" charset="-122"/>
                <a:ea typeface="宋体" panose="02010600030101010101" pitchFamily="2" charset="-122"/>
                <a:cs typeface="宋体" panose="02010600030101010101" pitchFamily="2" charset="-122"/>
                <a:sym typeface="+mn-ea"/>
              </a:rPr>
              <a:t>&amp;gt;</a:t>
            </a:r>
            <a:endPar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小于号   </a:t>
            </a:r>
            <a:r>
              <a:rPr lang="en-US" altLang="zh-CN">
                <a:latin typeface="宋体" panose="02010600030101010101" pitchFamily="2" charset="-122"/>
                <a:ea typeface="宋体" panose="02010600030101010101" pitchFamily="2" charset="-122"/>
                <a:cs typeface="宋体" panose="02010600030101010101" pitchFamily="2" charset="-122"/>
                <a:sym typeface="+mn-ea"/>
              </a:rPr>
              <a:t>&amp;lt;</a:t>
            </a:r>
            <a:endPar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双引号  </a:t>
            </a:r>
            <a:r>
              <a:rPr lang="en-US" altLang="zh-CN">
                <a:latin typeface="宋体" panose="02010600030101010101" pitchFamily="2" charset="-122"/>
                <a:ea typeface="宋体" panose="02010600030101010101" pitchFamily="2" charset="-122"/>
                <a:cs typeface="宋体" panose="02010600030101010101" pitchFamily="2" charset="-122"/>
                <a:sym typeface="+mn-ea"/>
              </a:rPr>
              <a:t>&amp;quot;</a:t>
            </a:r>
            <a:endPar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单引号  </a:t>
            </a:r>
            <a:r>
              <a:rPr lang="en-US" altLang="zh-CN">
                <a:latin typeface="宋体" panose="02010600030101010101" pitchFamily="2" charset="-122"/>
                <a:ea typeface="宋体" panose="02010600030101010101" pitchFamily="2" charset="-122"/>
                <a:cs typeface="宋体" panose="02010600030101010101" pitchFamily="2" charset="-122"/>
                <a:sym typeface="+mn-ea"/>
              </a:rPr>
              <a:t>&amp;apos;</a:t>
            </a:r>
            <a:endPar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&amp;</a:t>
            </a:r>
            <a:r>
              <a:rPr lang="zh-CN" altLang="en-US">
                <a:latin typeface="宋体" panose="02010600030101010101" pitchFamily="2" charset="-122"/>
                <a:ea typeface="宋体" panose="02010600030101010101" pitchFamily="2" charset="-122"/>
                <a:cs typeface="宋体" panose="02010600030101010101" pitchFamily="2" charset="-122"/>
                <a:sym typeface="+mn-ea"/>
              </a:rPr>
              <a:t>符号  </a:t>
            </a:r>
            <a:r>
              <a:rPr lang="en-US" altLang="zh-CN">
                <a:latin typeface="宋体" panose="02010600030101010101" pitchFamily="2" charset="-122"/>
                <a:ea typeface="宋体" panose="02010600030101010101" pitchFamily="2" charset="-122"/>
                <a:cs typeface="宋体" panose="02010600030101010101" pitchFamily="2" charset="-122"/>
                <a:sym typeface="+mn-ea"/>
              </a:rPr>
              <a:t>&amp;amp;</a:t>
            </a:r>
            <a:endPar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不间断空格</a:t>
            </a:r>
            <a:r>
              <a:rPr lang="en-US" altLang="zh-CN">
                <a:latin typeface="宋体" panose="02010600030101010101" pitchFamily="2" charset="-122"/>
                <a:ea typeface="宋体" panose="02010600030101010101" pitchFamily="2" charset="-122"/>
                <a:cs typeface="宋体" panose="02010600030101010101" pitchFamily="2" charset="-122"/>
                <a:sym typeface="+mn-ea"/>
              </a:rPr>
              <a:t>: &amp;nbsp;</a:t>
            </a:r>
            <a:endPar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版权符号</a:t>
            </a:r>
            <a:r>
              <a:rPr lang="en-US" altLang="zh-CN">
                <a:latin typeface="宋体" panose="02010600030101010101" pitchFamily="2" charset="-122"/>
                <a:ea typeface="宋体" panose="02010600030101010101" pitchFamily="2" charset="-122"/>
                <a:cs typeface="宋体" panose="02010600030101010101" pitchFamily="2" charset="-122"/>
                <a:sym typeface="+mn-ea"/>
              </a:rPr>
              <a:t>:&amp;copy;</a:t>
            </a:r>
            <a:endPar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注册商标</a:t>
            </a:r>
            <a:r>
              <a:rPr lang="en-US" altLang="zh-CN">
                <a:latin typeface="宋体" panose="02010600030101010101" pitchFamily="2" charset="-122"/>
                <a:ea typeface="宋体" panose="02010600030101010101" pitchFamily="2" charset="-122"/>
                <a:cs typeface="宋体" panose="02010600030101010101" pitchFamily="2" charset="-122"/>
                <a:sym typeface="+mn-ea"/>
              </a:rPr>
              <a:t>:&amp;reg;</a:t>
            </a:r>
            <a:endPar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欧元 </a:t>
            </a:r>
            <a:r>
              <a:rPr lang="en-US" altLang="zh-CN">
                <a:latin typeface="宋体" panose="02010600030101010101" pitchFamily="2" charset="-122"/>
                <a:ea typeface="宋体" panose="02010600030101010101" pitchFamily="2" charset="-122"/>
                <a:cs typeface="宋体" panose="02010600030101010101" pitchFamily="2" charset="-122"/>
                <a:sym typeface="+mn-ea"/>
              </a:rPr>
              <a:t>&amp;euro;</a:t>
            </a:r>
            <a:endPar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英镑 </a:t>
            </a:r>
            <a:r>
              <a:rPr lang="en-US" altLang="zh-CN">
                <a:latin typeface="宋体" panose="02010600030101010101" pitchFamily="2" charset="-122"/>
                <a:ea typeface="宋体" panose="02010600030101010101" pitchFamily="2" charset="-122"/>
                <a:cs typeface="宋体" panose="02010600030101010101" pitchFamily="2" charset="-122"/>
                <a:sym typeface="+mn-ea"/>
              </a:rPr>
              <a:t>&amp;pound;</a:t>
            </a:r>
            <a:endPar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日元 </a:t>
            </a:r>
            <a:r>
              <a:rPr lang="en-US" altLang="zh-CN">
                <a:latin typeface="宋体" panose="02010600030101010101" pitchFamily="2" charset="-122"/>
                <a:ea typeface="宋体" panose="02010600030101010101" pitchFamily="2" charset="-122"/>
                <a:cs typeface="宋体" panose="02010600030101010101" pitchFamily="2" charset="-122"/>
                <a:sym typeface="+mn-ea"/>
              </a:rPr>
              <a:t>&amp;yen;</a:t>
            </a:r>
            <a:endPar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矩形 4"/>
          <p:cNvSpPr/>
          <p:nvPr/>
        </p:nvSpPr>
        <p:spPr>
          <a:xfrm>
            <a:off x="4745355" y="619760"/>
            <a:ext cx="2111375" cy="14954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标题 --&gt;</a:t>
            </a:r>
            <a:endParaRPr lang="zh-CN" altLang="en-US" sz="1200">
              <a:solidFill>
                <a:schemeClr val="tx1"/>
              </a:solidFill>
            </a:endParaRPr>
          </a:p>
          <a:p>
            <a:pPr algn="l"/>
            <a:r>
              <a:rPr lang="zh-CN" altLang="en-US" sz="1200">
                <a:solidFill>
                  <a:schemeClr val="tx1"/>
                </a:solidFill>
              </a:rPr>
              <a:t>    &lt;h1&gt;这是 1 号标题&lt;/h1&gt;</a:t>
            </a:r>
            <a:endParaRPr lang="zh-CN" altLang="en-US" sz="1200">
              <a:solidFill>
                <a:schemeClr val="tx1"/>
              </a:solidFill>
            </a:endParaRPr>
          </a:p>
          <a:p>
            <a:pPr algn="l"/>
            <a:r>
              <a:rPr lang="zh-CN" altLang="en-US" sz="1200">
                <a:solidFill>
                  <a:schemeClr val="tx1"/>
                </a:solidFill>
              </a:rPr>
              <a:t>    &lt;h2&gt;这是 2 号标题&lt;/h2&gt;</a:t>
            </a:r>
            <a:endParaRPr lang="zh-CN" altLang="en-US" sz="1200">
              <a:solidFill>
                <a:schemeClr val="tx1"/>
              </a:solidFill>
            </a:endParaRPr>
          </a:p>
          <a:p>
            <a:pPr algn="l"/>
            <a:r>
              <a:rPr lang="zh-CN" altLang="en-US" sz="1200">
                <a:solidFill>
                  <a:schemeClr val="tx1"/>
                </a:solidFill>
              </a:rPr>
              <a:t>    &lt;h3&gt;这是 3 号标题&lt;/h3&gt;</a:t>
            </a:r>
            <a:endParaRPr lang="zh-CN" altLang="en-US" sz="1200">
              <a:solidFill>
                <a:schemeClr val="tx1"/>
              </a:solidFill>
            </a:endParaRPr>
          </a:p>
          <a:p>
            <a:pPr algn="l"/>
            <a:r>
              <a:rPr lang="zh-CN" altLang="en-US" sz="1200">
                <a:solidFill>
                  <a:schemeClr val="tx1"/>
                </a:solidFill>
              </a:rPr>
              <a:t>    &lt;h4&gt;这是 4 号标题&lt;/h4&gt;</a:t>
            </a:r>
            <a:endParaRPr lang="zh-CN" altLang="en-US" sz="1200">
              <a:solidFill>
                <a:schemeClr val="tx1"/>
              </a:solidFill>
            </a:endParaRPr>
          </a:p>
          <a:p>
            <a:pPr algn="l"/>
            <a:r>
              <a:rPr lang="zh-CN" altLang="en-US" sz="1200">
                <a:solidFill>
                  <a:schemeClr val="tx1"/>
                </a:solidFill>
              </a:rPr>
              <a:t>    &lt;h5&gt;这是 5 号标题&lt;/h5&gt;</a:t>
            </a:r>
            <a:endParaRPr lang="zh-CN" altLang="en-US" sz="1200">
              <a:solidFill>
                <a:schemeClr val="tx1"/>
              </a:solidFill>
            </a:endParaRPr>
          </a:p>
          <a:p>
            <a:pPr algn="l"/>
            <a:r>
              <a:rPr lang="zh-CN" altLang="en-US" sz="1200">
                <a:solidFill>
                  <a:schemeClr val="tx1"/>
                </a:solidFill>
              </a:rPr>
              <a:t>    &lt;h6&gt;这是 6 号标题&lt;/h6&gt;</a:t>
            </a:r>
            <a:endParaRPr lang="zh-CN" altLang="en-US" sz="1200">
              <a:solidFill>
                <a:schemeClr val="tx1"/>
              </a:solidFill>
            </a:endParaRPr>
          </a:p>
        </p:txBody>
      </p:sp>
      <p:sp>
        <p:nvSpPr>
          <p:cNvPr id="2" name="矩形 1"/>
          <p:cNvSpPr/>
          <p:nvPr/>
        </p:nvSpPr>
        <p:spPr>
          <a:xfrm>
            <a:off x="5426710" y="2192020"/>
            <a:ext cx="143002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标题标签</a:t>
            </a:r>
            <a:endParaRPr lang="zh-CN" altLang="en-US"/>
          </a:p>
        </p:txBody>
      </p:sp>
      <p:sp>
        <p:nvSpPr>
          <p:cNvPr id="3" name="矩形 2"/>
          <p:cNvSpPr/>
          <p:nvPr/>
        </p:nvSpPr>
        <p:spPr>
          <a:xfrm>
            <a:off x="6926580" y="624205"/>
            <a:ext cx="5043805" cy="470217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行间距、段落间距是不一样的 --&gt;</a:t>
            </a:r>
            <a:endParaRPr lang="zh-CN" altLang="en-US" sz="1200">
              <a:solidFill>
                <a:schemeClr val="tx1"/>
              </a:solidFill>
            </a:endParaRPr>
          </a:p>
          <a:p>
            <a:pPr algn="l"/>
            <a:r>
              <a:rPr lang="zh-CN" altLang="en-US" sz="1200">
                <a:solidFill>
                  <a:schemeClr val="tx1"/>
                </a:solidFill>
              </a:rPr>
              <a:t>    &lt;p&gt;这是第一段&lt;/p&gt;</a:t>
            </a:r>
            <a:endParaRPr lang="zh-CN" altLang="en-US" sz="1200">
              <a:solidFill>
                <a:schemeClr val="tx1"/>
              </a:solidFill>
            </a:endParaRPr>
          </a:p>
          <a:p>
            <a:pPr algn="l"/>
            <a:r>
              <a:rPr lang="zh-CN" altLang="en-US" sz="1200">
                <a:solidFill>
                  <a:schemeClr val="tx1"/>
                </a:solidFill>
              </a:rPr>
              <a:t>    &lt;p&gt;</a:t>
            </a:r>
            <a:endParaRPr lang="zh-CN" altLang="en-US" sz="1200">
              <a:solidFill>
                <a:schemeClr val="tx1"/>
              </a:solidFill>
            </a:endParaRPr>
          </a:p>
          <a:p>
            <a:pPr algn="l"/>
            <a:r>
              <a:rPr lang="zh-CN" altLang="en-US" sz="1200">
                <a:solidFill>
                  <a:schemeClr val="tx1"/>
                </a:solidFill>
              </a:rPr>
              <a:t>        这是第二段这是第二段这是第二段这是第二段这是第二段这是第二段这是第二段这是第二段这是第二段这是第二段这是第二段这是第二段</a:t>
            </a:r>
            <a:endParaRPr lang="zh-CN" altLang="en-US" sz="1200">
              <a:solidFill>
                <a:schemeClr val="tx1"/>
              </a:solidFill>
            </a:endParaRPr>
          </a:p>
          <a:p>
            <a:pPr algn="l"/>
            <a:r>
              <a:rPr lang="zh-CN" altLang="en-US" sz="1200">
                <a:solidFill>
                  <a:schemeClr val="tx1"/>
                </a:solidFill>
              </a:rPr>
              <a:t>        这是第二段这是第二段这是第二段这是第二段这是第二段这是第二段这是第二段这是第二段这是第二段这是第二段这是第二段这是第二段</a:t>
            </a:r>
            <a:endParaRPr lang="zh-CN" altLang="en-US" sz="1200">
              <a:solidFill>
                <a:schemeClr val="tx1"/>
              </a:solidFill>
            </a:endParaRPr>
          </a:p>
          <a:p>
            <a:pPr algn="l"/>
            <a:r>
              <a:rPr lang="zh-CN" altLang="en-US" sz="1200">
                <a:solidFill>
                  <a:schemeClr val="tx1"/>
                </a:solidFill>
              </a:rPr>
              <a:t>        这是第二段这是第二段这是第二段这是第二段这是第二段这是第二段这是第二段这是第二段这是第二段这是第二段这是第二段这是第二段</a:t>
            </a:r>
            <a:endParaRPr lang="zh-CN" altLang="en-US" sz="1200">
              <a:solidFill>
                <a:schemeClr val="tx1"/>
              </a:solidFill>
            </a:endParaRPr>
          </a:p>
          <a:p>
            <a:pPr algn="l"/>
            <a:r>
              <a:rPr lang="zh-CN" altLang="en-US" sz="1200">
                <a:solidFill>
                  <a:schemeClr val="tx1"/>
                </a:solidFill>
              </a:rPr>
              <a:t>        这是第二段这是第二段这是第二段这是第二段这是第二段这是第二段这是第二段这是第二段这是第二段这是第二段这是第二段这是第二段</a:t>
            </a:r>
            <a:endParaRPr lang="zh-CN" altLang="en-US" sz="1200">
              <a:solidFill>
                <a:schemeClr val="tx1"/>
              </a:solidFill>
            </a:endParaRPr>
          </a:p>
          <a:p>
            <a:pPr algn="l"/>
            <a:r>
              <a:rPr lang="zh-CN" altLang="en-US" sz="1200">
                <a:solidFill>
                  <a:schemeClr val="tx1"/>
                </a:solidFill>
              </a:rPr>
              <a:t>        这是第二段这是第二段这是第二段这是第二段这是第二段这是第二段这是第二段这是第二段这是第二段这是第二段这是第二段这是第二段</a:t>
            </a:r>
            <a:endParaRPr lang="zh-CN" altLang="en-US" sz="1200">
              <a:solidFill>
                <a:schemeClr val="tx1"/>
              </a:solidFill>
            </a:endParaRPr>
          </a:p>
          <a:p>
            <a:pPr algn="l"/>
            <a:r>
              <a:rPr lang="zh-CN" altLang="en-US" sz="1200">
                <a:solidFill>
                  <a:schemeClr val="tx1"/>
                </a:solidFill>
              </a:rPr>
              <a:t>        这是第二段这是第二段这是第二段这是第二段这是第二段这是第二段这是第二段这是第二段这是第二段这是第二段这是第二段这是第二段</a:t>
            </a:r>
            <a:endParaRPr lang="zh-CN" altLang="en-US" sz="1200">
              <a:solidFill>
                <a:schemeClr val="tx1"/>
              </a:solidFill>
            </a:endParaRPr>
          </a:p>
          <a:p>
            <a:pPr algn="l"/>
            <a:r>
              <a:rPr lang="zh-CN" altLang="en-US" sz="1200">
                <a:solidFill>
                  <a:schemeClr val="tx1"/>
                </a:solidFill>
              </a:rPr>
              <a:t>        这是第二段这是第二段这是第二段这是第二段这是第二段这是第二段这是第二段这是第二段这是第二段这是第二段这是第二段这是第二段</a:t>
            </a:r>
            <a:endParaRPr lang="zh-CN" altLang="en-US" sz="1200">
              <a:solidFill>
                <a:schemeClr val="tx1"/>
              </a:solidFill>
            </a:endParaRPr>
          </a:p>
          <a:p>
            <a:pPr algn="l"/>
            <a:r>
              <a:rPr lang="zh-CN" altLang="en-US" sz="1200">
                <a:solidFill>
                  <a:schemeClr val="tx1"/>
                </a:solidFill>
              </a:rPr>
              <a:t>    &lt;/p&gt;</a:t>
            </a:r>
            <a:endParaRPr lang="zh-CN" altLang="en-US" sz="1200">
              <a:solidFill>
                <a:schemeClr val="tx1"/>
              </a:solidFill>
            </a:endParaRPr>
          </a:p>
          <a:p>
            <a:pPr algn="l"/>
            <a:r>
              <a:rPr lang="zh-CN" altLang="en-US" sz="1200">
                <a:solidFill>
                  <a:schemeClr val="tx1"/>
                </a:solidFill>
              </a:rPr>
              <a:t>    &lt;p&gt;这是第三段&lt;/p&gt;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 练习换行 --&gt;</a:t>
            </a:r>
            <a:endParaRPr lang="zh-CN" altLang="en-US" sz="1200">
              <a:solidFill>
                <a:schemeClr val="tx1"/>
              </a:solidFill>
            </a:endParaRPr>
          </a:p>
          <a:p>
            <a:pPr algn="l"/>
            <a:r>
              <a:rPr lang="zh-CN" altLang="en-US" sz="1200">
                <a:solidFill>
                  <a:schemeClr val="tx1"/>
                </a:solidFill>
              </a:rPr>
              <a:t>    &lt;p&gt;我是段落中的文字，我一行显示&lt;/p&gt;</a:t>
            </a:r>
            <a:endParaRPr lang="zh-CN" altLang="en-US" sz="1200">
              <a:solidFill>
                <a:schemeClr val="tx1"/>
              </a:solidFill>
            </a:endParaRPr>
          </a:p>
          <a:p>
            <a:pPr algn="l"/>
            <a:r>
              <a:rPr lang="zh-CN" altLang="en-US" sz="1200">
                <a:solidFill>
                  <a:schemeClr val="tx1"/>
                </a:solidFill>
              </a:rPr>
              <a:t>    &lt;p&gt;我是段落中的文字，&lt;br/&gt;我一行显示&lt;/p&gt;</a:t>
            </a:r>
            <a:endParaRPr lang="zh-CN" altLang="en-US" sz="1200">
              <a:solidFill>
                <a:schemeClr val="tx1"/>
              </a:solidFill>
            </a:endParaRPr>
          </a:p>
          <a:p>
            <a:pPr algn="l"/>
            <a:r>
              <a:rPr lang="zh-CN" altLang="en-US" sz="1200">
                <a:solidFill>
                  <a:schemeClr val="tx1"/>
                </a:solidFill>
              </a:rPr>
              <a:t>    &lt;p&gt;我是段落中的文字，&lt;br/&gt;&lt;br/&gt;&lt;br/&gt;我一行显示&lt;/p&gt;</a:t>
            </a:r>
            <a:endParaRPr lang="zh-CN" altLang="en-US" sz="1200">
              <a:solidFill>
                <a:schemeClr val="tx1"/>
              </a:solidFill>
            </a:endParaRPr>
          </a:p>
        </p:txBody>
      </p:sp>
      <p:sp>
        <p:nvSpPr>
          <p:cNvPr id="4" name="矩形 3"/>
          <p:cNvSpPr/>
          <p:nvPr/>
        </p:nvSpPr>
        <p:spPr>
          <a:xfrm>
            <a:off x="10414000" y="4336415"/>
            <a:ext cx="143002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段落标签</a:t>
            </a:r>
            <a:endParaRPr lang="zh-CN" altLang="en-US"/>
          </a:p>
        </p:txBody>
      </p:sp>
      <p:sp>
        <p:nvSpPr>
          <p:cNvPr id="7" name="矩形 6"/>
          <p:cNvSpPr/>
          <p:nvPr/>
        </p:nvSpPr>
        <p:spPr>
          <a:xfrm>
            <a:off x="4344670" y="3843020"/>
            <a:ext cx="2512060" cy="276606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练习 html 字符实体 --&gt;</a:t>
            </a:r>
            <a:endParaRPr lang="zh-CN" altLang="en-US" sz="1200">
              <a:solidFill>
                <a:schemeClr val="tx1"/>
              </a:solidFill>
            </a:endParaRPr>
          </a:p>
          <a:p>
            <a:pPr algn="l"/>
            <a:r>
              <a:rPr lang="zh-CN" altLang="en-US" sz="1200">
                <a:solidFill>
                  <a:schemeClr val="tx1"/>
                </a:solidFill>
              </a:rPr>
              <a:t>    &lt;p&gt;</a:t>
            </a:r>
            <a:endParaRPr lang="zh-CN" altLang="en-US" sz="1200">
              <a:solidFill>
                <a:schemeClr val="tx1"/>
              </a:solidFill>
            </a:endParaRPr>
          </a:p>
          <a:p>
            <a:pPr algn="l"/>
            <a:r>
              <a:rPr lang="zh-CN" altLang="en-US" sz="1200">
                <a:solidFill>
                  <a:schemeClr val="tx1"/>
                </a:solidFill>
              </a:rPr>
              <a:t>        大于号   &amp;gt;</a:t>
            </a:r>
            <a:endParaRPr lang="zh-CN" altLang="en-US" sz="1200">
              <a:solidFill>
                <a:schemeClr val="tx1"/>
              </a:solidFill>
            </a:endParaRPr>
          </a:p>
          <a:p>
            <a:pPr algn="l"/>
            <a:r>
              <a:rPr lang="zh-CN" altLang="en-US" sz="1200">
                <a:solidFill>
                  <a:schemeClr val="tx1"/>
                </a:solidFill>
              </a:rPr>
              <a:t>        小于号   &amp;lt;</a:t>
            </a:r>
            <a:endParaRPr lang="zh-CN" altLang="en-US" sz="1200">
              <a:solidFill>
                <a:schemeClr val="tx1"/>
              </a:solidFill>
            </a:endParaRPr>
          </a:p>
          <a:p>
            <a:pPr algn="l"/>
            <a:r>
              <a:rPr lang="zh-CN" altLang="en-US" sz="1200">
                <a:solidFill>
                  <a:schemeClr val="tx1"/>
                </a:solidFill>
              </a:rPr>
              <a:t>        双引号  &amp;quot;</a:t>
            </a:r>
            <a:endParaRPr lang="zh-CN" altLang="en-US" sz="1200">
              <a:solidFill>
                <a:schemeClr val="tx1"/>
              </a:solidFill>
            </a:endParaRPr>
          </a:p>
          <a:p>
            <a:pPr algn="l"/>
            <a:r>
              <a:rPr lang="zh-CN" altLang="en-US" sz="1200">
                <a:solidFill>
                  <a:schemeClr val="tx1"/>
                </a:solidFill>
              </a:rPr>
              <a:t>        单引号  &amp;apos;</a:t>
            </a:r>
            <a:endParaRPr lang="zh-CN" altLang="en-US" sz="1200">
              <a:solidFill>
                <a:schemeClr val="tx1"/>
              </a:solidFill>
            </a:endParaRPr>
          </a:p>
          <a:p>
            <a:pPr algn="l"/>
            <a:r>
              <a:rPr lang="zh-CN" altLang="en-US" sz="1200">
                <a:solidFill>
                  <a:schemeClr val="tx1"/>
                </a:solidFill>
              </a:rPr>
              <a:t>        &amp;符号  &amp;amp;</a:t>
            </a:r>
            <a:endParaRPr lang="zh-CN" altLang="en-US" sz="1200">
              <a:solidFill>
                <a:schemeClr val="tx1"/>
              </a:solidFill>
            </a:endParaRPr>
          </a:p>
          <a:p>
            <a:pPr algn="l"/>
            <a:r>
              <a:rPr lang="zh-CN" altLang="en-US" sz="1200">
                <a:solidFill>
                  <a:schemeClr val="tx1"/>
                </a:solidFill>
              </a:rPr>
              <a:t>        不间断空格: &amp;nbsp;</a:t>
            </a:r>
            <a:endParaRPr lang="zh-CN" altLang="en-US" sz="1200">
              <a:solidFill>
                <a:schemeClr val="tx1"/>
              </a:solidFill>
            </a:endParaRPr>
          </a:p>
          <a:p>
            <a:pPr algn="l"/>
            <a:r>
              <a:rPr lang="zh-CN" altLang="en-US" sz="1200">
                <a:solidFill>
                  <a:schemeClr val="tx1"/>
                </a:solidFill>
              </a:rPr>
              <a:t>        版权符号:&amp;copy;</a:t>
            </a:r>
            <a:endParaRPr lang="zh-CN" altLang="en-US" sz="1200">
              <a:solidFill>
                <a:schemeClr val="tx1"/>
              </a:solidFill>
            </a:endParaRPr>
          </a:p>
          <a:p>
            <a:pPr algn="l"/>
            <a:r>
              <a:rPr lang="zh-CN" altLang="en-US" sz="1200">
                <a:solidFill>
                  <a:schemeClr val="tx1"/>
                </a:solidFill>
              </a:rPr>
              <a:t>        注册商标:&amp;reg;</a:t>
            </a:r>
            <a:endParaRPr lang="zh-CN" altLang="en-US" sz="1200">
              <a:solidFill>
                <a:schemeClr val="tx1"/>
              </a:solidFill>
            </a:endParaRPr>
          </a:p>
          <a:p>
            <a:pPr algn="l"/>
            <a:r>
              <a:rPr lang="zh-CN" altLang="en-US" sz="1200">
                <a:solidFill>
                  <a:schemeClr val="tx1"/>
                </a:solidFill>
              </a:rPr>
              <a:t>        欧元 &amp;euro;</a:t>
            </a:r>
            <a:endParaRPr lang="zh-CN" altLang="en-US" sz="1200">
              <a:solidFill>
                <a:schemeClr val="tx1"/>
              </a:solidFill>
            </a:endParaRPr>
          </a:p>
          <a:p>
            <a:pPr algn="l"/>
            <a:r>
              <a:rPr lang="zh-CN" altLang="en-US" sz="1200">
                <a:solidFill>
                  <a:schemeClr val="tx1"/>
                </a:solidFill>
              </a:rPr>
              <a:t>        英镑 &amp;pound;</a:t>
            </a:r>
            <a:endParaRPr lang="zh-CN" altLang="en-US" sz="1200">
              <a:solidFill>
                <a:schemeClr val="tx1"/>
              </a:solidFill>
            </a:endParaRPr>
          </a:p>
          <a:p>
            <a:pPr algn="l"/>
            <a:r>
              <a:rPr lang="zh-CN" altLang="en-US" sz="1200">
                <a:solidFill>
                  <a:schemeClr val="tx1"/>
                </a:solidFill>
              </a:rPr>
              <a:t>        日元 &amp;yen;</a:t>
            </a:r>
            <a:endParaRPr lang="zh-CN" altLang="en-US" sz="1200">
              <a:solidFill>
                <a:schemeClr val="tx1"/>
              </a:solidFill>
            </a:endParaRPr>
          </a:p>
          <a:p>
            <a:pPr algn="l"/>
            <a:r>
              <a:rPr lang="zh-CN" altLang="en-US" sz="1200">
                <a:solidFill>
                  <a:schemeClr val="tx1"/>
                </a:solidFill>
              </a:rPr>
              <a:t>    &lt;/p&gt;</a:t>
            </a:r>
            <a:endParaRPr lang="zh-CN" altLang="en-US" sz="1200">
              <a:solidFill>
                <a:schemeClr val="tx1"/>
              </a:solidFill>
            </a:endParaRPr>
          </a:p>
        </p:txBody>
      </p:sp>
      <p:sp>
        <p:nvSpPr>
          <p:cNvPr id="8" name="矩形 7"/>
          <p:cNvSpPr/>
          <p:nvPr/>
        </p:nvSpPr>
        <p:spPr>
          <a:xfrm>
            <a:off x="6926580" y="6152515"/>
            <a:ext cx="143002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html </a:t>
            </a:r>
            <a:r>
              <a:rPr lang="zh-CN" altLang="en-US"/>
              <a:t>实体</a:t>
            </a:r>
            <a:endParaRPr lang="zh-CN" altLang="en-US"/>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1455" y="800735"/>
            <a:ext cx="11694160" cy="3692525"/>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img 标签的定义及用法：img 元素向网页中嵌入一幅图像。</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img </a:t>
            </a:r>
            <a:r>
              <a:rPr lang="zh-CN" altLang="en-US">
                <a:latin typeface="宋体" panose="02010600030101010101" pitchFamily="2" charset="-122"/>
                <a:ea typeface="宋体" panose="02010600030101010101" pitchFamily="2" charset="-122"/>
                <a:cs typeface="宋体" panose="02010600030101010101" pitchFamily="2" charset="-122"/>
              </a:rPr>
              <a:t>标签支持的图片格式：</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dirty="0">
                <a:latin typeface="宋体" panose="02010600030101010101" pitchFamily="2" charset="-122"/>
                <a:ea typeface="宋体" panose="02010600030101010101" pitchFamily="2" charset="-122"/>
                <a:cs typeface="宋体" panose="02010600030101010101" pitchFamily="2" charset="-122"/>
                <a:sym typeface="+mn-ea"/>
              </a:rPr>
              <a:t>gif,支持透明色，支持动画,仅支持256种颜色,</a:t>
            </a:r>
            <a:endParaRPr lang="zh-CN" altLang="en-US" dirty="0">
              <a:latin typeface="宋体" panose="02010600030101010101" pitchFamily="2" charset="-122"/>
              <a:ea typeface="宋体" panose="02010600030101010101" pitchFamily="2" charset="-122"/>
              <a:cs typeface="宋体" panose="02010600030101010101" pitchFamily="2" charset="-122"/>
            </a:endParaRPr>
          </a:p>
          <a:p>
            <a:r>
              <a:rPr lang="zh-CN" altLang="en-US" dirty="0">
                <a:latin typeface="宋体" panose="02010600030101010101" pitchFamily="2" charset="-122"/>
                <a:ea typeface="宋体" panose="02010600030101010101" pitchFamily="2" charset="-122"/>
                <a:cs typeface="宋体" panose="02010600030101010101" pitchFamily="2" charset="-122"/>
                <a:sym typeface="+mn-ea"/>
              </a:rPr>
              <a:t>jpg/jpeg,</a:t>
            </a:r>
            <a:r>
              <a:rPr lang="zh-CN" altLang="en-US"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不支持透明色</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,不支持动画,支持颜色数有1670万种。</a:t>
            </a:r>
            <a:endParaRPr lang="zh-CN" altLang="en-US" dirty="0">
              <a:latin typeface="宋体" panose="02010600030101010101" pitchFamily="2" charset="-122"/>
              <a:ea typeface="宋体" panose="02010600030101010101" pitchFamily="2" charset="-122"/>
              <a:cs typeface="宋体" panose="02010600030101010101" pitchFamily="2" charset="-122"/>
            </a:endParaRPr>
          </a:p>
          <a:p>
            <a:r>
              <a:rPr lang="zh-CN" altLang="en-US" dirty="0">
                <a:latin typeface="宋体" panose="02010600030101010101" pitchFamily="2" charset="-122"/>
                <a:ea typeface="宋体" panose="02010600030101010101" pitchFamily="2" charset="-122"/>
                <a:cs typeface="宋体" panose="02010600030101010101" pitchFamily="2" charset="-122"/>
                <a:sym typeface="+mn-ea"/>
              </a:rPr>
              <a:t>png,</a:t>
            </a:r>
            <a:r>
              <a:rPr lang="zh-CN" altLang="en-US"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支持透明色</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,不支持动画,支持的颜色有256(28)、1670万和1670+三种。</a:t>
            </a:r>
            <a:endParaRPr lang="zh-CN" altLang="en-US" dirty="0">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sym typeface="+mn-ea"/>
              </a:rPr>
              <a:t>用法：</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&lt;img src="图像URL" width="宽度" height="高度" border="边框宽度" alt="注释"/&gt;</a:t>
            </a:r>
            <a:endParaRPr lang="zh-CN" altLang="en-US">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src 图片路径：</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sym typeface="+mn-ea"/>
              </a:rPr>
              <a:t>绝对 URL - 指向其他站点（比如 src="http://www.example.com/"）</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sym typeface="+mn-ea"/>
              </a:rPr>
              <a:t>根相对 URL - 指向站点内的文件（比如 src="/i/image.gif"）</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sym typeface="+mn-ea"/>
              </a:rPr>
              <a:t>相对 URL - 从当前文档开始（比如 src="../1.png"）</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矩形 6"/>
          <p:cNvSpPr/>
          <p:nvPr/>
        </p:nvSpPr>
        <p:spPr>
          <a:xfrm>
            <a:off x="211455" y="4561840"/>
            <a:ext cx="7793355" cy="181038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img 标签练习 --&gt;</a:t>
            </a:r>
            <a:endParaRPr lang="zh-CN" altLang="en-US" sz="1200">
              <a:solidFill>
                <a:schemeClr val="tx1"/>
              </a:solidFill>
            </a:endParaRPr>
          </a:p>
          <a:p>
            <a:pPr algn="l"/>
            <a:r>
              <a:rPr lang="zh-CN" altLang="en-US" sz="1200">
                <a:solidFill>
                  <a:schemeClr val="tx1"/>
                </a:solidFill>
              </a:rPr>
              <a:t>    &lt;img src="../img/bird0.jpg" width="200px" height="100px"/&gt;</a:t>
            </a:r>
            <a:endParaRPr lang="zh-CN" altLang="en-US" sz="1200">
              <a:solidFill>
                <a:schemeClr val="tx1"/>
              </a:solidFill>
            </a:endParaRPr>
          </a:p>
          <a:p>
            <a:pPr algn="l"/>
            <a:r>
              <a:rPr lang="zh-CN" altLang="en-US" sz="1200">
                <a:solidFill>
                  <a:schemeClr val="tx1"/>
                </a:solidFill>
              </a:rPr>
              <a:t>    &lt;img src="../img/bird0.jpg" width="200px" height="100px" alt="这个一张鸟的图片"/&gt;</a:t>
            </a:r>
            <a:endParaRPr lang="zh-CN" altLang="en-US" sz="1200">
              <a:solidFill>
                <a:schemeClr val="tx1"/>
              </a:solidFill>
            </a:endParaRPr>
          </a:p>
          <a:p>
            <a:pPr algn="l"/>
            <a:r>
              <a:rPr lang="zh-CN" altLang="en-US" sz="1200">
                <a:solidFill>
                  <a:schemeClr val="tx1"/>
                </a:solidFill>
              </a:rPr>
              <a:t>    &lt;!-- title 属性规定关于元素的额外信息。 --&gt;</a:t>
            </a:r>
            <a:endParaRPr lang="zh-CN" altLang="en-US" sz="1200">
              <a:solidFill>
                <a:schemeClr val="tx1"/>
              </a:solidFill>
            </a:endParaRPr>
          </a:p>
          <a:p>
            <a:pPr algn="l"/>
            <a:r>
              <a:rPr lang="zh-CN" altLang="en-US" sz="1200">
                <a:solidFill>
                  <a:schemeClr val="tx1"/>
                </a:solidFill>
              </a:rPr>
              <a:t>    &lt;img src="../img/bird.jpg" alt="这个一张鸟的图片" title="这是图片的 title 属性"/&gt;</a:t>
            </a:r>
            <a:endParaRPr lang="zh-CN" altLang="en-US" sz="1200">
              <a:solidFill>
                <a:schemeClr val="tx1"/>
              </a:solidFill>
            </a:endParaRPr>
          </a:p>
          <a:p>
            <a:pPr algn="l"/>
            <a:r>
              <a:rPr lang="zh-CN" altLang="en-US" sz="1200">
                <a:solidFill>
                  <a:schemeClr val="tx1"/>
                </a:solidFill>
              </a:rPr>
              <a:t>    &lt;img src="../img/bird.jpg" width="200px" alt="这是一张鸟的图片"/&gt;</a:t>
            </a:r>
            <a:endParaRPr lang="zh-CN" altLang="en-US" sz="1200">
              <a:solidFill>
                <a:schemeClr val="tx1"/>
              </a:solidFill>
            </a:endParaRPr>
          </a:p>
          <a:p>
            <a:pPr algn="l"/>
            <a:r>
              <a:rPr lang="zh-CN" altLang="en-US" sz="1200">
                <a:solidFill>
                  <a:schemeClr val="tx1"/>
                </a:solidFill>
              </a:rPr>
              <a:t>    &lt;img src="../img/bird.jpg" width="200px" height="100px" alt="这个一张鸟的图片" title="这是图片的 title 属性"/&gt;</a:t>
            </a:r>
            <a:endParaRPr lang="zh-CN" altLang="en-US" sz="1200">
              <a:solidFill>
                <a:schemeClr val="tx1"/>
              </a:solidFill>
            </a:endParaRPr>
          </a:p>
          <a:p>
            <a:pPr algn="l"/>
            <a:r>
              <a:rPr lang="zh-CN" altLang="en-US" sz="1200">
                <a:solidFill>
                  <a:schemeClr val="tx1"/>
                </a:solidFill>
              </a:rPr>
              <a:t>    &lt;img src="https://csdnimg.cn/cdn/content-toolbar/csdn-logo.png?v=20200416.1" alt="这个一张网络图片"/&gt;</a:t>
            </a:r>
            <a:endParaRPr lang="zh-CN" altLang="en-US" sz="1200">
              <a:solidFill>
                <a:schemeClr val="tx1"/>
              </a:solidFill>
            </a:endParaRPr>
          </a:p>
        </p:txBody>
      </p:sp>
      <p:sp>
        <p:nvSpPr>
          <p:cNvPr id="8" name="矩形 7"/>
          <p:cNvSpPr/>
          <p:nvPr/>
        </p:nvSpPr>
        <p:spPr>
          <a:xfrm>
            <a:off x="6463665" y="4640580"/>
            <a:ext cx="143002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图片标签</a:t>
            </a:r>
            <a:endParaRPr lang="zh-CN" altLang="en-US"/>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1455" y="800735"/>
            <a:ext cx="11694160" cy="5077460"/>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cs typeface="宋体" panose="02010600030101010101" pitchFamily="2" charset="-122"/>
              </a:rPr>
              <a:t>table</a:t>
            </a:r>
            <a:r>
              <a:rPr lang="zh-CN" altLang="en-US">
                <a:latin typeface="宋体" panose="02010600030101010101" pitchFamily="2" charset="-122"/>
                <a:ea typeface="宋体" panose="02010600030101010101" pitchFamily="2" charset="-122"/>
                <a:cs typeface="宋体" panose="02010600030101010101" pitchFamily="2" charset="-122"/>
              </a:rPr>
              <a:t> 标签：表格由 &lt;table&gt; 标签来定义。每个表格均有若干行（由 &lt;tr&gt; 标签定义），每行被分割为若干单元格（由 &lt;td&gt; 标签定义）。字母 td 指表格数据（table data），即数据单元格的内容。数据单元格可以包含文本、图片、列表、段落、表单、水平线、表格等等。</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表格结构</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一个完整的表格包括：表格标题+表头信息+主体信息+页尾信息</a:t>
            </a:r>
            <a:endParaRPr lang="zh-CN" altLang="en-US">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sym typeface="+mn-ea"/>
              </a:rPr>
              <a:t>表格相关的标签：</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sym typeface="+mn-ea"/>
              </a:rPr>
              <a:t>&lt;table&gt;	</a:t>
            </a:r>
            <a:r>
              <a:rPr lang="en-US" altLang="zh-CN">
                <a:latin typeface="宋体" panose="02010600030101010101" pitchFamily="2" charset="-122"/>
                <a:ea typeface="宋体" panose="02010600030101010101" pitchFamily="2" charset="-122"/>
                <a:cs typeface="宋体" panose="02010600030101010101" pitchFamily="2" charset="-122"/>
                <a:sym typeface="+mn-ea"/>
              </a:rPr>
              <a:t>	</a:t>
            </a:r>
            <a:r>
              <a:rPr lang="zh-CN" altLang="en-US">
                <a:latin typeface="宋体" panose="02010600030101010101" pitchFamily="2" charset="-122"/>
                <a:ea typeface="宋体" panose="02010600030101010101" pitchFamily="2" charset="-122"/>
                <a:cs typeface="宋体" panose="02010600030101010101" pitchFamily="2" charset="-122"/>
                <a:sym typeface="+mn-ea"/>
              </a:rPr>
              <a:t>定义表格</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sym typeface="+mn-ea"/>
              </a:rPr>
              <a:t>&lt;caption&gt;	定义表格标题。</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sym typeface="+mn-ea"/>
              </a:rPr>
              <a:t>&lt;th&gt;	</a:t>
            </a:r>
            <a:r>
              <a:rPr lang="en-US" altLang="zh-CN">
                <a:latin typeface="宋体" panose="02010600030101010101" pitchFamily="2" charset="-122"/>
                <a:ea typeface="宋体" panose="02010600030101010101" pitchFamily="2" charset="-122"/>
                <a:cs typeface="宋体" panose="02010600030101010101" pitchFamily="2" charset="-122"/>
                <a:sym typeface="+mn-ea"/>
              </a:rPr>
              <a:t>	</a:t>
            </a:r>
            <a:r>
              <a:rPr lang="zh-CN" altLang="en-US">
                <a:latin typeface="宋体" panose="02010600030101010101" pitchFamily="2" charset="-122"/>
                <a:ea typeface="宋体" panose="02010600030101010101" pitchFamily="2" charset="-122"/>
                <a:cs typeface="宋体" panose="02010600030101010101" pitchFamily="2" charset="-122"/>
                <a:sym typeface="+mn-ea"/>
              </a:rPr>
              <a:t>定义表格的表头。</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sym typeface="+mn-ea"/>
              </a:rPr>
              <a:t>&lt;tr&gt;	</a:t>
            </a:r>
            <a:r>
              <a:rPr lang="en-US" altLang="zh-CN">
                <a:latin typeface="宋体" panose="02010600030101010101" pitchFamily="2" charset="-122"/>
                <a:ea typeface="宋体" panose="02010600030101010101" pitchFamily="2" charset="-122"/>
                <a:cs typeface="宋体" panose="02010600030101010101" pitchFamily="2" charset="-122"/>
                <a:sym typeface="+mn-ea"/>
              </a:rPr>
              <a:t>	</a:t>
            </a:r>
            <a:r>
              <a:rPr lang="zh-CN" altLang="en-US">
                <a:latin typeface="宋体" panose="02010600030101010101" pitchFamily="2" charset="-122"/>
                <a:ea typeface="宋体" panose="02010600030101010101" pitchFamily="2" charset="-122"/>
                <a:cs typeface="宋体" panose="02010600030101010101" pitchFamily="2" charset="-122"/>
                <a:sym typeface="+mn-ea"/>
              </a:rPr>
              <a:t>定义表格的行。</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sym typeface="+mn-ea"/>
              </a:rPr>
              <a:t>&lt;td&gt;	</a:t>
            </a:r>
            <a:r>
              <a:rPr lang="en-US" altLang="zh-CN">
                <a:latin typeface="宋体" panose="02010600030101010101" pitchFamily="2" charset="-122"/>
                <a:ea typeface="宋体" panose="02010600030101010101" pitchFamily="2" charset="-122"/>
                <a:cs typeface="宋体" panose="02010600030101010101" pitchFamily="2" charset="-122"/>
                <a:sym typeface="+mn-ea"/>
              </a:rPr>
              <a:t>	</a:t>
            </a:r>
            <a:r>
              <a:rPr lang="zh-CN" altLang="en-US">
                <a:latin typeface="宋体" panose="02010600030101010101" pitchFamily="2" charset="-122"/>
                <a:ea typeface="宋体" panose="02010600030101010101" pitchFamily="2" charset="-122"/>
                <a:cs typeface="宋体" panose="02010600030101010101" pitchFamily="2" charset="-122"/>
                <a:sym typeface="+mn-ea"/>
              </a:rPr>
              <a:t>定义表格单元。</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sym typeface="+mn-ea"/>
              </a:rPr>
              <a:t>&lt;thead&gt;	</a:t>
            </a:r>
            <a:r>
              <a:rPr lang="en-US" altLang="zh-CN">
                <a:latin typeface="宋体" panose="02010600030101010101" pitchFamily="2" charset="-122"/>
                <a:ea typeface="宋体" panose="02010600030101010101" pitchFamily="2" charset="-122"/>
                <a:cs typeface="宋体" panose="02010600030101010101" pitchFamily="2" charset="-122"/>
                <a:sym typeface="+mn-ea"/>
              </a:rPr>
              <a:t>	</a:t>
            </a:r>
            <a:r>
              <a:rPr lang="zh-CN" altLang="en-US">
                <a:latin typeface="宋体" panose="02010600030101010101" pitchFamily="2" charset="-122"/>
                <a:ea typeface="宋体" panose="02010600030101010101" pitchFamily="2" charset="-122"/>
                <a:cs typeface="宋体" panose="02010600030101010101" pitchFamily="2" charset="-122"/>
                <a:sym typeface="+mn-ea"/>
              </a:rPr>
              <a:t>定义表格的页眉。</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sym typeface="+mn-ea"/>
              </a:rPr>
              <a:t>&lt;tbody&gt;	</a:t>
            </a:r>
            <a:r>
              <a:rPr lang="en-US" altLang="zh-CN">
                <a:latin typeface="宋体" panose="02010600030101010101" pitchFamily="2" charset="-122"/>
                <a:ea typeface="宋体" panose="02010600030101010101" pitchFamily="2" charset="-122"/>
                <a:cs typeface="宋体" panose="02010600030101010101" pitchFamily="2" charset="-122"/>
                <a:sym typeface="+mn-ea"/>
              </a:rPr>
              <a:t>	</a:t>
            </a:r>
            <a:r>
              <a:rPr lang="zh-CN" altLang="en-US">
                <a:latin typeface="宋体" panose="02010600030101010101" pitchFamily="2" charset="-122"/>
                <a:ea typeface="宋体" panose="02010600030101010101" pitchFamily="2" charset="-122"/>
                <a:cs typeface="宋体" panose="02010600030101010101" pitchFamily="2" charset="-122"/>
                <a:sym typeface="+mn-ea"/>
              </a:rPr>
              <a:t>定义表格的主体。</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sym typeface="+mn-ea"/>
              </a:rPr>
              <a:t>&lt;tfoot&gt;	</a:t>
            </a:r>
            <a:r>
              <a:rPr lang="en-US" altLang="zh-CN">
                <a:latin typeface="宋体" panose="02010600030101010101" pitchFamily="2" charset="-122"/>
                <a:ea typeface="宋体" panose="02010600030101010101" pitchFamily="2" charset="-122"/>
                <a:cs typeface="宋体" panose="02010600030101010101" pitchFamily="2" charset="-122"/>
                <a:sym typeface="+mn-ea"/>
              </a:rPr>
              <a:t>	</a:t>
            </a:r>
            <a:r>
              <a:rPr lang="zh-CN" altLang="en-US">
                <a:latin typeface="宋体" panose="02010600030101010101" pitchFamily="2" charset="-122"/>
                <a:ea typeface="宋体" panose="02010600030101010101" pitchFamily="2" charset="-122"/>
                <a:cs typeface="宋体" panose="02010600030101010101" pitchFamily="2" charset="-122"/>
                <a:sym typeface="+mn-ea"/>
              </a:rPr>
              <a:t>定义表格的页脚。</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sym typeface="+mn-ea"/>
              </a:rPr>
              <a:t>&lt;col&gt;	</a:t>
            </a:r>
            <a:r>
              <a:rPr lang="en-US" altLang="zh-CN">
                <a:latin typeface="宋体" panose="02010600030101010101" pitchFamily="2" charset="-122"/>
                <a:ea typeface="宋体" panose="02010600030101010101" pitchFamily="2" charset="-122"/>
                <a:cs typeface="宋体" panose="02010600030101010101" pitchFamily="2" charset="-122"/>
                <a:sym typeface="+mn-ea"/>
              </a:rPr>
              <a:t>	</a:t>
            </a:r>
            <a:r>
              <a:rPr lang="zh-CN" altLang="en-US">
                <a:latin typeface="宋体" panose="02010600030101010101" pitchFamily="2" charset="-122"/>
                <a:ea typeface="宋体" panose="02010600030101010101" pitchFamily="2" charset="-122"/>
                <a:cs typeface="宋体" panose="02010600030101010101" pitchFamily="2" charset="-122"/>
                <a:sym typeface="+mn-ea"/>
              </a:rPr>
              <a:t>定义用于表格列的属性。</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sym typeface="+mn-ea"/>
              </a:rPr>
              <a:t>&lt;colgroup&gt;	定义表格列的组。</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矩形 6"/>
          <p:cNvSpPr/>
          <p:nvPr/>
        </p:nvSpPr>
        <p:spPr>
          <a:xfrm>
            <a:off x="4582795" y="2597785"/>
            <a:ext cx="3723005" cy="416433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表格练习 --&gt;</a:t>
            </a:r>
            <a:endParaRPr lang="zh-CN" altLang="en-US" sz="1200">
              <a:solidFill>
                <a:schemeClr val="tx1"/>
              </a:solidFill>
            </a:endParaRPr>
          </a:p>
          <a:p>
            <a:pPr algn="l"/>
            <a:r>
              <a:rPr lang="zh-CN" altLang="en-US" sz="1200">
                <a:solidFill>
                  <a:schemeClr val="tx1"/>
                </a:solidFill>
              </a:rPr>
              <a:t>    &lt;table border="1px" cellpadding="10px" cellspacing="0" align="center" width="800px"&gt;</a:t>
            </a:r>
            <a:endParaRPr lang="zh-CN" altLang="en-US" sz="1200">
              <a:solidFill>
                <a:schemeClr val="tx1"/>
              </a:solidFill>
            </a:endParaRPr>
          </a:p>
          <a:p>
            <a:pPr algn="l"/>
            <a:r>
              <a:rPr lang="zh-CN" altLang="en-US" sz="1200">
                <a:solidFill>
                  <a:schemeClr val="tx1"/>
                </a:solidFill>
              </a:rPr>
              <a:t>        &lt;caption&gt;我是表格标题&lt;/caption&gt;</a:t>
            </a:r>
            <a:endParaRPr lang="zh-CN" altLang="en-US" sz="1200">
              <a:solidFill>
                <a:schemeClr val="tx1"/>
              </a:solidFill>
            </a:endParaRPr>
          </a:p>
          <a:p>
            <a:pPr algn="l"/>
            <a:r>
              <a:rPr lang="zh-CN" altLang="en-US" sz="1200">
                <a:solidFill>
                  <a:schemeClr val="tx1"/>
                </a:solidFill>
              </a:rPr>
              <a:t>        &lt;thead&gt;</a:t>
            </a:r>
            <a:endParaRPr lang="zh-CN" altLang="en-US" sz="1200">
              <a:solidFill>
                <a:schemeClr val="tx1"/>
              </a:solidFill>
            </a:endParaRPr>
          </a:p>
          <a:p>
            <a:pPr algn="l"/>
            <a:r>
              <a:rPr lang="zh-CN" altLang="en-US" sz="1200">
                <a:solidFill>
                  <a:schemeClr val="tx1"/>
                </a:solidFill>
              </a:rPr>
              <a:t>            &lt;tr&gt;</a:t>
            </a:r>
            <a:endParaRPr lang="zh-CN" altLang="en-US" sz="1200">
              <a:solidFill>
                <a:schemeClr val="tx1"/>
              </a:solidFill>
            </a:endParaRPr>
          </a:p>
          <a:p>
            <a:pPr algn="l"/>
            <a:r>
              <a:rPr lang="zh-CN" altLang="en-US" sz="1200">
                <a:solidFill>
                  <a:schemeClr val="tx1"/>
                </a:solidFill>
              </a:rPr>
              <a:t>                &lt;td&gt;我是表头第一列&lt;/td&gt;</a:t>
            </a:r>
            <a:endParaRPr lang="zh-CN" altLang="en-US" sz="1200">
              <a:solidFill>
                <a:schemeClr val="tx1"/>
              </a:solidFill>
            </a:endParaRPr>
          </a:p>
          <a:p>
            <a:pPr algn="l"/>
            <a:r>
              <a:rPr lang="zh-CN" altLang="en-US" sz="1200">
                <a:solidFill>
                  <a:schemeClr val="tx1"/>
                </a:solidFill>
              </a:rPr>
              <a:t>                &lt;td&gt;我是表头第二列&lt;/td&gt;</a:t>
            </a:r>
            <a:endParaRPr lang="zh-CN" altLang="en-US" sz="1200">
              <a:solidFill>
                <a:schemeClr val="tx1"/>
              </a:solidFill>
            </a:endParaRPr>
          </a:p>
          <a:p>
            <a:pPr algn="l"/>
            <a:r>
              <a:rPr lang="zh-CN" altLang="en-US" sz="1200">
                <a:solidFill>
                  <a:schemeClr val="tx1"/>
                </a:solidFill>
              </a:rPr>
              <a:t>                &lt;td&gt;我是表头第三列&lt;/td&gt;</a:t>
            </a:r>
            <a:endParaRPr lang="zh-CN" altLang="en-US" sz="1200">
              <a:solidFill>
                <a:schemeClr val="tx1"/>
              </a:solidFill>
            </a:endParaRPr>
          </a:p>
          <a:p>
            <a:pPr algn="l"/>
            <a:r>
              <a:rPr lang="zh-CN" altLang="en-US" sz="1200">
                <a:solidFill>
                  <a:schemeClr val="tx1"/>
                </a:solidFill>
              </a:rPr>
              <a:t>            &lt;/tr&gt;</a:t>
            </a:r>
            <a:endParaRPr lang="zh-CN" altLang="en-US" sz="1200">
              <a:solidFill>
                <a:schemeClr val="tx1"/>
              </a:solidFill>
            </a:endParaRPr>
          </a:p>
          <a:p>
            <a:pPr algn="l"/>
            <a:r>
              <a:rPr lang="zh-CN" altLang="en-US" sz="1200">
                <a:solidFill>
                  <a:schemeClr val="tx1"/>
                </a:solidFill>
              </a:rPr>
              <a:t>        &lt;/thead&gt;</a:t>
            </a:r>
            <a:endParaRPr lang="zh-CN" altLang="en-US" sz="1200">
              <a:solidFill>
                <a:schemeClr val="tx1"/>
              </a:solidFill>
            </a:endParaRPr>
          </a:p>
          <a:p>
            <a:pPr algn="l"/>
            <a:r>
              <a:rPr lang="zh-CN" altLang="en-US" sz="1200">
                <a:solidFill>
                  <a:schemeClr val="tx1"/>
                </a:solidFill>
              </a:rPr>
              <a:t>        &lt;tbody&gt;</a:t>
            </a:r>
            <a:endParaRPr lang="zh-CN" altLang="en-US" sz="1200">
              <a:solidFill>
                <a:schemeClr val="tx1"/>
              </a:solidFill>
            </a:endParaRPr>
          </a:p>
          <a:p>
            <a:pPr algn="l"/>
            <a:r>
              <a:rPr lang="zh-CN" altLang="en-US" sz="1200">
                <a:solidFill>
                  <a:schemeClr val="tx1"/>
                </a:solidFill>
              </a:rPr>
              <a:t>            &lt;tr&gt;</a:t>
            </a:r>
            <a:endParaRPr lang="zh-CN" altLang="en-US" sz="1200">
              <a:solidFill>
                <a:schemeClr val="tx1"/>
              </a:solidFill>
            </a:endParaRPr>
          </a:p>
          <a:p>
            <a:pPr algn="l"/>
            <a:r>
              <a:rPr lang="zh-CN" altLang="en-US" sz="1200">
                <a:solidFill>
                  <a:schemeClr val="tx1"/>
                </a:solidFill>
              </a:rPr>
              <a:t>                &lt;td&gt;我是内容第一列&lt;/td&gt;</a:t>
            </a:r>
            <a:endParaRPr lang="zh-CN" altLang="en-US" sz="1200">
              <a:solidFill>
                <a:schemeClr val="tx1"/>
              </a:solidFill>
            </a:endParaRPr>
          </a:p>
          <a:p>
            <a:pPr algn="l"/>
            <a:r>
              <a:rPr lang="zh-CN" altLang="en-US" sz="1200">
                <a:solidFill>
                  <a:schemeClr val="tx1"/>
                </a:solidFill>
              </a:rPr>
              <a:t>                &lt;td&gt;我是内容第二列&lt;/td&gt;</a:t>
            </a:r>
            <a:endParaRPr lang="zh-CN" altLang="en-US" sz="1200">
              <a:solidFill>
                <a:schemeClr val="tx1"/>
              </a:solidFill>
            </a:endParaRPr>
          </a:p>
          <a:p>
            <a:pPr algn="l"/>
            <a:r>
              <a:rPr lang="zh-CN" altLang="en-US" sz="1200">
                <a:solidFill>
                  <a:schemeClr val="tx1"/>
                </a:solidFill>
              </a:rPr>
              <a:t>                &lt;td&gt;我是内容第三列&lt;/td&gt;</a:t>
            </a:r>
            <a:endParaRPr lang="zh-CN" altLang="en-US" sz="1200">
              <a:solidFill>
                <a:schemeClr val="tx1"/>
              </a:solidFill>
            </a:endParaRPr>
          </a:p>
          <a:p>
            <a:pPr algn="l"/>
            <a:r>
              <a:rPr lang="zh-CN" altLang="en-US" sz="1200">
                <a:solidFill>
                  <a:schemeClr val="tx1"/>
                </a:solidFill>
              </a:rPr>
              <a:t>            &lt;/tr&gt;</a:t>
            </a:r>
            <a:endParaRPr lang="zh-CN" altLang="en-US" sz="1200">
              <a:solidFill>
                <a:schemeClr val="tx1"/>
              </a:solidFill>
            </a:endParaRPr>
          </a:p>
          <a:p>
            <a:pPr algn="l"/>
            <a:r>
              <a:rPr lang="zh-CN" altLang="en-US" sz="1200">
                <a:solidFill>
                  <a:schemeClr val="tx1"/>
                </a:solidFill>
              </a:rPr>
              <a:t>            &lt;tr&gt;</a:t>
            </a:r>
            <a:endParaRPr lang="zh-CN" altLang="en-US" sz="1200">
              <a:solidFill>
                <a:schemeClr val="tx1"/>
              </a:solidFill>
            </a:endParaRPr>
          </a:p>
          <a:p>
            <a:pPr algn="l"/>
            <a:r>
              <a:rPr lang="zh-CN" altLang="en-US" sz="1200">
                <a:solidFill>
                  <a:schemeClr val="tx1"/>
                </a:solidFill>
              </a:rPr>
              <a:t>                &lt;td&gt;我是内容第一列&lt;/td&gt;</a:t>
            </a:r>
            <a:endParaRPr lang="zh-CN" altLang="en-US" sz="1200">
              <a:solidFill>
                <a:schemeClr val="tx1"/>
              </a:solidFill>
            </a:endParaRPr>
          </a:p>
          <a:p>
            <a:pPr algn="l"/>
            <a:r>
              <a:rPr lang="zh-CN" altLang="en-US" sz="1200">
                <a:solidFill>
                  <a:schemeClr val="tx1"/>
                </a:solidFill>
              </a:rPr>
              <a:t>                &lt;td&gt;我是内容第二列&lt;/td&gt;</a:t>
            </a:r>
            <a:endParaRPr lang="zh-CN" altLang="en-US" sz="1200">
              <a:solidFill>
                <a:schemeClr val="tx1"/>
              </a:solidFill>
            </a:endParaRPr>
          </a:p>
          <a:p>
            <a:pPr algn="l"/>
            <a:r>
              <a:rPr lang="zh-CN" altLang="en-US" sz="1200">
                <a:solidFill>
                  <a:schemeClr val="tx1"/>
                </a:solidFill>
              </a:rPr>
              <a:t>                &lt;td&gt;我是内容第三列&lt;/td&gt;</a:t>
            </a:r>
            <a:endParaRPr lang="zh-CN" altLang="en-US" sz="1200">
              <a:solidFill>
                <a:schemeClr val="tx1"/>
              </a:solidFill>
            </a:endParaRPr>
          </a:p>
          <a:p>
            <a:pPr algn="l"/>
            <a:r>
              <a:rPr lang="zh-CN" altLang="en-US" sz="1200">
                <a:solidFill>
                  <a:schemeClr val="tx1"/>
                </a:solidFill>
              </a:rPr>
              <a:t>            &lt;/tr&gt;</a:t>
            </a:r>
            <a:endParaRPr lang="zh-CN" altLang="en-US" sz="1200">
              <a:solidFill>
                <a:schemeClr val="tx1"/>
              </a:solidFill>
            </a:endParaRPr>
          </a:p>
        </p:txBody>
      </p:sp>
      <p:sp>
        <p:nvSpPr>
          <p:cNvPr id="3" name="矩形 2"/>
          <p:cNvSpPr/>
          <p:nvPr/>
        </p:nvSpPr>
        <p:spPr>
          <a:xfrm>
            <a:off x="8368665" y="2602230"/>
            <a:ext cx="3723005" cy="415988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&lt;tr&gt;</a:t>
            </a:r>
            <a:endParaRPr lang="zh-CN" altLang="en-US" sz="1200">
              <a:solidFill>
                <a:schemeClr val="tx1"/>
              </a:solidFill>
            </a:endParaRPr>
          </a:p>
          <a:p>
            <a:pPr algn="l"/>
            <a:r>
              <a:rPr lang="zh-CN" altLang="en-US" sz="1200">
                <a:solidFill>
                  <a:schemeClr val="tx1"/>
                </a:solidFill>
              </a:rPr>
              <a:t>                &lt;td&gt;我是内容第一列&lt;/td&gt;</a:t>
            </a:r>
            <a:endParaRPr lang="zh-CN" altLang="en-US" sz="1200">
              <a:solidFill>
                <a:schemeClr val="tx1"/>
              </a:solidFill>
            </a:endParaRPr>
          </a:p>
          <a:p>
            <a:pPr algn="l"/>
            <a:r>
              <a:rPr lang="zh-CN" altLang="en-US" sz="1200">
                <a:solidFill>
                  <a:schemeClr val="tx1"/>
                </a:solidFill>
              </a:rPr>
              <a:t>                &lt;td&gt;我是内容第二列&lt;/td&gt;</a:t>
            </a:r>
            <a:endParaRPr lang="zh-CN" altLang="en-US" sz="1200">
              <a:solidFill>
                <a:schemeClr val="tx1"/>
              </a:solidFill>
            </a:endParaRPr>
          </a:p>
          <a:p>
            <a:pPr algn="l"/>
            <a:r>
              <a:rPr lang="zh-CN" altLang="en-US" sz="1200">
                <a:solidFill>
                  <a:schemeClr val="tx1"/>
                </a:solidFill>
              </a:rPr>
              <a:t>                &lt;td&gt;我是内容第三列&lt;/td&gt;</a:t>
            </a:r>
            <a:endParaRPr lang="zh-CN" altLang="en-US" sz="1200">
              <a:solidFill>
                <a:schemeClr val="tx1"/>
              </a:solidFill>
            </a:endParaRPr>
          </a:p>
          <a:p>
            <a:pPr algn="l"/>
            <a:r>
              <a:rPr lang="zh-CN" altLang="en-US" sz="1200">
                <a:solidFill>
                  <a:schemeClr val="tx1"/>
                </a:solidFill>
              </a:rPr>
              <a:t>            &lt;/tr&gt;</a:t>
            </a:r>
            <a:endParaRPr lang="zh-CN" altLang="en-US" sz="1200">
              <a:solidFill>
                <a:schemeClr val="tx1"/>
              </a:solidFill>
            </a:endParaRPr>
          </a:p>
          <a:p>
            <a:pPr algn="l"/>
            <a:r>
              <a:rPr lang="zh-CN" altLang="en-US" sz="1200">
                <a:solidFill>
                  <a:schemeClr val="tx1"/>
                </a:solidFill>
              </a:rPr>
              <a:t>            &lt;tr&gt;</a:t>
            </a:r>
            <a:endParaRPr lang="zh-CN" altLang="en-US" sz="1200">
              <a:solidFill>
                <a:schemeClr val="tx1"/>
              </a:solidFill>
            </a:endParaRPr>
          </a:p>
          <a:p>
            <a:pPr algn="l"/>
            <a:r>
              <a:rPr lang="zh-CN" altLang="en-US" sz="1200">
                <a:solidFill>
                  <a:schemeClr val="tx1"/>
                </a:solidFill>
              </a:rPr>
              <a:t>                &lt;td rowspan="2"&gt;我占据了两行&lt;/td&gt;</a:t>
            </a:r>
            <a:endParaRPr lang="zh-CN" altLang="en-US" sz="1200">
              <a:solidFill>
                <a:schemeClr val="tx1"/>
              </a:solidFill>
            </a:endParaRPr>
          </a:p>
          <a:p>
            <a:pPr algn="l"/>
            <a:r>
              <a:rPr lang="zh-CN" altLang="en-US" sz="1200">
                <a:solidFill>
                  <a:schemeClr val="tx1"/>
                </a:solidFill>
              </a:rPr>
              <a:t>                &lt;td&gt;我是内容第二列&lt;/td&gt;</a:t>
            </a:r>
            <a:endParaRPr lang="zh-CN" altLang="en-US" sz="1200">
              <a:solidFill>
                <a:schemeClr val="tx1"/>
              </a:solidFill>
            </a:endParaRPr>
          </a:p>
          <a:p>
            <a:pPr algn="l"/>
            <a:r>
              <a:rPr lang="zh-CN" altLang="en-US" sz="1200">
                <a:solidFill>
                  <a:schemeClr val="tx1"/>
                </a:solidFill>
              </a:rPr>
              <a:t>                &lt;td&gt;我是内容第三列&lt;/td&gt;</a:t>
            </a:r>
            <a:endParaRPr lang="zh-CN" altLang="en-US" sz="1200">
              <a:solidFill>
                <a:schemeClr val="tx1"/>
              </a:solidFill>
            </a:endParaRPr>
          </a:p>
          <a:p>
            <a:pPr algn="l"/>
            <a:r>
              <a:rPr lang="zh-CN" altLang="en-US" sz="1200">
                <a:solidFill>
                  <a:schemeClr val="tx1"/>
                </a:solidFill>
              </a:rPr>
              <a:t>            &lt;/tr&gt;</a:t>
            </a:r>
            <a:endParaRPr lang="zh-CN" altLang="en-US" sz="1200">
              <a:solidFill>
                <a:schemeClr val="tx1"/>
              </a:solidFill>
            </a:endParaRPr>
          </a:p>
          <a:p>
            <a:pPr algn="l"/>
            <a:r>
              <a:rPr lang="zh-CN" altLang="en-US" sz="1200">
                <a:solidFill>
                  <a:schemeClr val="tx1"/>
                </a:solidFill>
              </a:rPr>
              <a:t>            &lt;tr&gt;</a:t>
            </a:r>
            <a:endParaRPr lang="zh-CN" altLang="en-US" sz="1200">
              <a:solidFill>
                <a:schemeClr val="tx1"/>
              </a:solidFill>
            </a:endParaRPr>
          </a:p>
          <a:p>
            <a:pPr algn="l"/>
            <a:r>
              <a:rPr lang="zh-CN" altLang="en-US" sz="1200">
                <a:solidFill>
                  <a:schemeClr val="tx1"/>
                </a:solidFill>
              </a:rPr>
              <a:t>                &lt;td&gt;我是内容第二列&lt;/td&gt;</a:t>
            </a:r>
            <a:endParaRPr lang="zh-CN" altLang="en-US" sz="1200">
              <a:solidFill>
                <a:schemeClr val="tx1"/>
              </a:solidFill>
            </a:endParaRPr>
          </a:p>
          <a:p>
            <a:pPr algn="l"/>
            <a:r>
              <a:rPr lang="zh-CN" altLang="en-US" sz="1200">
                <a:solidFill>
                  <a:schemeClr val="tx1"/>
                </a:solidFill>
              </a:rPr>
              <a:t>                &lt;td&gt;我是内容第三列&lt;/td&gt;</a:t>
            </a:r>
            <a:endParaRPr lang="zh-CN" altLang="en-US" sz="1200">
              <a:solidFill>
                <a:schemeClr val="tx1"/>
              </a:solidFill>
            </a:endParaRPr>
          </a:p>
          <a:p>
            <a:pPr algn="l"/>
            <a:r>
              <a:rPr lang="zh-CN" altLang="en-US" sz="1200">
                <a:solidFill>
                  <a:schemeClr val="tx1"/>
                </a:solidFill>
              </a:rPr>
              <a:t>            &lt;/tr&gt;</a:t>
            </a:r>
            <a:endParaRPr lang="zh-CN" altLang="en-US" sz="1200">
              <a:solidFill>
                <a:schemeClr val="tx1"/>
              </a:solidFill>
            </a:endParaRPr>
          </a:p>
          <a:p>
            <a:pPr algn="l"/>
            <a:r>
              <a:rPr lang="zh-CN" altLang="en-US" sz="1200">
                <a:solidFill>
                  <a:schemeClr val="tx1"/>
                </a:solidFill>
              </a:rPr>
              <a:t>        &lt;/tbody&gt;</a:t>
            </a:r>
            <a:endParaRPr lang="zh-CN" altLang="en-US" sz="1200">
              <a:solidFill>
                <a:schemeClr val="tx1"/>
              </a:solidFill>
            </a:endParaRPr>
          </a:p>
          <a:p>
            <a:pPr algn="l"/>
            <a:r>
              <a:rPr lang="zh-CN" altLang="en-US" sz="1200">
                <a:solidFill>
                  <a:schemeClr val="tx1"/>
                </a:solidFill>
              </a:rPr>
              <a:t>        &lt;tfoot&gt;</a:t>
            </a:r>
            <a:endParaRPr lang="zh-CN" altLang="en-US" sz="1200">
              <a:solidFill>
                <a:schemeClr val="tx1"/>
              </a:solidFill>
            </a:endParaRPr>
          </a:p>
          <a:p>
            <a:pPr algn="l"/>
            <a:r>
              <a:rPr lang="zh-CN" altLang="en-US" sz="1200">
                <a:solidFill>
                  <a:schemeClr val="tx1"/>
                </a:solidFill>
              </a:rPr>
              <a:t>            &lt;tr&gt;</a:t>
            </a:r>
            <a:endParaRPr lang="zh-CN" altLang="en-US" sz="1200">
              <a:solidFill>
                <a:schemeClr val="tx1"/>
              </a:solidFill>
            </a:endParaRPr>
          </a:p>
          <a:p>
            <a:pPr algn="l"/>
            <a:r>
              <a:rPr lang="zh-CN" altLang="en-US" sz="1200">
                <a:solidFill>
                  <a:schemeClr val="tx1"/>
                </a:solidFill>
              </a:rPr>
              <a:t>                &lt;td&gt;我是页脚第一列&lt;/td&gt;</a:t>
            </a:r>
            <a:endParaRPr lang="zh-CN" altLang="en-US" sz="1200">
              <a:solidFill>
                <a:schemeClr val="tx1"/>
              </a:solidFill>
            </a:endParaRPr>
          </a:p>
          <a:p>
            <a:pPr algn="l"/>
            <a:r>
              <a:rPr lang="zh-CN" altLang="en-US" sz="1200">
                <a:solidFill>
                  <a:schemeClr val="tx1"/>
                </a:solidFill>
              </a:rPr>
              <a:t>                &lt;td colspan="2"&gt;我占据了两列&lt;/td&gt;</a:t>
            </a:r>
            <a:endParaRPr lang="zh-CN" altLang="en-US" sz="1200">
              <a:solidFill>
                <a:schemeClr val="tx1"/>
              </a:solidFill>
            </a:endParaRPr>
          </a:p>
          <a:p>
            <a:pPr algn="l"/>
            <a:r>
              <a:rPr lang="zh-CN" altLang="en-US" sz="1200">
                <a:solidFill>
                  <a:schemeClr val="tx1"/>
                </a:solidFill>
              </a:rPr>
              <a:t>            &lt;/tr&gt;</a:t>
            </a:r>
            <a:endParaRPr lang="zh-CN" altLang="en-US" sz="1200">
              <a:solidFill>
                <a:schemeClr val="tx1"/>
              </a:solidFill>
            </a:endParaRPr>
          </a:p>
          <a:p>
            <a:pPr algn="l"/>
            <a:r>
              <a:rPr lang="zh-CN" altLang="en-US" sz="1200">
                <a:solidFill>
                  <a:schemeClr val="tx1"/>
                </a:solidFill>
              </a:rPr>
              <a:t>        &lt;/tfoot&gt;</a:t>
            </a:r>
            <a:endParaRPr lang="zh-CN" altLang="en-US" sz="1200">
              <a:solidFill>
                <a:schemeClr val="tx1"/>
              </a:solidFill>
            </a:endParaRPr>
          </a:p>
          <a:p>
            <a:pPr algn="l"/>
            <a:r>
              <a:rPr lang="zh-CN" altLang="en-US" sz="1200">
                <a:solidFill>
                  <a:schemeClr val="tx1"/>
                </a:solidFill>
              </a:rPr>
              <a:t>    &lt;/table&gt;</a:t>
            </a:r>
            <a:endParaRPr lang="zh-CN" altLang="en-US" sz="1200">
              <a:solidFill>
                <a:schemeClr val="tx1"/>
              </a:solidFill>
            </a:endParaRPr>
          </a:p>
        </p:txBody>
      </p:sp>
      <p:sp>
        <p:nvSpPr>
          <p:cNvPr id="4" name="矩形 3"/>
          <p:cNvSpPr/>
          <p:nvPr/>
        </p:nvSpPr>
        <p:spPr>
          <a:xfrm>
            <a:off x="10661650" y="2062480"/>
            <a:ext cx="143002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表格</a:t>
            </a:r>
            <a:r>
              <a:rPr lang="zh-CN" altLang="en-US"/>
              <a:t>标签</a:t>
            </a:r>
            <a:endParaRPr lang="zh-CN" altLang="en-US"/>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1455" y="638810"/>
            <a:ext cx="11694160" cy="6185535"/>
          </a:xfrm>
          <a:prstGeom prst="rect">
            <a:avLst/>
          </a:prstGeom>
          <a:noFill/>
        </p:spPr>
        <p:txBody>
          <a:bodyPr wrap="square" rtlCol="0">
            <a:spAutoFit/>
          </a:bodyPr>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sym typeface="+mn-ea"/>
              </a:rPr>
              <a:t>表格常用属性：</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sym typeface="+mn-ea"/>
              </a:rPr>
              <a:t>border</a:t>
            </a:r>
            <a:r>
              <a:rPr lang="en-US" altLang="zh-CN">
                <a:latin typeface="宋体" panose="02010600030101010101" pitchFamily="2" charset="-122"/>
                <a:ea typeface="宋体" panose="02010600030101010101" pitchFamily="2" charset="-122"/>
                <a:cs typeface="宋体" panose="02010600030101010101" pitchFamily="2" charset="-122"/>
                <a:sym typeface="+mn-ea"/>
              </a:rPr>
              <a:t>		</a:t>
            </a:r>
            <a:r>
              <a:rPr lang="zh-CN" altLang="en-US">
                <a:latin typeface="宋体" panose="02010600030101010101" pitchFamily="2" charset="-122"/>
                <a:ea typeface="宋体" panose="02010600030101010101" pitchFamily="2" charset="-122"/>
                <a:cs typeface="宋体" panose="02010600030101010101" pitchFamily="2" charset="-122"/>
                <a:sym typeface="+mn-ea"/>
              </a:rPr>
              <a:t>设置表格的边框宽度</a:t>
            </a:r>
            <a:r>
              <a:rPr lang="en-US" altLang="zh-CN">
                <a:latin typeface="宋体" panose="02010600030101010101" pitchFamily="2" charset="-122"/>
                <a:ea typeface="宋体" panose="02010600030101010101" pitchFamily="2" charset="-122"/>
                <a:cs typeface="宋体" panose="02010600030101010101" pitchFamily="2" charset="-122"/>
                <a:sym typeface="+mn-ea"/>
              </a:rPr>
              <a:t>			</a:t>
            </a:r>
            <a:r>
              <a:rPr lang="zh-CN" altLang="en-US">
                <a:latin typeface="宋体" panose="02010600030101010101" pitchFamily="2" charset="-122"/>
                <a:ea typeface="宋体" panose="02010600030101010101" pitchFamily="2" charset="-122"/>
                <a:cs typeface="宋体" panose="02010600030101010101" pitchFamily="2" charset="-122"/>
                <a:sym typeface="+mn-ea"/>
              </a:rPr>
              <a:t>像素值(默认为0)</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sym typeface="+mn-ea"/>
              </a:rPr>
              <a:t>cellspacing</a:t>
            </a:r>
            <a:r>
              <a:rPr lang="en-US" altLang="zh-CN">
                <a:latin typeface="宋体" panose="02010600030101010101" pitchFamily="2" charset="-122"/>
                <a:ea typeface="宋体" panose="02010600030101010101" pitchFamily="2" charset="-122"/>
                <a:cs typeface="宋体" panose="02010600030101010101" pitchFamily="2" charset="-122"/>
                <a:sym typeface="+mn-ea"/>
              </a:rPr>
              <a:t>	</a:t>
            </a:r>
            <a:r>
              <a:rPr lang="zh-CN" altLang="en-US">
                <a:latin typeface="宋体" panose="02010600030101010101" pitchFamily="2" charset="-122"/>
                <a:ea typeface="宋体" panose="02010600030101010101" pitchFamily="2" charset="-122"/>
                <a:cs typeface="宋体" panose="02010600030101010101" pitchFamily="2" charset="-122"/>
                <a:sym typeface="+mn-ea"/>
              </a:rPr>
              <a:t>设置单元格与单元格边框之间的空白间距宽度</a:t>
            </a:r>
            <a:r>
              <a:rPr lang="en-US" altLang="zh-CN">
                <a:latin typeface="宋体" panose="02010600030101010101" pitchFamily="2" charset="-122"/>
                <a:ea typeface="宋体" panose="02010600030101010101" pitchFamily="2" charset="-122"/>
                <a:cs typeface="宋体" panose="02010600030101010101" pitchFamily="2" charset="-122"/>
                <a:sym typeface="+mn-ea"/>
              </a:rPr>
              <a:t>	</a:t>
            </a:r>
            <a:r>
              <a:rPr lang="zh-CN" altLang="en-US">
                <a:latin typeface="宋体" panose="02010600030101010101" pitchFamily="2" charset="-122"/>
                <a:ea typeface="宋体" panose="02010600030101010101" pitchFamily="2" charset="-122"/>
                <a:cs typeface="宋体" panose="02010600030101010101" pitchFamily="2" charset="-122"/>
                <a:sym typeface="+mn-ea"/>
              </a:rPr>
              <a:t>像素值(默认为2像素)</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sym typeface="+mn-ea"/>
              </a:rPr>
              <a:t>cellpadding</a:t>
            </a:r>
            <a:r>
              <a:rPr lang="en-US" altLang="zh-CN">
                <a:latin typeface="宋体" panose="02010600030101010101" pitchFamily="2" charset="-122"/>
                <a:ea typeface="宋体" panose="02010600030101010101" pitchFamily="2" charset="-122"/>
                <a:cs typeface="宋体" panose="02010600030101010101" pitchFamily="2" charset="-122"/>
                <a:sym typeface="+mn-ea"/>
              </a:rPr>
              <a:t>	</a:t>
            </a:r>
            <a:r>
              <a:rPr lang="zh-CN" altLang="en-US">
                <a:latin typeface="宋体" panose="02010600030101010101" pitchFamily="2" charset="-122"/>
                <a:ea typeface="宋体" panose="02010600030101010101" pitchFamily="2" charset="-122"/>
                <a:cs typeface="宋体" panose="02010600030101010101" pitchFamily="2" charset="-122"/>
                <a:sym typeface="+mn-ea"/>
              </a:rPr>
              <a:t>设置单元格内容与边框线之间的空白间距宽度</a:t>
            </a:r>
            <a:r>
              <a:rPr lang="en-US" altLang="zh-CN">
                <a:latin typeface="宋体" panose="02010600030101010101" pitchFamily="2" charset="-122"/>
                <a:ea typeface="宋体" panose="02010600030101010101" pitchFamily="2" charset="-122"/>
                <a:cs typeface="宋体" panose="02010600030101010101" pitchFamily="2" charset="-122"/>
                <a:sym typeface="+mn-ea"/>
              </a:rPr>
              <a:t>	</a:t>
            </a:r>
            <a:r>
              <a:rPr lang="zh-CN" altLang="en-US">
                <a:latin typeface="宋体" panose="02010600030101010101" pitchFamily="2" charset="-122"/>
                <a:ea typeface="宋体" panose="02010600030101010101" pitchFamily="2" charset="-122"/>
                <a:cs typeface="宋体" panose="02010600030101010101" pitchFamily="2" charset="-122"/>
                <a:sym typeface="+mn-ea"/>
              </a:rPr>
              <a:t>像素值(默认为1像素)</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sym typeface="+mn-ea"/>
              </a:rPr>
              <a:t>width</a:t>
            </a:r>
            <a:r>
              <a:rPr lang="en-US" altLang="zh-CN">
                <a:latin typeface="宋体" panose="02010600030101010101" pitchFamily="2" charset="-122"/>
                <a:ea typeface="宋体" panose="02010600030101010101" pitchFamily="2" charset="-122"/>
                <a:cs typeface="宋体" panose="02010600030101010101" pitchFamily="2" charset="-122"/>
                <a:sym typeface="+mn-ea"/>
              </a:rPr>
              <a:t>		</a:t>
            </a:r>
            <a:r>
              <a:rPr lang="zh-CN" altLang="en-US">
                <a:latin typeface="宋体" panose="02010600030101010101" pitchFamily="2" charset="-122"/>
                <a:ea typeface="宋体" panose="02010600030101010101" pitchFamily="2" charset="-122"/>
                <a:cs typeface="宋体" panose="02010600030101010101" pitchFamily="2" charset="-122"/>
                <a:sym typeface="+mn-ea"/>
              </a:rPr>
              <a:t>设置表格的宽度</a:t>
            </a:r>
            <a:r>
              <a:rPr lang="en-US" altLang="zh-CN">
                <a:latin typeface="宋体" panose="02010600030101010101" pitchFamily="2" charset="-122"/>
                <a:ea typeface="宋体" panose="02010600030101010101" pitchFamily="2" charset="-122"/>
                <a:cs typeface="宋体" panose="02010600030101010101" pitchFamily="2" charset="-122"/>
                <a:sym typeface="+mn-ea"/>
              </a:rPr>
              <a:t>				</a:t>
            </a:r>
            <a:r>
              <a:rPr lang="zh-CN" altLang="en-US">
                <a:latin typeface="宋体" panose="02010600030101010101" pitchFamily="2" charset="-122"/>
                <a:ea typeface="宋体" panose="02010600030101010101" pitchFamily="2" charset="-122"/>
                <a:cs typeface="宋体" panose="02010600030101010101" pitchFamily="2" charset="-122"/>
                <a:sym typeface="+mn-ea"/>
              </a:rPr>
              <a:t>像素值</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sym typeface="+mn-ea"/>
              </a:rPr>
              <a:t>height</a:t>
            </a:r>
            <a:r>
              <a:rPr lang="en-US" altLang="zh-CN">
                <a:latin typeface="宋体" panose="02010600030101010101" pitchFamily="2" charset="-122"/>
                <a:ea typeface="宋体" panose="02010600030101010101" pitchFamily="2" charset="-122"/>
                <a:cs typeface="宋体" panose="02010600030101010101" pitchFamily="2" charset="-122"/>
                <a:sym typeface="+mn-ea"/>
              </a:rPr>
              <a:t>		</a:t>
            </a:r>
            <a:r>
              <a:rPr lang="zh-CN" altLang="en-US">
                <a:latin typeface="宋体" panose="02010600030101010101" pitchFamily="2" charset="-122"/>
                <a:ea typeface="宋体" panose="02010600030101010101" pitchFamily="2" charset="-122"/>
                <a:cs typeface="宋体" panose="02010600030101010101" pitchFamily="2" charset="-122"/>
                <a:sym typeface="+mn-ea"/>
              </a:rPr>
              <a:t>设置表格的高度</a:t>
            </a:r>
            <a:r>
              <a:rPr lang="en-US" altLang="zh-CN">
                <a:latin typeface="宋体" panose="02010600030101010101" pitchFamily="2" charset="-122"/>
                <a:ea typeface="宋体" panose="02010600030101010101" pitchFamily="2" charset="-122"/>
                <a:cs typeface="宋体" panose="02010600030101010101" pitchFamily="2" charset="-122"/>
                <a:sym typeface="+mn-ea"/>
              </a:rPr>
              <a:t>				</a:t>
            </a:r>
            <a:r>
              <a:rPr lang="zh-CN" altLang="en-US">
                <a:latin typeface="宋体" panose="02010600030101010101" pitchFamily="2" charset="-122"/>
                <a:ea typeface="宋体" panose="02010600030101010101" pitchFamily="2" charset="-122"/>
                <a:cs typeface="宋体" panose="02010600030101010101" pitchFamily="2" charset="-122"/>
                <a:sym typeface="+mn-ea"/>
              </a:rPr>
              <a:t>像素值</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sym typeface="+mn-ea"/>
              </a:rPr>
              <a:t>align</a:t>
            </a:r>
            <a:r>
              <a:rPr lang="en-US" altLang="zh-CN">
                <a:latin typeface="宋体" panose="02010600030101010101" pitchFamily="2" charset="-122"/>
                <a:ea typeface="宋体" panose="02010600030101010101" pitchFamily="2" charset="-122"/>
                <a:cs typeface="宋体" panose="02010600030101010101" pitchFamily="2" charset="-122"/>
                <a:sym typeface="+mn-ea"/>
              </a:rPr>
              <a:t>		</a:t>
            </a:r>
            <a:r>
              <a:rPr lang="zh-CN" altLang="en-US">
                <a:latin typeface="宋体" panose="02010600030101010101" pitchFamily="2" charset="-122"/>
                <a:ea typeface="宋体" panose="02010600030101010101" pitchFamily="2" charset="-122"/>
                <a:cs typeface="宋体" panose="02010600030101010101" pitchFamily="2" charset="-122"/>
                <a:sym typeface="+mn-ea"/>
              </a:rPr>
              <a:t>设置表格在网页中的水平对齐方式</a:t>
            </a:r>
            <a:r>
              <a:rPr lang="en-US" altLang="zh-CN">
                <a:latin typeface="宋体" panose="02010600030101010101" pitchFamily="2" charset="-122"/>
                <a:ea typeface="宋体" panose="02010600030101010101" pitchFamily="2" charset="-122"/>
                <a:cs typeface="宋体" panose="02010600030101010101" pitchFamily="2" charset="-122"/>
                <a:sym typeface="+mn-ea"/>
              </a:rPr>
              <a:t>		</a:t>
            </a:r>
            <a:r>
              <a:rPr lang="zh-CN" altLang="en-US">
                <a:latin typeface="宋体" panose="02010600030101010101" pitchFamily="2" charset="-122"/>
                <a:ea typeface="宋体" panose="02010600030101010101" pitchFamily="2" charset="-122"/>
                <a:cs typeface="宋体" panose="02010600030101010101" pitchFamily="2" charset="-122"/>
                <a:sym typeface="+mn-ea"/>
              </a:rPr>
              <a:t>left、center、right</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sym typeface="+mn-ea"/>
              </a:rPr>
              <a:t>bgcolor</a:t>
            </a:r>
            <a:r>
              <a:rPr lang="en-US" altLang="zh-CN">
                <a:latin typeface="宋体" panose="02010600030101010101" pitchFamily="2" charset="-122"/>
                <a:ea typeface="宋体" panose="02010600030101010101" pitchFamily="2" charset="-122"/>
                <a:cs typeface="宋体" panose="02010600030101010101" pitchFamily="2" charset="-122"/>
                <a:sym typeface="+mn-ea"/>
              </a:rPr>
              <a:t>		</a:t>
            </a:r>
            <a:r>
              <a:rPr lang="zh-CN" altLang="en-US">
                <a:latin typeface="宋体" panose="02010600030101010101" pitchFamily="2" charset="-122"/>
                <a:ea typeface="宋体" panose="02010600030101010101" pitchFamily="2" charset="-122"/>
                <a:cs typeface="宋体" panose="02010600030101010101" pitchFamily="2" charset="-122"/>
                <a:sym typeface="+mn-ea"/>
              </a:rPr>
              <a:t>设置表格的整体背景颜色</a:t>
            </a:r>
            <a:r>
              <a:rPr lang="en-US" altLang="zh-CN">
                <a:latin typeface="宋体" panose="02010600030101010101" pitchFamily="2" charset="-122"/>
                <a:ea typeface="宋体" panose="02010600030101010101" pitchFamily="2" charset="-122"/>
                <a:cs typeface="宋体" panose="02010600030101010101" pitchFamily="2" charset="-122"/>
                <a:sym typeface="+mn-ea"/>
              </a:rPr>
              <a:t>			</a:t>
            </a:r>
            <a:r>
              <a:rPr lang="zh-CN" altLang="en-US">
                <a:latin typeface="宋体" panose="02010600030101010101" pitchFamily="2" charset="-122"/>
                <a:ea typeface="宋体" panose="02010600030101010101" pitchFamily="2" charset="-122"/>
                <a:cs typeface="宋体" panose="02010600030101010101" pitchFamily="2" charset="-122"/>
                <a:sym typeface="+mn-ea"/>
              </a:rPr>
              <a:t>HTML5 不支持。HTML 4.01 已废弃。规定表格的背景颜色。</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en-US" altLang="zh-CN">
                <a:latin typeface="宋体" panose="02010600030101010101" pitchFamily="2" charset="-122"/>
                <a:ea typeface="宋体" panose="02010600030101010101" pitchFamily="2" charset="-122"/>
                <a:cs typeface="宋体" panose="02010600030101010101" pitchFamily="2" charset="-122"/>
                <a:sym typeface="+mn-ea"/>
              </a:rPr>
              <a:t>td</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th </a:t>
            </a:r>
            <a:r>
              <a:rPr lang="zh-CN" altLang="en-US">
                <a:latin typeface="宋体" panose="02010600030101010101" pitchFamily="2" charset="-122"/>
                <a:ea typeface="宋体" panose="02010600030101010101" pitchFamily="2" charset="-122"/>
                <a:cs typeface="宋体" panose="02010600030101010101" pitchFamily="2" charset="-122"/>
                <a:sym typeface="+mn-ea"/>
              </a:rPr>
              <a:t>常用属性</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sym typeface="+mn-ea"/>
              </a:rPr>
              <a:t>width</a:t>
            </a:r>
            <a:r>
              <a:rPr lang="en-US" altLang="zh-CN">
                <a:latin typeface="宋体" panose="02010600030101010101" pitchFamily="2" charset="-122"/>
                <a:ea typeface="宋体" panose="02010600030101010101" pitchFamily="2" charset="-122"/>
                <a:cs typeface="宋体" panose="02010600030101010101" pitchFamily="2" charset="-122"/>
                <a:sym typeface="+mn-ea"/>
              </a:rPr>
              <a:t>		</a:t>
            </a:r>
            <a:r>
              <a:rPr lang="zh-CN" altLang="en-US">
                <a:latin typeface="宋体" panose="02010600030101010101" pitchFamily="2" charset="-122"/>
                <a:ea typeface="宋体" panose="02010600030101010101" pitchFamily="2" charset="-122"/>
                <a:cs typeface="宋体" panose="02010600030101010101" pitchFamily="2" charset="-122"/>
                <a:sym typeface="+mn-ea"/>
              </a:rPr>
              <a:t>设置单元格的宽度</a:t>
            </a:r>
            <a:r>
              <a:rPr lang="en-US" altLang="zh-CN">
                <a:latin typeface="宋体" panose="02010600030101010101" pitchFamily="2" charset="-122"/>
                <a:ea typeface="宋体" panose="02010600030101010101" pitchFamily="2" charset="-122"/>
                <a:cs typeface="宋体" panose="02010600030101010101" pitchFamily="2" charset="-122"/>
                <a:sym typeface="+mn-ea"/>
              </a:rPr>
              <a:t>				</a:t>
            </a:r>
            <a:r>
              <a:rPr lang="zh-CN" altLang="en-US">
                <a:latin typeface="宋体" panose="02010600030101010101" pitchFamily="2" charset="-122"/>
                <a:ea typeface="宋体" panose="02010600030101010101" pitchFamily="2" charset="-122"/>
                <a:cs typeface="宋体" panose="02010600030101010101" pitchFamily="2" charset="-122"/>
                <a:sym typeface="+mn-ea"/>
              </a:rPr>
              <a:t>像素值</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sym typeface="+mn-ea"/>
              </a:rPr>
              <a:t>height</a:t>
            </a:r>
            <a:r>
              <a:rPr lang="en-US" altLang="zh-CN">
                <a:latin typeface="宋体" panose="02010600030101010101" pitchFamily="2" charset="-122"/>
                <a:ea typeface="宋体" panose="02010600030101010101" pitchFamily="2" charset="-122"/>
                <a:cs typeface="宋体" panose="02010600030101010101" pitchFamily="2" charset="-122"/>
                <a:sym typeface="+mn-ea"/>
              </a:rPr>
              <a:t>		</a:t>
            </a:r>
            <a:r>
              <a:rPr lang="zh-CN" altLang="en-US">
                <a:latin typeface="宋体" panose="02010600030101010101" pitchFamily="2" charset="-122"/>
                <a:ea typeface="宋体" panose="02010600030101010101" pitchFamily="2" charset="-122"/>
                <a:cs typeface="宋体" panose="02010600030101010101" pitchFamily="2" charset="-122"/>
                <a:sym typeface="+mn-ea"/>
              </a:rPr>
              <a:t>设置单元格的高度</a:t>
            </a:r>
            <a:r>
              <a:rPr lang="en-US" altLang="zh-CN">
                <a:latin typeface="宋体" panose="02010600030101010101" pitchFamily="2" charset="-122"/>
                <a:ea typeface="宋体" panose="02010600030101010101" pitchFamily="2" charset="-122"/>
                <a:cs typeface="宋体" panose="02010600030101010101" pitchFamily="2" charset="-122"/>
                <a:sym typeface="+mn-ea"/>
              </a:rPr>
              <a:t>				</a:t>
            </a:r>
            <a:r>
              <a:rPr lang="zh-CN" altLang="en-US">
                <a:latin typeface="宋体" panose="02010600030101010101" pitchFamily="2" charset="-122"/>
                <a:ea typeface="宋体" panose="02010600030101010101" pitchFamily="2" charset="-122"/>
                <a:cs typeface="宋体" panose="02010600030101010101" pitchFamily="2" charset="-122"/>
                <a:sym typeface="+mn-ea"/>
              </a:rPr>
              <a:t>像素值</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sym typeface="+mn-ea"/>
              </a:rPr>
              <a:t>align</a:t>
            </a:r>
            <a:r>
              <a:rPr lang="en-US" altLang="zh-CN">
                <a:latin typeface="宋体" panose="02010600030101010101" pitchFamily="2" charset="-122"/>
                <a:ea typeface="宋体" panose="02010600030101010101" pitchFamily="2" charset="-122"/>
                <a:cs typeface="宋体" panose="02010600030101010101" pitchFamily="2" charset="-122"/>
                <a:sym typeface="+mn-ea"/>
              </a:rPr>
              <a:t>		</a:t>
            </a:r>
            <a:r>
              <a:rPr lang="zh-CN" altLang="en-US">
                <a:latin typeface="宋体" panose="02010600030101010101" pitchFamily="2" charset="-122"/>
                <a:ea typeface="宋体" panose="02010600030101010101" pitchFamily="2" charset="-122"/>
                <a:cs typeface="宋体" panose="02010600030101010101" pitchFamily="2" charset="-122"/>
                <a:sym typeface="+mn-ea"/>
              </a:rPr>
              <a:t>设置单元格中的内容的水平对齐方式</a:t>
            </a:r>
            <a:r>
              <a:rPr lang="en-US" altLang="zh-CN">
                <a:latin typeface="宋体" panose="02010600030101010101" pitchFamily="2" charset="-122"/>
                <a:ea typeface="宋体" panose="02010600030101010101" pitchFamily="2" charset="-122"/>
                <a:cs typeface="宋体" panose="02010600030101010101" pitchFamily="2" charset="-122"/>
                <a:sym typeface="+mn-ea"/>
              </a:rPr>
              <a:t>		</a:t>
            </a:r>
            <a:r>
              <a:rPr lang="zh-CN" altLang="en-US">
                <a:latin typeface="宋体" panose="02010600030101010101" pitchFamily="2" charset="-122"/>
                <a:ea typeface="宋体" panose="02010600030101010101" pitchFamily="2" charset="-122"/>
                <a:cs typeface="宋体" panose="02010600030101010101" pitchFamily="2" charset="-122"/>
                <a:sym typeface="+mn-ea"/>
              </a:rPr>
              <a:t>left、center、right</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sym typeface="+mn-ea"/>
              </a:rPr>
              <a:t>valign</a:t>
            </a:r>
            <a:r>
              <a:rPr lang="en-US" altLang="zh-CN">
                <a:latin typeface="宋体" panose="02010600030101010101" pitchFamily="2" charset="-122"/>
                <a:ea typeface="宋体" panose="02010600030101010101" pitchFamily="2" charset="-122"/>
                <a:cs typeface="宋体" panose="02010600030101010101" pitchFamily="2" charset="-122"/>
                <a:sym typeface="+mn-ea"/>
              </a:rPr>
              <a:t>		</a:t>
            </a:r>
            <a:r>
              <a:rPr lang="zh-CN" altLang="en-US">
                <a:latin typeface="宋体" panose="02010600030101010101" pitchFamily="2" charset="-122"/>
                <a:ea typeface="宋体" panose="02010600030101010101" pitchFamily="2" charset="-122"/>
                <a:cs typeface="宋体" panose="02010600030101010101" pitchFamily="2" charset="-122"/>
                <a:sym typeface="+mn-ea"/>
              </a:rPr>
              <a:t>设置单元格中的内容的垂直对齐方式</a:t>
            </a:r>
            <a:r>
              <a:rPr lang="en-US" altLang="zh-CN">
                <a:latin typeface="宋体" panose="02010600030101010101" pitchFamily="2" charset="-122"/>
                <a:ea typeface="宋体" panose="02010600030101010101" pitchFamily="2" charset="-122"/>
                <a:cs typeface="宋体" panose="02010600030101010101" pitchFamily="2" charset="-122"/>
                <a:sym typeface="+mn-ea"/>
              </a:rPr>
              <a:t>		</a:t>
            </a:r>
            <a:r>
              <a:rPr lang="zh-CN" altLang="en-US">
                <a:latin typeface="宋体" panose="02010600030101010101" pitchFamily="2" charset="-122"/>
                <a:ea typeface="宋体" panose="02010600030101010101" pitchFamily="2" charset="-122"/>
                <a:cs typeface="宋体" panose="02010600030101010101" pitchFamily="2" charset="-122"/>
                <a:sym typeface="+mn-ea"/>
              </a:rPr>
              <a:t>top、middle、bottom </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sym typeface="+mn-ea"/>
              </a:rPr>
              <a:t>rowspan</a:t>
            </a:r>
            <a:r>
              <a:rPr lang="en-US" altLang="zh-CN">
                <a:latin typeface="宋体" panose="02010600030101010101" pitchFamily="2" charset="-122"/>
                <a:ea typeface="宋体" panose="02010600030101010101" pitchFamily="2" charset="-122"/>
                <a:cs typeface="宋体" panose="02010600030101010101" pitchFamily="2" charset="-122"/>
                <a:sym typeface="+mn-ea"/>
              </a:rPr>
              <a:t>		</a:t>
            </a:r>
            <a:r>
              <a:rPr lang="zh-CN" altLang="en-US">
                <a:latin typeface="宋体" panose="02010600030101010101" pitchFamily="2" charset="-122"/>
                <a:ea typeface="宋体" panose="02010600030101010101" pitchFamily="2" charset="-122"/>
                <a:cs typeface="宋体" panose="02010600030101010101" pitchFamily="2" charset="-122"/>
                <a:sym typeface="+mn-ea"/>
              </a:rPr>
              <a:t>设置要跨行（纵向）合并的单元格数</a:t>
            </a:r>
            <a:r>
              <a:rPr lang="en-US" altLang="zh-CN">
                <a:latin typeface="宋体" panose="02010600030101010101" pitchFamily="2" charset="-122"/>
                <a:ea typeface="宋体" panose="02010600030101010101" pitchFamily="2" charset="-122"/>
                <a:cs typeface="宋体" panose="02010600030101010101" pitchFamily="2" charset="-122"/>
                <a:sym typeface="+mn-ea"/>
              </a:rPr>
              <a:t>		</a:t>
            </a:r>
            <a:r>
              <a:rPr lang="zh-CN" altLang="en-US">
                <a:latin typeface="宋体" panose="02010600030101010101" pitchFamily="2" charset="-122"/>
                <a:ea typeface="宋体" panose="02010600030101010101" pitchFamily="2" charset="-122"/>
                <a:cs typeface="宋体" panose="02010600030101010101" pitchFamily="2" charset="-122"/>
                <a:sym typeface="+mn-ea"/>
              </a:rPr>
              <a:t>要合并的数量</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sym typeface="+mn-ea"/>
              </a:rPr>
              <a:t>colspan</a:t>
            </a:r>
            <a:r>
              <a:rPr lang="en-US" altLang="zh-CN">
                <a:latin typeface="宋体" panose="02010600030101010101" pitchFamily="2" charset="-122"/>
                <a:ea typeface="宋体" panose="02010600030101010101" pitchFamily="2" charset="-122"/>
                <a:cs typeface="宋体" panose="02010600030101010101" pitchFamily="2" charset="-122"/>
                <a:sym typeface="+mn-ea"/>
              </a:rPr>
              <a:t>		</a:t>
            </a:r>
            <a:r>
              <a:rPr lang="zh-CN" altLang="en-US">
                <a:latin typeface="宋体" panose="02010600030101010101" pitchFamily="2" charset="-122"/>
                <a:ea typeface="宋体" panose="02010600030101010101" pitchFamily="2" charset="-122"/>
                <a:cs typeface="宋体" panose="02010600030101010101" pitchFamily="2" charset="-122"/>
                <a:sym typeface="+mn-ea"/>
              </a:rPr>
              <a:t>设置要跨列（横向）合并的单元格数</a:t>
            </a:r>
            <a:r>
              <a:rPr lang="en-US" altLang="zh-CN">
                <a:latin typeface="宋体" panose="02010600030101010101" pitchFamily="2" charset="-122"/>
                <a:ea typeface="宋体" panose="02010600030101010101" pitchFamily="2" charset="-122"/>
                <a:cs typeface="宋体" panose="02010600030101010101" pitchFamily="2" charset="-122"/>
                <a:sym typeface="+mn-ea"/>
              </a:rPr>
              <a:t>		</a:t>
            </a:r>
            <a:r>
              <a:rPr lang="zh-CN" altLang="en-US">
                <a:latin typeface="宋体" panose="02010600030101010101" pitchFamily="2" charset="-122"/>
                <a:ea typeface="宋体" panose="02010600030101010101" pitchFamily="2" charset="-122"/>
                <a:cs typeface="宋体" panose="02010600030101010101" pitchFamily="2" charset="-122"/>
                <a:sym typeface="+mn-ea"/>
              </a:rPr>
              <a:t>要合并的数量</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不规则表格</a:t>
            </a:r>
            <a:endPar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a:latin typeface="宋体" panose="02010600030101010101" pitchFamily="2" charset="-122"/>
                <a:ea typeface="宋体" panose="02010600030101010101" pitchFamily="2" charset="-122"/>
                <a:cs typeface="宋体" panose="02010600030101010101" pitchFamily="2" charset="-122"/>
                <a:sym typeface="+mn-ea"/>
              </a:rPr>
              <a:t>&lt;td&gt; 元素可以附带colspan和rowspan属性，以创建不规则表格。</a:t>
            </a:r>
            <a:endParaRPr lang="en-US" altLang="zh-CN">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a:latin typeface="宋体" panose="02010600030101010101" pitchFamily="2" charset="-122"/>
                <a:ea typeface="宋体" panose="02010600030101010101" pitchFamily="2" charset="-122"/>
                <a:cs typeface="宋体" panose="02010600030101010101" pitchFamily="2" charset="-122"/>
                <a:sym typeface="+mn-ea"/>
              </a:rPr>
              <a:t>colspan属性：允许单元格跨越多列，即在水平方向上延伸，实现水平方向的单元格合并；</a:t>
            </a:r>
            <a:endParaRPr lang="en-US" altLang="zh-CN">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a:latin typeface="宋体" panose="02010600030101010101" pitchFamily="2" charset="-122"/>
                <a:ea typeface="宋体" panose="02010600030101010101" pitchFamily="2" charset="-122"/>
                <a:cs typeface="宋体" panose="02010600030101010101" pitchFamily="2" charset="-122"/>
                <a:sym typeface="+mn-ea"/>
              </a:rPr>
              <a:t>rowspan属性：允许单元格跨越多行，即在垂直方向上延伸，实现垂直方向上的单元格合并。</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84455" y="828040"/>
            <a:ext cx="12107545" cy="590804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HTML 超链接（链接）</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超链接可以是一个字，一个词，或者一组词，也可以是一幅图像，您可以点击这些内容来跳转到新的文档或者当前文档中的某个部分。</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当您把鼠标指针移动到网页中的某个链接上时，箭头会变为一只小手。</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我们通过使用 &lt;a&gt; 标签在 HTML 中创建链接。</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有两种使用 &lt;a&gt; 标签的方式：</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通过使用 href 属性 - 创建指向另一个文档的链接</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通过使用 name 属性 - 创建文档内的书签</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什么是&lt;a&gt;标签</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&lt;a&gt; 标签定义超链接，用于从一张页面链接到另一张页面。</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&lt;a&gt; 元素最重要的属性是 href 属性，它指示链接的目标。</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&lt;a&gt;标签的几个重要属性</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href</a:t>
            </a: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规定链接指向的页面的 URL。</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target</a:t>
            </a: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规定在何处打开链接文档。</a:t>
            </a:r>
            <a:r>
              <a:rPr lang="en-US" altLang="zh-CN">
                <a:latin typeface="宋体" panose="02010600030101010101" pitchFamily="2" charset="-122"/>
                <a:ea typeface="宋体" panose="02010600030101010101" pitchFamily="2" charset="-122"/>
                <a:cs typeface="宋体" panose="02010600030101010101" pitchFamily="2" charset="-122"/>
                <a:sym typeface="+mn-ea"/>
              </a:rPr>
              <a:t>target </a:t>
            </a:r>
            <a:r>
              <a:rPr lang="zh-CN" altLang="en-US">
                <a:latin typeface="宋体" panose="02010600030101010101" pitchFamily="2" charset="-122"/>
                <a:ea typeface="宋体" panose="02010600030101010101" pitchFamily="2" charset="-122"/>
                <a:cs typeface="宋体" panose="02010600030101010101" pitchFamily="2" charset="-122"/>
                <a:sym typeface="+mn-ea"/>
              </a:rPr>
              <a:t>支持的值有：</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_self:自身窗口</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pPr lvl="2" algn="l">
              <a:buClrTx/>
              <a:buSzTx/>
              <a:buNone/>
            </a:pP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_blank:新窗口</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pPr lvl="2" algn="l">
              <a:buClrTx/>
              <a:buSzTx/>
              <a:buNone/>
            </a:pP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_parent:父窗口</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pPr lvl="2" algn="l">
              <a:buClrTx/>
              <a:buSzTx/>
              <a:buNone/>
            </a:pP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_top:顶窗口</a:t>
            </a:r>
            <a:endPar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name</a:t>
            </a: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规定锚的名称。HTML5已经去掉name属性，实现锚点时请使用id</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25095" y="664845"/>
            <a:ext cx="11892915" cy="6185535"/>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超链接表现形式</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&lt;a&gt;元素用于创建超链接，常见的表现形式有：</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1、普通超链接，语法为：</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&lt;a href="</a:t>
            </a:r>
            <a:r>
              <a:rPr lang="en-US" altLang="zh-CN">
                <a:latin typeface="宋体" panose="02010600030101010101" pitchFamily="2" charset="-122"/>
                <a:ea typeface="宋体" panose="02010600030101010101" pitchFamily="2" charset="-122"/>
                <a:cs typeface="宋体" panose="02010600030101010101" pitchFamily="2" charset="-122"/>
              </a:rPr>
              <a:t>https://www.baidu.com</a:t>
            </a:r>
            <a:r>
              <a:rPr lang="zh-CN" altLang="en-US">
                <a:latin typeface="宋体" panose="02010600030101010101" pitchFamily="2" charset="-122"/>
                <a:ea typeface="宋体" panose="02010600030101010101" pitchFamily="2" charset="-122"/>
                <a:cs typeface="宋体" panose="02010600030101010101" pitchFamily="2" charset="-122"/>
              </a:rPr>
              <a:t>" target="</a:t>
            </a:r>
            <a:r>
              <a:rPr lang="en-US" altLang="zh-CN">
                <a:latin typeface="宋体" panose="02010600030101010101" pitchFamily="2" charset="-122"/>
                <a:ea typeface="宋体" panose="02010600030101010101" pitchFamily="2" charset="-122"/>
                <a:cs typeface="宋体" panose="02010600030101010101" pitchFamily="2" charset="-122"/>
              </a:rPr>
              <a:t>_blank</a:t>
            </a:r>
            <a:r>
              <a:rPr lang="zh-CN" altLang="en-US">
                <a:latin typeface="宋体" panose="02010600030101010101" pitchFamily="2" charset="-122"/>
                <a:ea typeface="宋体" panose="02010600030101010101" pitchFamily="2" charset="-122"/>
                <a:cs typeface="宋体" panose="02010600030101010101" pitchFamily="2" charset="-122"/>
              </a:rPr>
              <a:t>"&gt;文本&lt;/a&gt;</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2、下载链接，即目标文档为下载资源，语法如：</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&lt;a href="DAY02.zip"&gt;下载&lt;/a&gt;</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3、电子邮件链接，用于链接到 email，语法如：</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&lt;a href="mailto:tarena@tarena.com.cn"&gt;联系我们&lt;/a&gt;</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4、空链接，用于返回页面顶部，语法如：</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&lt;a href="#"&gt;...&lt;/a&gt;</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5、链接到JavaScript，以实现特定的代码功能，语法如：</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&lt;a href="javascript : …"&gt;JS 功能&lt;/a&gt;</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rPr>
              <a:t>6、</a:t>
            </a:r>
            <a:r>
              <a:rPr lang="zh-CN" altLang="en-US">
                <a:latin typeface="宋体" panose="02010600030101010101" pitchFamily="2" charset="-122"/>
                <a:ea typeface="宋体" panose="02010600030101010101" pitchFamily="2" charset="-122"/>
                <a:cs typeface="宋体" panose="02010600030101010101" pitchFamily="2" charset="-122"/>
                <a:sym typeface="+mn-ea"/>
              </a:rPr>
              <a:t>链接到网页，语法如：</a:t>
            </a:r>
            <a:endParaRPr lang="zh-CN" altLang="en-US">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sym typeface="+mn-ea"/>
              </a:rPr>
              <a:t>&lt;a href="https://www.baidu.com/"&gt;点击跳往百度&lt;/a&gt; </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a:latin typeface="宋体" panose="02010600030101010101" pitchFamily="2" charset="-122"/>
                <a:ea typeface="宋体" panose="02010600030101010101" pitchFamily="2" charset="-122"/>
                <a:cs typeface="宋体" panose="02010600030101010101" pitchFamily="2" charset="-122"/>
                <a:sym typeface="+mn-ea"/>
              </a:rPr>
              <a:t>7</a:t>
            </a:r>
            <a:r>
              <a:rPr lang="zh-CN" altLang="en-US">
                <a:latin typeface="宋体" panose="02010600030101010101" pitchFamily="2" charset="-122"/>
                <a:ea typeface="宋体" panose="02010600030101010101" pitchFamily="2" charset="-122"/>
                <a:cs typeface="宋体" panose="02010600030101010101" pitchFamily="2" charset="-122"/>
                <a:sym typeface="+mn-ea"/>
              </a:rPr>
              <a:t>、链接到锚点，语法如：</a:t>
            </a:r>
            <a:endParaRPr lang="zh-CN" altLang="en-US">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sym typeface="+mn-ea"/>
              </a:rPr>
              <a:t>&lt;a href="</a:t>
            </a:r>
            <a:r>
              <a:rPr lang="en-US" altLang="zh-CN">
                <a:latin typeface="宋体" panose="02010600030101010101" pitchFamily="2" charset="-122"/>
                <a:ea typeface="宋体" panose="02010600030101010101" pitchFamily="2" charset="-122"/>
                <a:cs typeface="宋体" panose="02010600030101010101" pitchFamily="2" charset="-122"/>
                <a:sym typeface="+mn-ea"/>
              </a:rPr>
              <a:t>#maodian1</a:t>
            </a:r>
            <a:r>
              <a:rPr lang="zh-CN" altLang="en-US">
                <a:latin typeface="宋体" panose="02010600030101010101" pitchFamily="2" charset="-122"/>
                <a:ea typeface="宋体" panose="02010600030101010101" pitchFamily="2" charset="-122"/>
                <a:cs typeface="宋体" panose="02010600030101010101" pitchFamily="2" charset="-122"/>
                <a:sym typeface="+mn-ea"/>
              </a:rPr>
              <a:t>"&gt;点击跳往锚点</a:t>
            </a:r>
            <a:r>
              <a:rPr lang="en-US" altLang="zh-CN">
                <a:latin typeface="宋体" panose="02010600030101010101" pitchFamily="2" charset="-122"/>
                <a:ea typeface="宋体" panose="02010600030101010101" pitchFamily="2" charset="-122"/>
                <a:cs typeface="宋体" panose="02010600030101010101" pitchFamily="2" charset="-122"/>
                <a:sym typeface="+mn-ea"/>
              </a:rPr>
              <a:t>1</a:t>
            </a:r>
            <a:r>
              <a:rPr lang="zh-CN" altLang="en-US">
                <a:latin typeface="宋体" panose="02010600030101010101" pitchFamily="2" charset="-122"/>
                <a:ea typeface="宋体" panose="02010600030101010101" pitchFamily="2" charset="-122"/>
                <a:cs typeface="宋体" panose="02010600030101010101" pitchFamily="2" charset="-122"/>
                <a:sym typeface="+mn-ea"/>
              </a:rPr>
              <a:t>&lt;/a&gt;</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3" name="矩形 2"/>
          <p:cNvSpPr/>
          <p:nvPr/>
        </p:nvSpPr>
        <p:spPr>
          <a:xfrm>
            <a:off x="6259195" y="1964690"/>
            <a:ext cx="5725795" cy="458851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&lt;br/&gt;&lt;br/&gt;</a:t>
            </a:r>
            <a:endParaRPr lang="zh-CN" altLang="en-US" sz="1200">
              <a:solidFill>
                <a:schemeClr val="tx1"/>
              </a:solidFill>
            </a:endParaRPr>
          </a:p>
          <a:p>
            <a:pPr algn="l"/>
            <a:r>
              <a:rPr lang="zh-CN" altLang="en-US" sz="1200">
                <a:solidFill>
                  <a:schemeClr val="tx1"/>
                </a:solidFill>
              </a:rPr>
              <a:t>    &lt;!-- 超链接练习 --&gt;</a:t>
            </a:r>
            <a:endParaRPr lang="zh-CN" altLang="en-US" sz="1200">
              <a:solidFill>
                <a:schemeClr val="tx1"/>
              </a:solidFill>
            </a:endParaRPr>
          </a:p>
          <a:p>
            <a:pPr algn="l"/>
            <a:r>
              <a:rPr lang="zh-CN" altLang="en-US" sz="1200">
                <a:solidFill>
                  <a:schemeClr val="tx1"/>
                </a:solidFill>
              </a:rPr>
              <a:t>    &lt;a href="https://www.baidu.com/"&gt;点击跳往百度&lt;/a&gt;</a:t>
            </a:r>
            <a:endParaRPr lang="zh-CN" altLang="en-US" sz="1200">
              <a:solidFill>
                <a:schemeClr val="tx1"/>
              </a:solidFill>
            </a:endParaRPr>
          </a:p>
          <a:p>
            <a:pPr algn="l"/>
            <a:r>
              <a:rPr lang="zh-CN" altLang="en-US" sz="1200">
                <a:solidFill>
                  <a:schemeClr val="tx1"/>
                </a:solidFill>
              </a:rPr>
              <a:t>    &lt;a href="https://www.baidu.com/" target="_blank"&gt;点击打开新的页面跳往百度&lt;/a&gt;</a:t>
            </a:r>
            <a:endParaRPr lang="zh-CN" altLang="en-US" sz="1200">
              <a:solidFill>
                <a:schemeClr val="tx1"/>
              </a:solidFill>
            </a:endParaRPr>
          </a:p>
          <a:p>
            <a:pPr algn="l"/>
            <a:r>
              <a:rPr lang="zh-CN" altLang="en-US" sz="1200">
                <a:solidFill>
                  <a:schemeClr val="tx1"/>
                </a:solidFill>
              </a:rPr>
              <a:t>    &lt;a href="https://www.baidu.com/"&gt;</a:t>
            </a:r>
            <a:endParaRPr lang="zh-CN" altLang="en-US" sz="1200">
              <a:solidFill>
                <a:schemeClr val="tx1"/>
              </a:solidFill>
            </a:endParaRPr>
          </a:p>
          <a:p>
            <a:pPr algn="l"/>
            <a:r>
              <a:rPr lang="zh-CN" altLang="en-US" sz="1200">
                <a:solidFill>
                  <a:schemeClr val="tx1"/>
                </a:solidFill>
              </a:rPr>
              <a:t>        &lt;!-- title 属性规定关于元素的额外信息。 --&gt;</a:t>
            </a:r>
            <a:endParaRPr lang="zh-CN" altLang="en-US" sz="1200">
              <a:solidFill>
                <a:schemeClr val="tx1"/>
              </a:solidFill>
            </a:endParaRPr>
          </a:p>
          <a:p>
            <a:pPr algn="l"/>
            <a:r>
              <a:rPr lang="zh-CN" altLang="en-US" sz="1200">
                <a:solidFill>
                  <a:schemeClr val="tx1"/>
                </a:solidFill>
              </a:rPr>
              <a:t>        &lt;img src="../img/bird.jpg" alt="点击图片跳往百度" title="点击图片跳往百度"&gt;</a:t>
            </a:r>
            <a:endParaRPr lang="zh-CN" altLang="en-US" sz="1200">
              <a:solidFill>
                <a:schemeClr val="tx1"/>
              </a:solidFill>
            </a:endParaRPr>
          </a:p>
          <a:p>
            <a:pPr algn="l"/>
            <a:r>
              <a:rPr lang="zh-CN" altLang="en-US" sz="1200">
                <a:solidFill>
                  <a:schemeClr val="tx1"/>
                </a:solidFill>
              </a:rPr>
              <a:t>    &lt;/a&gt;</a:t>
            </a:r>
            <a:endParaRPr lang="zh-CN" altLang="en-US" sz="1200">
              <a:solidFill>
                <a:schemeClr val="tx1"/>
              </a:solidFill>
            </a:endParaRPr>
          </a:p>
          <a:p>
            <a:pPr algn="l"/>
            <a:r>
              <a:rPr lang="zh-CN" altLang="en-US" sz="1200">
                <a:solidFill>
                  <a:schemeClr val="tx1"/>
                </a:solidFill>
              </a:rPr>
              <a:t>    &lt;br/&gt;</a:t>
            </a:r>
            <a:endParaRPr lang="zh-CN" altLang="en-US" sz="1200">
              <a:solidFill>
                <a:schemeClr val="tx1"/>
              </a:solidFill>
            </a:endParaRPr>
          </a:p>
          <a:p>
            <a:pPr algn="l"/>
            <a:r>
              <a:rPr lang="zh-CN" altLang="en-US" sz="1200">
                <a:solidFill>
                  <a:schemeClr val="tx1"/>
                </a:solidFill>
              </a:rPr>
              <a:t>    &lt;!-- 超链接表现形式 --&gt;</a:t>
            </a:r>
            <a:endParaRPr lang="zh-CN" altLang="en-US" sz="1200">
              <a:solidFill>
                <a:schemeClr val="tx1"/>
              </a:solidFill>
            </a:endParaRPr>
          </a:p>
          <a:p>
            <a:pPr algn="l"/>
            <a:r>
              <a:rPr lang="zh-CN" altLang="en-US" sz="1200">
                <a:solidFill>
                  <a:schemeClr val="tx1"/>
                </a:solidFill>
              </a:rPr>
              <a:t>    &lt;a href=""&gt;普通超链接,没有任何行为&lt;/a&gt;</a:t>
            </a:r>
            <a:endParaRPr lang="zh-CN" altLang="en-US" sz="1200">
              <a:solidFill>
                <a:schemeClr val="tx1"/>
              </a:solidFill>
            </a:endParaRPr>
          </a:p>
          <a:p>
            <a:pPr algn="l"/>
            <a:r>
              <a:rPr lang="zh-CN" altLang="en-US" sz="1200">
                <a:solidFill>
                  <a:schemeClr val="tx1"/>
                </a:solidFill>
              </a:rPr>
              <a:t>    &lt;!-- # 代表页面顶部锚点 --&gt;</a:t>
            </a:r>
            <a:endParaRPr lang="zh-CN" altLang="en-US" sz="1200">
              <a:solidFill>
                <a:schemeClr val="tx1"/>
              </a:solidFill>
            </a:endParaRPr>
          </a:p>
          <a:p>
            <a:pPr algn="l"/>
            <a:r>
              <a:rPr lang="zh-CN" altLang="en-US" sz="1200">
                <a:solidFill>
                  <a:schemeClr val="tx1"/>
                </a:solidFill>
              </a:rPr>
              <a:t>    &lt;a href="#"&gt;普通超链接,链接到顶部锚点&lt;/a&gt;</a:t>
            </a:r>
            <a:endParaRPr lang="zh-CN" altLang="en-US" sz="1200">
              <a:solidFill>
                <a:schemeClr val="tx1"/>
              </a:solidFill>
            </a:endParaRPr>
          </a:p>
          <a:p>
            <a:pPr algn="l"/>
            <a:r>
              <a:rPr lang="zh-CN" altLang="en-US" sz="1200">
                <a:solidFill>
                  <a:schemeClr val="tx1"/>
                </a:solidFill>
              </a:rPr>
              <a:t>    &lt;a href="../img/bird.jpg"&gt;链接到文件&lt;/a&gt;</a:t>
            </a:r>
            <a:endParaRPr lang="zh-CN" altLang="en-US" sz="1200">
              <a:solidFill>
                <a:schemeClr val="tx1"/>
              </a:solidFill>
            </a:endParaRPr>
          </a:p>
          <a:p>
            <a:pPr algn="l"/>
            <a:r>
              <a:rPr lang="zh-CN" altLang="en-US" sz="1200">
                <a:solidFill>
                  <a:schemeClr val="tx1"/>
                </a:solidFill>
              </a:rPr>
              <a:t>    &lt;a href="../img/bird.zip"&gt;链接到文件&lt;/a&gt;</a:t>
            </a:r>
            <a:endParaRPr lang="zh-CN" altLang="en-US" sz="1200">
              <a:solidFill>
                <a:schemeClr val="tx1"/>
              </a:solidFill>
            </a:endParaRPr>
          </a:p>
          <a:p>
            <a:pPr algn="l"/>
            <a:r>
              <a:rPr lang="zh-CN" altLang="en-US" sz="1200">
                <a:solidFill>
                  <a:schemeClr val="tx1"/>
                </a:solidFill>
              </a:rPr>
              <a:t>    &lt;a href="mailto:389093982@qq.com"&gt;链接到邮件&lt;/a&gt;</a:t>
            </a:r>
            <a:endParaRPr lang="zh-CN" altLang="en-US" sz="1200">
              <a:solidFill>
                <a:schemeClr val="tx1"/>
              </a:solidFill>
            </a:endParaRPr>
          </a:p>
          <a:p>
            <a:pPr algn="l"/>
            <a:r>
              <a:rPr lang="zh-CN" altLang="en-US" sz="1200">
                <a:solidFill>
                  <a:schemeClr val="tx1"/>
                </a:solidFill>
              </a:rPr>
              <a:t>    &lt;a href="https://www.baidu.com/"&gt;链接到百度&lt;/a&gt;</a:t>
            </a:r>
            <a:endParaRPr lang="zh-CN" altLang="en-US" sz="1200">
              <a:solidFill>
                <a:schemeClr val="tx1"/>
              </a:solidFill>
            </a:endParaRPr>
          </a:p>
          <a:p>
            <a:pPr algn="l"/>
            <a:r>
              <a:rPr lang="zh-CN" altLang="en-US" sz="1200">
                <a:solidFill>
                  <a:schemeClr val="tx1"/>
                </a:solidFill>
              </a:rPr>
              <a:t>    &lt;a href="javascript:;"&gt;链接到 空javascript&lt;/a&gt;</a:t>
            </a:r>
            <a:endParaRPr lang="zh-CN" altLang="en-US" sz="1200">
              <a:solidFill>
                <a:schemeClr val="tx1"/>
              </a:solidFill>
            </a:endParaRPr>
          </a:p>
          <a:p>
            <a:pPr algn="l"/>
            <a:r>
              <a:rPr lang="zh-CN" altLang="en-US" sz="1200">
                <a:solidFill>
                  <a:schemeClr val="tx1"/>
                </a:solidFill>
              </a:rPr>
              <a:t>    &lt;a href="javascript:window.alert('helloworld');"&gt;链接到 javascript&lt;/a&gt;</a:t>
            </a:r>
            <a:endParaRPr lang="zh-CN" altLang="en-US" sz="1200">
              <a:solidFill>
                <a:schemeClr val="tx1"/>
              </a:solidFill>
            </a:endParaRPr>
          </a:p>
          <a:p>
            <a:pPr algn="l"/>
            <a:r>
              <a:rPr lang="zh-CN" altLang="en-US" sz="1200">
                <a:solidFill>
                  <a:schemeClr val="tx1"/>
                </a:solidFill>
              </a:rPr>
              <a:t>    &lt;a href="#" onclick="window.alert('helloworld');"&gt;点击我&lt;/a&gt;</a:t>
            </a:r>
            <a:endParaRPr lang="zh-CN" altLang="en-US" sz="1200">
              <a:solidFill>
                <a:schemeClr val="tx1"/>
              </a:solidFill>
            </a:endParaRPr>
          </a:p>
          <a:p>
            <a:pPr algn="l"/>
            <a:r>
              <a:rPr lang="zh-CN" altLang="en-US" sz="1200">
                <a:solidFill>
                  <a:schemeClr val="tx1"/>
                </a:solidFill>
              </a:rPr>
              <a:t>    &lt;a id="maodian2" href="#maodian1"&gt;锚点位置2,点击返回锚点1&lt;/a&gt;</a:t>
            </a:r>
            <a:endParaRPr lang="zh-CN" altLang="en-US" sz="1200">
              <a:solidFill>
                <a:schemeClr val="tx1"/>
              </a:solidFill>
            </a:endParaRPr>
          </a:p>
          <a:p>
            <a:pPr algn="l"/>
            <a:r>
              <a:rPr lang="zh-CN" altLang="en-US" sz="1200">
                <a:solidFill>
                  <a:schemeClr val="tx1"/>
                </a:solidFill>
              </a:rPr>
              <a:t>    &lt;!-- 新窗口打开 --&gt;</a:t>
            </a:r>
            <a:endParaRPr lang="zh-CN" altLang="en-US" sz="1200">
              <a:solidFill>
                <a:schemeClr val="tx1"/>
              </a:solidFill>
            </a:endParaRPr>
          </a:p>
          <a:p>
            <a:pPr algn="l"/>
            <a:r>
              <a:rPr lang="zh-CN" altLang="en-US" sz="1200">
                <a:solidFill>
                  <a:schemeClr val="tx1"/>
                </a:solidFill>
              </a:rPr>
              <a:t>    &lt;a href="https://www.baidu.com/" target="_blank"&gt;链接到百度&lt;/a&gt;</a:t>
            </a:r>
            <a:endParaRPr lang="zh-CN" altLang="en-US" sz="1200">
              <a:solidFill>
                <a:schemeClr val="tx1"/>
              </a:solidFill>
            </a:endParaRPr>
          </a:p>
        </p:txBody>
      </p:sp>
      <p:sp>
        <p:nvSpPr>
          <p:cNvPr id="4" name="矩形 3"/>
          <p:cNvSpPr/>
          <p:nvPr/>
        </p:nvSpPr>
        <p:spPr>
          <a:xfrm>
            <a:off x="10478135" y="2045970"/>
            <a:ext cx="143002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超链接</a:t>
            </a:r>
            <a:r>
              <a:rPr lang="zh-CN" altLang="en-US"/>
              <a:t>标签</a:t>
            </a:r>
            <a:endParaRPr lang="zh-CN" altLang="en-US"/>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1455" y="782955"/>
            <a:ext cx="11776075" cy="2306955"/>
          </a:xfrm>
          <a:prstGeom prst="rect">
            <a:avLst/>
          </a:prstGeom>
          <a:noFill/>
        </p:spPr>
        <p:txBody>
          <a:bodyPr wrap="square" rtlCol="0">
            <a:spAutoFit/>
          </a:bodyPr>
          <a:p>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锚点</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如果</a:t>
            </a:r>
            <a:r>
              <a:rPr lang="en-US" altLang="zh-CN">
                <a:latin typeface="宋体" panose="02010600030101010101" pitchFamily="2" charset="-122"/>
                <a:ea typeface="宋体" panose="02010600030101010101" pitchFamily="2" charset="-122"/>
                <a:cs typeface="宋体" panose="02010600030101010101" pitchFamily="2" charset="-122"/>
                <a:sym typeface="+mn-ea"/>
              </a:rPr>
              <a:t>Web</a:t>
            </a:r>
            <a:r>
              <a:rPr lang="zh-CN" altLang="en-US">
                <a:latin typeface="宋体" panose="02010600030101010101" pitchFamily="2" charset="-122"/>
                <a:ea typeface="宋体" panose="02010600030101010101" pitchFamily="2" charset="-122"/>
                <a:cs typeface="宋体" panose="02010600030101010101" pitchFamily="2" charset="-122"/>
                <a:sym typeface="+mn-ea"/>
              </a:rPr>
              <a:t>页面很长，页面就无法完全显示在浏览器窗口中，用户必须滚动才能查找页面的相关部分，这时，我们可能需要使用链接以便能够方便地跳转到该页面的特定部分。锚点就是为了解决这类问题而存在的。</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锚点的作用就是可以在页面的不同特定位置添加源标记，以便使用链接可以链接到这些特定的位置。</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可以使用 </a:t>
            </a:r>
            <a:r>
              <a:rPr lang="en-US" altLang="zh-CN">
                <a:latin typeface="宋体" panose="02010600030101010101" pitchFamily="2" charset="-122"/>
                <a:ea typeface="宋体" panose="02010600030101010101" pitchFamily="2" charset="-122"/>
                <a:cs typeface="宋体" panose="02010600030101010101" pitchFamily="2" charset="-122"/>
                <a:sym typeface="+mn-ea"/>
              </a:rPr>
              <a:t>&lt;a&gt; </a:t>
            </a:r>
            <a:r>
              <a:rPr lang="zh-CN" altLang="en-US">
                <a:latin typeface="宋体" panose="02010600030101010101" pitchFamily="2" charset="-122"/>
                <a:ea typeface="宋体" panose="02010600030101010101" pitchFamily="2" charset="-122"/>
                <a:cs typeface="宋体" panose="02010600030101010101" pitchFamily="2" charset="-122"/>
                <a:sym typeface="+mn-ea"/>
              </a:rPr>
              <a:t>元素创建目的地锚点，它作为锚点时，必须</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附带一个</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name</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或者</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id</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属性作为锚点的唯一标识。</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注意：如果创建可以通过早期的浏览器查看的页面，最好使用</a:t>
            </a:r>
            <a:r>
              <a:rPr lang="en-US" altLang="zh-CN">
                <a:latin typeface="宋体" panose="02010600030101010101" pitchFamily="2" charset="-122"/>
                <a:ea typeface="宋体" panose="02010600030101010101" pitchFamily="2" charset="-122"/>
                <a:cs typeface="宋体" panose="02010600030101010101" pitchFamily="2" charset="-122"/>
                <a:sym typeface="+mn-ea"/>
              </a:rPr>
              <a:t>name</a:t>
            </a:r>
            <a:r>
              <a:rPr lang="zh-CN" altLang="en-US">
                <a:latin typeface="宋体" panose="02010600030101010101" pitchFamily="2" charset="-122"/>
                <a:ea typeface="宋体" panose="02010600030101010101" pitchFamily="2" charset="-122"/>
                <a:cs typeface="宋体" panose="02010600030101010101" pitchFamily="2" charset="-122"/>
                <a:sym typeface="+mn-ea"/>
              </a:rPr>
              <a:t>属性，因为，</a:t>
            </a:r>
            <a:r>
              <a:rPr lang="en-US" altLang="zh-CN">
                <a:latin typeface="宋体" panose="02010600030101010101" pitchFamily="2" charset="-122"/>
                <a:ea typeface="宋体" panose="02010600030101010101" pitchFamily="2" charset="-122"/>
                <a:cs typeface="宋体" panose="02010600030101010101" pitchFamily="2" charset="-122"/>
                <a:sym typeface="+mn-ea"/>
              </a:rPr>
              <a:t>id</a:t>
            </a:r>
            <a:r>
              <a:rPr lang="zh-CN" altLang="en-US">
                <a:latin typeface="宋体" panose="02010600030101010101" pitchFamily="2" charset="-122"/>
                <a:ea typeface="宋体" panose="02010600030101010101" pitchFamily="2" charset="-122"/>
                <a:cs typeface="宋体" panose="02010600030101010101" pitchFamily="2" charset="-122"/>
                <a:sym typeface="+mn-ea"/>
              </a:rPr>
              <a:t>属性是直到</a:t>
            </a:r>
            <a:r>
              <a:rPr lang="en-US" altLang="zh-CN">
                <a:latin typeface="宋体" panose="02010600030101010101" pitchFamily="2" charset="-122"/>
                <a:ea typeface="宋体" panose="02010600030101010101" pitchFamily="2" charset="-122"/>
                <a:cs typeface="宋体" panose="02010600030101010101" pitchFamily="2" charset="-122"/>
                <a:sym typeface="+mn-ea"/>
              </a:rPr>
              <a:t>HTML4</a:t>
            </a:r>
            <a:r>
              <a:rPr lang="zh-CN" altLang="en-US">
                <a:latin typeface="宋体" panose="02010600030101010101" pitchFamily="2" charset="-122"/>
                <a:ea typeface="宋体" panose="02010600030101010101" pitchFamily="2" charset="-122"/>
                <a:cs typeface="宋体" panose="02010600030101010101" pitchFamily="2" charset="-122"/>
                <a:sym typeface="+mn-ea"/>
              </a:rPr>
              <a:t>中才被使用。</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创建完目的地锚点后，我们就可以依然使用 </a:t>
            </a:r>
            <a:r>
              <a:rPr lang="en-US" altLang="zh-CN">
                <a:latin typeface="宋体" panose="02010600030101010101" pitchFamily="2" charset="-122"/>
                <a:ea typeface="宋体" panose="02010600030101010101" pitchFamily="2" charset="-122"/>
                <a:cs typeface="宋体" panose="02010600030101010101" pitchFamily="2" charset="-122"/>
                <a:sym typeface="+mn-ea"/>
              </a:rPr>
              <a:t>&lt;a&gt; </a:t>
            </a:r>
            <a:r>
              <a:rPr lang="zh-CN" altLang="en-US">
                <a:latin typeface="宋体" panose="02010600030101010101" pitchFamily="2" charset="-122"/>
                <a:ea typeface="宋体" panose="02010600030101010101" pitchFamily="2" charset="-122"/>
                <a:cs typeface="宋体" panose="02010600030101010101" pitchFamily="2" charset="-122"/>
                <a:sym typeface="+mn-ea"/>
              </a:rPr>
              <a:t>元素来添加链接以跳转到目的地锚点，只是 </a:t>
            </a:r>
            <a:r>
              <a:rPr lang="en-US" altLang="zh-CN">
                <a:latin typeface="宋体" panose="02010600030101010101" pitchFamily="2" charset="-122"/>
                <a:ea typeface="宋体" panose="02010600030101010101" pitchFamily="2" charset="-122"/>
                <a:cs typeface="宋体" panose="02010600030101010101" pitchFamily="2" charset="-122"/>
                <a:sym typeface="+mn-ea"/>
              </a:rPr>
              <a:t>&lt;a&gt; </a:t>
            </a:r>
            <a:r>
              <a:rPr lang="zh-CN" altLang="en-US">
                <a:latin typeface="宋体" panose="02010600030101010101" pitchFamily="2" charset="-122"/>
                <a:ea typeface="宋体" panose="02010600030101010101" pitchFamily="2" charset="-122"/>
                <a:cs typeface="宋体" panose="02010600030101010101" pitchFamily="2" charset="-122"/>
                <a:sym typeface="+mn-ea"/>
              </a:rPr>
              <a:t>元素的</a:t>
            </a:r>
            <a:r>
              <a:rPr lang="en-US" altLang="zh-CN">
                <a:latin typeface="宋体" panose="02010600030101010101" pitchFamily="2" charset="-122"/>
                <a:ea typeface="宋体" panose="02010600030101010101" pitchFamily="2" charset="-122"/>
                <a:cs typeface="宋体" panose="02010600030101010101" pitchFamily="2" charset="-122"/>
                <a:sym typeface="+mn-ea"/>
              </a:rPr>
              <a:t>href</a:t>
            </a:r>
            <a:r>
              <a:rPr lang="zh-CN" altLang="en-US">
                <a:latin typeface="宋体" panose="02010600030101010101" pitchFamily="2" charset="-122"/>
                <a:ea typeface="宋体" panose="02010600030101010101" pitchFamily="2" charset="-122"/>
                <a:cs typeface="宋体" panose="02010600030101010101" pitchFamily="2" charset="-122"/>
                <a:sym typeface="+mn-ea"/>
              </a:rPr>
              <a:t>属性的值需要设置为目的地锚点的</a:t>
            </a:r>
            <a:r>
              <a:rPr lang="en-US" altLang="zh-CN">
                <a:latin typeface="宋体" panose="02010600030101010101" pitchFamily="2" charset="-122"/>
                <a:ea typeface="宋体" panose="02010600030101010101" pitchFamily="2" charset="-122"/>
                <a:cs typeface="宋体" panose="02010600030101010101" pitchFamily="2" charset="-122"/>
                <a:sym typeface="+mn-ea"/>
              </a:rPr>
              <a:t>name</a:t>
            </a:r>
            <a:r>
              <a:rPr lang="zh-CN" altLang="en-US">
                <a:latin typeface="宋体" panose="02010600030101010101" pitchFamily="2" charset="-122"/>
                <a:ea typeface="宋体" panose="02010600030101010101" pitchFamily="2" charset="-122"/>
                <a:cs typeface="宋体" panose="02010600030101010101" pitchFamily="2" charset="-122"/>
                <a:sym typeface="+mn-ea"/>
              </a:rPr>
              <a:t>或者</a:t>
            </a:r>
            <a:r>
              <a:rPr lang="en-US" altLang="zh-CN">
                <a:latin typeface="宋体" panose="02010600030101010101" pitchFamily="2" charset="-122"/>
                <a:ea typeface="宋体" panose="02010600030101010101" pitchFamily="2" charset="-122"/>
                <a:cs typeface="宋体" panose="02010600030101010101" pitchFamily="2" charset="-122"/>
                <a:sym typeface="+mn-ea"/>
              </a:rPr>
              <a:t>id</a:t>
            </a:r>
            <a:r>
              <a:rPr lang="zh-CN" altLang="en-US">
                <a:latin typeface="宋体" panose="02010600030101010101" pitchFamily="2" charset="-122"/>
                <a:ea typeface="宋体" panose="02010600030101010101" pitchFamily="2" charset="-122"/>
                <a:cs typeface="宋体" panose="02010600030101010101" pitchFamily="2" charset="-122"/>
                <a:sym typeface="+mn-ea"/>
              </a:rPr>
              <a:t>属性的值，且值前面需要添加</a:t>
            </a:r>
            <a:r>
              <a:rPr lang="en-US" altLang="zh-CN">
                <a:latin typeface="宋体" panose="02010600030101010101" pitchFamily="2" charset="-122"/>
                <a:ea typeface="宋体" panose="02010600030101010101" pitchFamily="2" charset="-122"/>
                <a:cs typeface="宋体" panose="02010600030101010101" pitchFamily="2" charset="-122"/>
                <a:sym typeface="+mn-ea"/>
              </a:rPr>
              <a:t>#</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1455" y="782955"/>
            <a:ext cx="11776075" cy="3138170"/>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cs typeface="宋体" panose="02010600030101010101" pitchFamily="2" charset="-122"/>
              </a:rPr>
              <a:t>以下代码标记一个按钮：</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&lt;button type="button"&gt;点我!&lt;/button&gt;</a:t>
            </a:r>
            <a:endParaRPr lang="en-US" altLang="zh-CN">
              <a:latin typeface="宋体" panose="02010600030101010101" pitchFamily="2" charset="-122"/>
              <a:ea typeface="宋体" panose="02010600030101010101" pitchFamily="2" charset="-122"/>
              <a:cs typeface="宋体" panose="02010600030101010101" pitchFamily="2" charset="-122"/>
            </a:endParaRPr>
          </a:p>
          <a:p>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在 &lt;button&gt; 元素内部，您可以放置内容，比如文本或图像。这是该元素与使用 &lt;input&gt; 元素创建的按钮之间的不同之处。</a:t>
            </a:r>
            <a:endParaRPr lang="en-US" altLang="zh-CN">
              <a:latin typeface="宋体" panose="02010600030101010101" pitchFamily="2" charset="-122"/>
              <a:ea typeface="宋体" panose="02010600030101010101" pitchFamily="2" charset="-122"/>
              <a:cs typeface="宋体" panose="02010600030101010101" pitchFamily="2" charset="-122"/>
            </a:endParaRPr>
          </a:p>
          <a:p>
            <a:endParaRPr lang="en-US" altLang="zh-CN">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属性：</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disabled	disabled	规定应该禁用该按钮。</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name	name	规定按钮的名称。</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type	button|reset|submit 	规定按钮的类型。</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value	text	规定按钮的初始值。可由脚本进行修改。</a:t>
            </a:r>
            <a:endParaRPr lang="en-US" altLang="zh-CN">
              <a:latin typeface="宋体" panose="02010600030101010101" pitchFamily="2" charset="-122"/>
              <a:ea typeface="宋体" panose="02010600030101010101" pitchFamily="2" charset="-122"/>
              <a:cs typeface="宋体" panose="02010600030101010101" pitchFamily="2" charset="-122"/>
            </a:endParaRPr>
          </a:p>
        </p:txBody>
      </p:sp>
      <p:sp>
        <p:nvSpPr>
          <p:cNvPr id="3" name="矩形 2"/>
          <p:cNvSpPr/>
          <p:nvPr/>
        </p:nvSpPr>
        <p:spPr>
          <a:xfrm>
            <a:off x="6467475" y="2365375"/>
            <a:ext cx="4633595" cy="105473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按钮练习 --&gt;</a:t>
            </a:r>
            <a:endParaRPr lang="zh-CN" altLang="en-US" sz="1200">
              <a:solidFill>
                <a:schemeClr val="tx1"/>
              </a:solidFill>
            </a:endParaRPr>
          </a:p>
          <a:p>
            <a:pPr algn="l"/>
            <a:r>
              <a:rPr lang="zh-CN" altLang="en-US" sz="1200">
                <a:solidFill>
                  <a:schemeClr val="tx1"/>
                </a:solidFill>
              </a:rPr>
              <a:t>    &lt;button&gt;我是按钮&lt;/button&gt;</a:t>
            </a:r>
            <a:endParaRPr lang="zh-CN" altLang="en-US" sz="1200">
              <a:solidFill>
                <a:schemeClr val="tx1"/>
              </a:solidFill>
            </a:endParaRPr>
          </a:p>
          <a:p>
            <a:pPr algn="l"/>
            <a:r>
              <a:rPr lang="zh-CN" altLang="en-US" sz="1200">
                <a:solidFill>
                  <a:schemeClr val="tx1"/>
                </a:solidFill>
              </a:rPr>
              <a:t>    &lt;button type="button"&gt;我是按钮&lt;/button&gt;</a:t>
            </a:r>
            <a:endParaRPr lang="zh-CN" altLang="en-US" sz="1200">
              <a:solidFill>
                <a:schemeClr val="tx1"/>
              </a:solidFill>
            </a:endParaRPr>
          </a:p>
          <a:p>
            <a:pPr algn="l"/>
            <a:r>
              <a:rPr lang="zh-CN" altLang="en-US" sz="1200">
                <a:solidFill>
                  <a:schemeClr val="tx1"/>
                </a:solidFill>
              </a:rPr>
              <a:t>    &lt;button type="button" disabled&gt;我是禁用按钮&lt;/button&gt;</a:t>
            </a:r>
            <a:endParaRPr lang="zh-CN" altLang="en-US" sz="1200">
              <a:solidFill>
                <a:schemeClr val="tx1"/>
              </a:solidFill>
            </a:endParaRPr>
          </a:p>
        </p:txBody>
      </p:sp>
      <p:sp>
        <p:nvSpPr>
          <p:cNvPr id="4" name="矩形 3"/>
          <p:cNvSpPr/>
          <p:nvPr/>
        </p:nvSpPr>
        <p:spPr>
          <a:xfrm>
            <a:off x="9594215" y="2446655"/>
            <a:ext cx="143002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按钮</a:t>
            </a:r>
            <a:r>
              <a:rPr lang="zh-CN" altLang="en-US"/>
              <a:t>标签</a:t>
            </a:r>
            <a:endParaRPr lang="zh-CN" altLang="en-US"/>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1455" y="782955"/>
            <a:ext cx="11776075" cy="5077460"/>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cs typeface="宋体" panose="02010600030101010101" pitchFamily="2" charset="-122"/>
              </a:rPr>
              <a:t>在 HTML 中，按钮分为 3 种：</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普通按钮</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提交按钮</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重置按钮</a:t>
            </a:r>
            <a:endParaRPr lang="en-US" altLang="zh-CN">
              <a:latin typeface="宋体" panose="02010600030101010101" pitchFamily="2" charset="-122"/>
              <a:ea typeface="宋体" panose="02010600030101010101" pitchFamily="2" charset="-122"/>
              <a:cs typeface="宋体" panose="02010600030101010101" pitchFamily="2" charset="-122"/>
            </a:endParaRPr>
          </a:p>
          <a:p>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普通按钮默认没有提交功能，它只是一个可点击的小装置，一般情况下，需要配合 JavaScript 脚本才能实现具体的功能。在 HTML 中，把 &lt;input&gt; 标签的 type 属性设置为 button 用来表示普通按钮。具体语法格式如下：</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&lt;input type="button" /&gt;</a:t>
            </a:r>
            <a:endParaRPr lang="en-US" altLang="zh-CN">
              <a:latin typeface="宋体" panose="02010600030101010101" pitchFamily="2" charset="-122"/>
              <a:ea typeface="宋体" panose="02010600030101010101" pitchFamily="2" charset="-122"/>
              <a:cs typeface="宋体" panose="02010600030101010101" pitchFamily="2" charset="-122"/>
            </a:endParaRPr>
          </a:p>
          <a:p>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提交按钮</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提交按钮可以看成是一种具有特殊功能的普通按钮。当单击提交按钮时，会对表单的内容进行提交。在 HTML 中，当&lt;input&gt; 标签的 type 属性值为 submit 时，用来表示提交按钮。具体语法格式如下：</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&lt;input type="submit" /&gt;</a:t>
            </a:r>
            <a:endParaRPr lang="en-US" altLang="zh-CN">
              <a:latin typeface="宋体" panose="02010600030101010101" pitchFamily="2" charset="-122"/>
              <a:ea typeface="宋体" panose="02010600030101010101" pitchFamily="2" charset="-122"/>
              <a:cs typeface="宋体" panose="02010600030101010101" pitchFamily="2" charset="-122"/>
            </a:endParaRPr>
          </a:p>
          <a:p>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重置按钮也可以看成是一种具有特殊功能的普通按钮，单击重置按钮可以清除用户在表单中输入的信息。把 &lt;input&gt; 标签的 type 属性设置为 reset 用来表示重置按钮。重置按钮也有默认值，默认值为重置。具体语法格式如下：</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&lt;input type="reset" /&gt;</a:t>
            </a:r>
            <a:endParaRPr lang="en-US" altLang="zh-CN">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1925" y="1597025"/>
            <a:ext cx="11867515" cy="92202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sym typeface="+mn-ea"/>
              </a:rPr>
              <a:t>选择 </a:t>
            </a:r>
            <a:r>
              <a:rPr lang="en-US" altLang="zh-CN">
                <a:latin typeface="宋体" panose="02010600030101010101" pitchFamily="2" charset="-122"/>
                <a:ea typeface="宋体" panose="02010600030101010101" pitchFamily="2" charset="-122"/>
                <a:cs typeface="宋体" panose="02010600030101010101" pitchFamily="2" charset="-122"/>
                <a:sym typeface="+mn-ea"/>
              </a:rPr>
              <a:t>IDEA ultimate </a:t>
            </a:r>
            <a:r>
              <a:rPr lang="zh-CN" altLang="en-US">
                <a:latin typeface="宋体" panose="02010600030101010101" pitchFamily="2" charset="-122"/>
                <a:ea typeface="宋体" panose="02010600030101010101" pitchFamily="2" charset="-122"/>
                <a:cs typeface="宋体" panose="02010600030101010101" pitchFamily="2" charset="-122"/>
                <a:sym typeface="+mn-ea"/>
              </a:rPr>
              <a:t>旗舰版，尽量不要使用 </a:t>
            </a:r>
            <a:r>
              <a:rPr lang="en-US" altLang="zh-CN">
                <a:latin typeface="宋体" panose="02010600030101010101" pitchFamily="2" charset="-122"/>
                <a:ea typeface="宋体" panose="02010600030101010101" pitchFamily="2" charset="-122"/>
                <a:cs typeface="宋体" panose="02010600030101010101" pitchFamily="2" charset="-122"/>
                <a:sym typeface="+mn-ea"/>
              </a:rPr>
              <a:t>IDEA community </a:t>
            </a:r>
            <a:r>
              <a:rPr lang="zh-CN" altLang="en-US">
                <a:latin typeface="宋体" panose="02010600030101010101" pitchFamily="2" charset="-122"/>
                <a:ea typeface="宋体" panose="02010600030101010101" pitchFamily="2" charset="-122"/>
                <a:cs typeface="宋体" panose="02010600030101010101" pitchFamily="2" charset="-122"/>
                <a:sym typeface="+mn-ea"/>
              </a:rPr>
              <a:t>社区版（不支持很多功能：如 </a:t>
            </a:r>
            <a:r>
              <a:rPr lang="en-US" altLang="zh-CN">
                <a:latin typeface="宋体" panose="02010600030101010101" pitchFamily="2" charset="-122"/>
                <a:ea typeface="宋体" panose="02010600030101010101" pitchFamily="2" charset="-122"/>
                <a:cs typeface="宋体" panose="02010600030101010101" pitchFamily="2" charset="-122"/>
                <a:sym typeface="+mn-ea"/>
              </a:rPr>
              <a:t>WEB </a:t>
            </a:r>
            <a:r>
              <a:rPr lang="zh-CN" altLang="en-US">
                <a:latin typeface="宋体" panose="02010600030101010101" pitchFamily="2" charset="-122"/>
                <a:ea typeface="宋体" panose="02010600030101010101" pitchFamily="2" charset="-122"/>
                <a:cs typeface="宋体" panose="02010600030101010101" pitchFamily="2" charset="-122"/>
                <a:sym typeface="+mn-ea"/>
              </a:rPr>
              <a:t>开发</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插件安装：</a:t>
            </a:r>
            <a:r>
              <a:rPr lang="en-US" altLang="zh-CN">
                <a:latin typeface="宋体" panose="02010600030101010101" pitchFamily="2" charset="-122"/>
                <a:ea typeface="宋体" panose="02010600030101010101" pitchFamily="2" charset="-122"/>
                <a:cs typeface="宋体" panose="02010600030101010101" pitchFamily="2" charset="-122"/>
                <a:sym typeface="+mn-ea"/>
              </a:rPr>
              <a:t>CSS </a:t>
            </a:r>
            <a:r>
              <a:rPr lang="zh-CN" altLang="en-US">
                <a:latin typeface="宋体" panose="02010600030101010101" pitchFamily="2" charset="-122"/>
                <a:ea typeface="宋体" panose="02010600030101010101" pitchFamily="2" charset="-122"/>
                <a:cs typeface="宋体" panose="02010600030101010101" pitchFamily="2" charset="-122"/>
                <a:sym typeface="+mn-ea"/>
              </a:rPr>
              <a:t>插件</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文本框 2"/>
          <p:cNvSpPr txBox="1"/>
          <p:nvPr/>
        </p:nvSpPr>
        <p:spPr>
          <a:xfrm>
            <a:off x="205740" y="706120"/>
            <a:ext cx="11566525" cy="583565"/>
          </a:xfrm>
          <a:prstGeom prst="rect">
            <a:avLst/>
          </a:prstGeom>
          <a:noFill/>
        </p:spPr>
        <p:txBody>
          <a:bodyPr wrap="square" rtlCol="0">
            <a:spAutoFit/>
          </a:bodyPr>
          <a:p>
            <a:pPr algn="ctr"/>
            <a:r>
              <a:rPr lang="en-US" altLang="zh-CN" sz="3200">
                <a:latin typeface="+mj-ea"/>
                <a:ea typeface="+mj-ea"/>
              </a:rPr>
              <a:t>IDE </a:t>
            </a:r>
            <a:r>
              <a:rPr lang="zh-CN" altLang="en-US" sz="3200">
                <a:latin typeface="+mj-ea"/>
                <a:ea typeface="+mj-ea"/>
              </a:rPr>
              <a:t>选型</a:t>
            </a:r>
            <a:endParaRPr lang="zh-CN" altLang="en-US" sz="3200">
              <a:latin typeface="+mj-ea"/>
              <a:ea typeface="+mj-ea"/>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1455" y="782955"/>
            <a:ext cx="8752840" cy="3723005"/>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cs typeface="宋体" panose="02010600030101010101" pitchFamily="2" charset="-122"/>
              </a:rPr>
              <a:t>HTML 支持有序、无序和定义列表</a:t>
            </a:r>
            <a:endParaRPr lang="en-US" altLang="zh-CN">
              <a:latin typeface="宋体" panose="02010600030101010101" pitchFamily="2" charset="-122"/>
              <a:ea typeface="宋体" panose="02010600030101010101" pitchFamily="2" charset="-122"/>
              <a:cs typeface="宋体" panose="02010600030101010101" pitchFamily="2" charset="-122"/>
            </a:endParaRPr>
          </a:p>
          <a:p>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无序列表是一个项目的列表，此列项目使用粗体圆点（典型的小黑圆圈）进行标记。</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无序列表始于 &lt;ul&gt; 标签。每个列表项始于 &lt;li&gt; </a:t>
            </a:r>
            <a:r>
              <a:rPr lang="en-US" altLang="zh-CN">
                <a:latin typeface="宋体" panose="02010600030101010101" pitchFamily="2" charset="-122"/>
                <a:ea typeface="宋体" panose="02010600030101010101" pitchFamily="2" charset="-122"/>
                <a:cs typeface="宋体" panose="02010600030101010101" pitchFamily="2" charset="-122"/>
                <a:sym typeface="+mn-ea"/>
              </a:rPr>
              <a:t>标签。</a:t>
            </a:r>
            <a:endParaRPr lang="en-US" altLang="zh-CN">
              <a:latin typeface="宋体" panose="02010600030101010101" pitchFamily="2" charset="-122"/>
              <a:ea typeface="宋体" panose="02010600030101010101" pitchFamily="2" charset="-122"/>
              <a:cs typeface="宋体" panose="02010600030101010101" pitchFamily="2" charset="-122"/>
            </a:endParaRPr>
          </a:p>
          <a:p>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同样，有序列表也是一列项目，列表项目使用数字进行标记。</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有序列表始于 &lt;ol&gt; 标签。每个列表项始于 &lt;li&gt; 标签。</a:t>
            </a:r>
            <a:endParaRPr lang="en-US" altLang="zh-CN">
              <a:latin typeface="宋体" panose="02010600030101010101" pitchFamily="2" charset="-122"/>
              <a:ea typeface="宋体" panose="02010600030101010101" pitchFamily="2" charset="-122"/>
              <a:cs typeface="宋体" panose="02010600030101010101" pitchFamily="2" charset="-122"/>
            </a:endParaRPr>
          </a:p>
          <a:p>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自定义列表不仅仅是一列项目，而是项目及其注释的组合。</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自定义列表以 &lt;dl&gt; 标签开始。每个自定义列表项以 &lt;dt&gt; 开始。每个自定义列表项的定义以 &lt;dd&gt; 开始。</a:t>
            </a:r>
            <a:endParaRPr lang="en-US" altLang="zh-CN">
              <a:latin typeface="宋体" panose="02010600030101010101" pitchFamily="2" charset="-122"/>
              <a:ea typeface="宋体" panose="02010600030101010101" pitchFamily="2" charset="-122"/>
              <a:cs typeface="宋体" panose="02010600030101010101" pitchFamily="2" charset="-122"/>
            </a:endParaRPr>
          </a:p>
          <a:p>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sz="2000" b="1">
                <a:solidFill>
                  <a:srgbClr val="FF0000"/>
                </a:solidFill>
                <a:latin typeface="宋体" panose="02010600030101010101" pitchFamily="2" charset="-122"/>
                <a:ea typeface="宋体" panose="02010600030101010101" pitchFamily="2" charset="-122"/>
                <a:cs typeface="宋体" panose="02010600030101010101" pitchFamily="2" charset="-122"/>
              </a:rPr>
              <a:t>dl</a:t>
            </a: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rPr>
              <a:t>：自定义列表   </a:t>
            </a:r>
            <a:r>
              <a:rPr lang="en-US" altLang="zh-CN" sz="2000" b="1">
                <a:solidFill>
                  <a:srgbClr val="FF0000"/>
                </a:solidFill>
                <a:latin typeface="宋体" panose="02010600030101010101" pitchFamily="2" charset="-122"/>
                <a:ea typeface="宋体" panose="02010600030101010101" pitchFamily="2" charset="-122"/>
                <a:cs typeface="宋体" panose="02010600030101010101" pitchFamily="2" charset="-122"/>
              </a:rPr>
              <a:t>dt:</a:t>
            </a: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rPr>
              <a:t>列表标题    </a:t>
            </a:r>
            <a:r>
              <a:rPr lang="en-US" altLang="zh-CN" sz="2000" b="1">
                <a:solidFill>
                  <a:srgbClr val="FF0000"/>
                </a:solidFill>
                <a:latin typeface="宋体" panose="02010600030101010101" pitchFamily="2" charset="-122"/>
                <a:ea typeface="宋体" panose="02010600030101010101" pitchFamily="2" charset="-122"/>
                <a:cs typeface="宋体" panose="02010600030101010101" pitchFamily="2" charset="-122"/>
              </a:rPr>
              <a:t>dd</a:t>
            </a: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rPr>
              <a:t>：列表内容</a:t>
            </a:r>
            <a:endPar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3" name="矩形 2"/>
          <p:cNvSpPr/>
          <p:nvPr/>
        </p:nvSpPr>
        <p:spPr>
          <a:xfrm>
            <a:off x="9099550" y="374650"/>
            <a:ext cx="2743200" cy="610870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测试有序、无序、定义列表 --&gt;</a:t>
            </a:r>
            <a:endParaRPr lang="zh-CN" altLang="en-US" sz="1200">
              <a:solidFill>
                <a:schemeClr val="tx1"/>
              </a:solidFill>
            </a:endParaRPr>
          </a:p>
          <a:p>
            <a:pPr algn="l"/>
            <a:r>
              <a:rPr lang="zh-CN" altLang="en-US" sz="1200">
                <a:solidFill>
                  <a:schemeClr val="tx1"/>
                </a:solidFill>
              </a:rPr>
              <a:t>    &lt;ol&gt;</a:t>
            </a:r>
            <a:endParaRPr lang="zh-CN" altLang="en-US" sz="1200">
              <a:solidFill>
                <a:schemeClr val="tx1"/>
              </a:solidFill>
            </a:endParaRPr>
          </a:p>
          <a:p>
            <a:pPr algn="l"/>
            <a:r>
              <a:rPr lang="zh-CN" altLang="en-US" sz="1200">
                <a:solidFill>
                  <a:schemeClr val="tx1"/>
                </a:solidFill>
              </a:rPr>
              <a:t>        &lt;li&gt;我是有序列表&lt;/li&gt;</a:t>
            </a:r>
            <a:endParaRPr lang="zh-CN" altLang="en-US" sz="1200">
              <a:solidFill>
                <a:schemeClr val="tx1"/>
              </a:solidFill>
            </a:endParaRPr>
          </a:p>
          <a:p>
            <a:pPr algn="l"/>
            <a:r>
              <a:rPr lang="zh-CN" altLang="en-US" sz="1200">
                <a:solidFill>
                  <a:schemeClr val="tx1"/>
                </a:solidFill>
              </a:rPr>
              <a:t>        &lt;li&gt;我是有序列表&lt;/li&gt;</a:t>
            </a:r>
            <a:endParaRPr lang="zh-CN" altLang="en-US" sz="1200">
              <a:solidFill>
                <a:schemeClr val="tx1"/>
              </a:solidFill>
            </a:endParaRPr>
          </a:p>
          <a:p>
            <a:pPr algn="l"/>
            <a:r>
              <a:rPr lang="zh-CN" altLang="en-US" sz="1200">
                <a:solidFill>
                  <a:schemeClr val="tx1"/>
                </a:solidFill>
              </a:rPr>
              <a:t>        &lt;li&gt;我是有序列表&lt;/li&gt;</a:t>
            </a:r>
            <a:endParaRPr lang="zh-CN" altLang="en-US" sz="1200">
              <a:solidFill>
                <a:schemeClr val="tx1"/>
              </a:solidFill>
            </a:endParaRPr>
          </a:p>
          <a:p>
            <a:pPr algn="l"/>
            <a:r>
              <a:rPr lang="zh-CN" altLang="en-US" sz="1200">
                <a:solidFill>
                  <a:schemeClr val="tx1"/>
                </a:solidFill>
              </a:rPr>
              <a:t>        &lt;li&gt;我是有序列表&lt;/li&gt;</a:t>
            </a:r>
            <a:endParaRPr lang="zh-CN" altLang="en-US" sz="1200">
              <a:solidFill>
                <a:schemeClr val="tx1"/>
              </a:solidFill>
            </a:endParaRPr>
          </a:p>
          <a:p>
            <a:pPr algn="l"/>
            <a:r>
              <a:rPr lang="zh-CN" altLang="en-US" sz="1200">
                <a:solidFill>
                  <a:schemeClr val="tx1"/>
                </a:solidFill>
              </a:rPr>
              <a:t>        &lt;li&gt;我是有序列表&lt;/li&gt;</a:t>
            </a:r>
            <a:endParaRPr lang="zh-CN" altLang="en-US" sz="1200">
              <a:solidFill>
                <a:schemeClr val="tx1"/>
              </a:solidFill>
            </a:endParaRPr>
          </a:p>
          <a:p>
            <a:pPr algn="l"/>
            <a:r>
              <a:rPr lang="zh-CN" altLang="en-US" sz="1200">
                <a:solidFill>
                  <a:schemeClr val="tx1"/>
                </a:solidFill>
              </a:rPr>
              <a:t>        &lt;li&gt;我是有序列表&lt;/li&gt;</a:t>
            </a:r>
            <a:endParaRPr lang="zh-CN" altLang="en-US" sz="1200">
              <a:solidFill>
                <a:schemeClr val="tx1"/>
              </a:solidFill>
            </a:endParaRPr>
          </a:p>
          <a:p>
            <a:pPr algn="l"/>
            <a:r>
              <a:rPr lang="zh-CN" altLang="en-US" sz="1200">
                <a:solidFill>
                  <a:schemeClr val="tx1"/>
                </a:solidFill>
              </a:rPr>
              <a:t>    &lt;/ol&gt;</a:t>
            </a:r>
            <a:endParaRPr lang="zh-CN" altLang="en-US" sz="1200">
              <a:solidFill>
                <a:schemeClr val="tx1"/>
              </a:solidFill>
            </a:endParaRPr>
          </a:p>
          <a:p>
            <a:pPr algn="l"/>
            <a:r>
              <a:rPr lang="zh-CN" altLang="en-US" sz="1200">
                <a:solidFill>
                  <a:schemeClr val="tx1"/>
                </a:solidFill>
              </a:rPr>
              <a:t>    &lt;ul&gt;</a:t>
            </a:r>
            <a:endParaRPr lang="zh-CN" altLang="en-US" sz="1200">
              <a:solidFill>
                <a:schemeClr val="tx1"/>
              </a:solidFill>
            </a:endParaRPr>
          </a:p>
          <a:p>
            <a:pPr algn="l"/>
            <a:r>
              <a:rPr lang="zh-CN" altLang="en-US" sz="1200">
                <a:solidFill>
                  <a:schemeClr val="tx1"/>
                </a:solidFill>
              </a:rPr>
              <a:t>        &lt;li&gt;我是无序列表&lt;/li&gt;</a:t>
            </a:r>
            <a:endParaRPr lang="zh-CN" altLang="en-US" sz="1200">
              <a:solidFill>
                <a:schemeClr val="tx1"/>
              </a:solidFill>
            </a:endParaRPr>
          </a:p>
          <a:p>
            <a:pPr algn="l"/>
            <a:r>
              <a:rPr lang="zh-CN" altLang="en-US" sz="1200">
                <a:solidFill>
                  <a:schemeClr val="tx1"/>
                </a:solidFill>
              </a:rPr>
              <a:t>        &lt;li&gt;我是无序列表&lt;/li&gt;</a:t>
            </a:r>
            <a:endParaRPr lang="zh-CN" altLang="en-US" sz="1200">
              <a:solidFill>
                <a:schemeClr val="tx1"/>
              </a:solidFill>
            </a:endParaRPr>
          </a:p>
          <a:p>
            <a:pPr algn="l"/>
            <a:r>
              <a:rPr lang="zh-CN" altLang="en-US" sz="1200">
                <a:solidFill>
                  <a:schemeClr val="tx1"/>
                </a:solidFill>
              </a:rPr>
              <a:t>        &lt;li&gt;我是无序列表&lt;/li&gt;</a:t>
            </a:r>
            <a:endParaRPr lang="zh-CN" altLang="en-US" sz="1200">
              <a:solidFill>
                <a:schemeClr val="tx1"/>
              </a:solidFill>
            </a:endParaRPr>
          </a:p>
          <a:p>
            <a:pPr algn="l"/>
            <a:r>
              <a:rPr lang="zh-CN" altLang="en-US" sz="1200">
                <a:solidFill>
                  <a:schemeClr val="tx1"/>
                </a:solidFill>
              </a:rPr>
              <a:t>        &lt;li&gt;我是无序列表&lt;/li&gt;</a:t>
            </a:r>
            <a:endParaRPr lang="zh-CN" altLang="en-US" sz="1200">
              <a:solidFill>
                <a:schemeClr val="tx1"/>
              </a:solidFill>
            </a:endParaRPr>
          </a:p>
          <a:p>
            <a:pPr algn="l"/>
            <a:r>
              <a:rPr lang="zh-CN" altLang="en-US" sz="1200">
                <a:solidFill>
                  <a:schemeClr val="tx1"/>
                </a:solidFill>
              </a:rPr>
              <a:t>        &lt;li&gt;我是无序列表&lt;/li&gt;</a:t>
            </a:r>
            <a:endParaRPr lang="zh-CN" altLang="en-US" sz="1200">
              <a:solidFill>
                <a:schemeClr val="tx1"/>
              </a:solidFill>
            </a:endParaRPr>
          </a:p>
          <a:p>
            <a:pPr algn="l"/>
            <a:r>
              <a:rPr lang="zh-CN" altLang="en-US" sz="1200">
                <a:solidFill>
                  <a:schemeClr val="tx1"/>
                </a:solidFill>
              </a:rPr>
              <a:t>        &lt;li&gt;我是无序列表&lt;/li&gt;</a:t>
            </a:r>
            <a:endParaRPr lang="zh-CN" altLang="en-US" sz="1200">
              <a:solidFill>
                <a:schemeClr val="tx1"/>
              </a:solidFill>
            </a:endParaRPr>
          </a:p>
          <a:p>
            <a:pPr algn="l"/>
            <a:r>
              <a:rPr lang="zh-CN" altLang="en-US" sz="1200">
                <a:solidFill>
                  <a:schemeClr val="tx1"/>
                </a:solidFill>
              </a:rPr>
              <a:t>    &lt;/ul&gt;</a:t>
            </a:r>
            <a:endParaRPr lang="zh-CN" altLang="en-US" sz="1200">
              <a:solidFill>
                <a:schemeClr val="tx1"/>
              </a:solidFill>
            </a:endParaRPr>
          </a:p>
          <a:p>
            <a:pPr algn="l"/>
            <a:r>
              <a:rPr lang="zh-CN" altLang="en-US" sz="1200">
                <a:solidFill>
                  <a:schemeClr val="tx1"/>
                </a:solidFill>
              </a:rPr>
              <a:t>    &lt;dl&gt;</a:t>
            </a:r>
            <a:endParaRPr lang="zh-CN" altLang="en-US" sz="1200">
              <a:solidFill>
                <a:schemeClr val="tx1"/>
              </a:solidFill>
            </a:endParaRPr>
          </a:p>
          <a:p>
            <a:pPr algn="l"/>
            <a:r>
              <a:rPr lang="zh-CN" altLang="en-US" sz="1200">
                <a:solidFill>
                  <a:schemeClr val="tx1"/>
                </a:solidFill>
              </a:rPr>
              <a:t>        &lt;dt&gt;列表标题1&lt;/dt&gt;</a:t>
            </a:r>
            <a:endParaRPr lang="zh-CN" altLang="en-US" sz="1200">
              <a:solidFill>
                <a:schemeClr val="tx1"/>
              </a:solidFill>
            </a:endParaRPr>
          </a:p>
          <a:p>
            <a:pPr algn="l"/>
            <a:r>
              <a:rPr lang="zh-CN" altLang="en-US" sz="1200">
                <a:solidFill>
                  <a:schemeClr val="tx1"/>
                </a:solidFill>
              </a:rPr>
              <a:t>        &lt;dd&gt;列表内容1&lt;/dd&gt;</a:t>
            </a:r>
            <a:endParaRPr lang="zh-CN" altLang="en-US" sz="1200">
              <a:solidFill>
                <a:schemeClr val="tx1"/>
              </a:solidFill>
            </a:endParaRPr>
          </a:p>
          <a:p>
            <a:pPr algn="l"/>
            <a:r>
              <a:rPr lang="zh-CN" altLang="en-US" sz="1200">
                <a:solidFill>
                  <a:schemeClr val="tx1"/>
                </a:solidFill>
              </a:rPr>
              <a:t>        &lt;dd&gt;列表内容1&lt;/dd&gt;</a:t>
            </a:r>
            <a:endParaRPr lang="zh-CN" altLang="en-US" sz="1200">
              <a:solidFill>
                <a:schemeClr val="tx1"/>
              </a:solidFill>
            </a:endParaRPr>
          </a:p>
          <a:p>
            <a:pPr algn="l"/>
            <a:r>
              <a:rPr lang="zh-CN" altLang="en-US" sz="1200">
                <a:solidFill>
                  <a:schemeClr val="tx1"/>
                </a:solidFill>
              </a:rPr>
              <a:t>        &lt;dd&gt;列表内容1&lt;/dd&gt;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&lt;dt&gt;列表标题2&lt;/dt&gt;</a:t>
            </a:r>
            <a:endParaRPr lang="zh-CN" altLang="en-US" sz="1200">
              <a:solidFill>
                <a:schemeClr val="tx1"/>
              </a:solidFill>
            </a:endParaRPr>
          </a:p>
          <a:p>
            <a:pPr algn="l"/>
            <a:r>
              <a:rPr lang="zh-CN" altLang="en-US" sz="1200">
                <a:solidFill>
                  <a:schemeClr val="tx1"/>
                </a:solidFill>
              </a:rPr>
              <a:t>        &lt;dd&gt;列表内容2&lt;/dd&gt;</a:t>
            </a:r>
            <a:endParaRPr lang="zh-CN" altLang="en-US" sz="1200">
              <a:solidFill>
                <a:schemeClr val="tx1"/>
              </a:solidFill>
            </a:endParaRPr>
          </a:p>
          <a:p>
            <a:pPr algn="l"/>
            <a:r>
              <a:rPr lang="zh-CN" altLang="en-US" sz="1200">
                <a:solidFill>
                  <a:schemeClr val="tx1"/>
                </a:solidFill>
              </a:rPr>
              <a:t>        &lt;dd&gt;列表内容2&lt;/dd&gt;</a:t>
            </a:r>
            <a:endParaRPr lang="zh-CN" altLang="en-US" sz="1200">
              <a:solidFill>
                <a:schemeClr val="tx1"/>
              </a:solidFill>
            </a:endParaRPr>
          </a:p>
          <a:p>
            <a:pPr algn="l"/>
            <a:r>
              <a:rPr lang="zh-CN" altLang="en-US" sz="1200">
                <a:solidFill>
                  <a:schemeClr val="tx1"/>
                </a:solidFill>
              </a:rPr>
              <a:t>        &lt;dd&gt;列表内容2&lt;/dd&gt;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&lt;dt&gt;列表标题2&lt;/dt&gt;</a:t>
            </a:r>
            <a:endParaRPr lang="zh-CN" altLang="en-US" sz="1200">
              <a:solidFill>
                <a:schemeClr val="tx1"/>
              </a:solidFill>
            </a:endParaRPr>
          </a:p>
          <a:p>
            <a:pPr algn="l"/>
            <a:r>
              <a:rPr lang="zh-CN" altLang="en-US" sz="1200">
                <a:solidFill>
                  <a:schemeClr val="tx1"/>
                </a:solidFill>
              </a:rPr>
              <a:t>        &lt;dd&gt;列表内容2&lt;/dd&gt;</a:t>
            </a:r>
            <a:endParaRPr lang="zh-CN" altLang="en-US" sz="1200">
              <a:solidFill>
                <a:schemeClr val="tx1"/>
              </a:solidFill>
            </a:endParaRPr>
          </a:p>
          <a:p>
            <a:pPr algn="l"/>
            <a:r>
              <a:rPr lang="zh-CN" altLang="en-US" sz="1200">
                <a:solidFill>
                  <a:schemeClr val="tx1"/>
                </a:solidFill>
              </a:rPr>
              <a:t>        &lt;dd&gt;列表内容2&lt;/dd&gt;</a:t>
            </a:r>
            <a:endParaRPr lang="zh-CN" altLang="en-US" sz="1200">
              <a:solidFill>
                <a:schemeClr val="tx1"/>
              </a:solidFill>
            </a:endParaRPr>
          </a:p>
          <a:p>
            <a:pPr algn="l"/>
            <a:r>
              <a:rPr lang="zh-CN" altLang="en-US" sz="1200">
                <a:solidFill>
                  <a:schemeClr val="tx1"/>
                </a:solidFill>
              </a:rPr>
              <a:t>        &lt;dd&gt;列表内容2&lt;/dd&gt;</a:t>
            </a:r>
            <a:endParaRPr lang="zh-CN" altLang="en-US" sz="1200">
              <a:solidFill>
                <a:schemeClr val="tx1"/>
              </a:solidFill>
            </a:endParaRPr>
          </a:p>
          <a:p>
            <a:pPr algn="l"/>
            <a:r>
              <a:rPr lang="zh-CN" altLang="en-US" sz="1200">
                <a:solidFill>
                  <a:schemeClr val="tx1"/>
                </a:solidFill>
              </a:rPr>
              <a:t>    &lt;/dl&gt;</a:t>
            </a:r>
            <a:endParaRPr lang="zh-CN" altLang="en-US" sz="1200">
              <a:solidFill>
                <a:schemeClr val="tx1"/>
              </a:solidFill>
            </a:endParaRPr>
          </a:p>
        </p:txBody>
      </p:sp>
      <p:sp>
        <p:nvSpPr>
          <p:cNvPr id="4" name="矩形 3"/>
          <p:cNvSpPr/>
          <p:nvPr/>
        </p:nvSpPr>
        <p:spPr>
          <a:xfrm>
            <a:off x="7609205" y="6026785"/>
            <a:ext cx="143002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列表</a:t>
            </a:r>
            <a:r>
              <a:rPr lang="zh-CN" altLang="en-US"/>
              <a:t>标签</a:t>
            </a:r>
            <a:endParaRPr lang="zh-CN" altLang="en-US"/>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29540" y="855345"/>
            <a:ext cx="11876405" cy="5354320"/>
          </a:xfrm>
          <a:prstGeom prst="rect">
            <a:avLst/>
          </a:prstGeom>
          <a:noFill/>
        </p:spPr>
        <p:txBody>
          <a:bodyPr wrap="square" rtlCol="0">
            <a:spAutoFit/>
          </a:bodyPr>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块级元素和行内元素的定义</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块级元素？</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总是在新行上开始；</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高度，行高以及外边距和内边距都可控制；</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宽度缺省是它的容器的100%，除非设定一个宽度。</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它可以容纳内联元素和其他块元素</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行内元素</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和其他元素都在一行上；</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高，行高及外边距和内边距不可改变；</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宽度就是它的文字或图片的宽度，不可改变</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内联元素只能容纳文本或者其他内联元素</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对行内元素，需要注意如下：</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设置宽度width 无效。</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设置高度height 无效，可以通过line-height来设置。</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设置margin 只有左右margin有效，上下无效。</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设置padding 只有左右padding有效，上下则无效。注意元素范围是增大了，但是对元素周围的内容是没影响的。</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3" name="矩形 2"/>
          <p:cNvSpPr/>
          <p:nvPr/>
        </p:nvSpPr>
        <p:spPr>
          <a:xfrm>
            <a:off x="8388985" y="657225"/>
            <a:ext cx="3154045" cy="336740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测试行内元素和块级元素 --&gt;</a:t>
            </a:r>
            <a:endParaRPr lang="zh-CN" altLang="en-US" sz="1200">
              <a:solidFill>
                <a:schemeClr val="tx1"/>
              </a:solidFill>
            </a:endParaRPr>
          </a:p>
          <a:p>
            <a:pPr algn="l"/>
            <a:r>
              <a:rPr lang="zh-CN" altLang="en-US" sz="1200">
                <a:solidFill>
                  <a:schemeClr val="tx1"/>
                </a:solidFill>
              </a:rPr>
              <a:t>    &lt;!-- 行内元素，一行显示 --&gt;</a:t>
            </a:r>
            <a:endParaRPr lang="zh-CN" altLang="en-US" sz="1200">
              <a:solidFill>
                <a:schemeClr val="tx1"/>
              </a:solidFill>
            </a:endParaRPr>
          </a:p>
          <a:p>
            <a:pPr algn="l"/>
            <a:r>
              <a:rPr lang="zh-CN" altLang="en-US" sz="1200">
                <a:solidFill>
                  <a:schemeClr val="tx1"/>
                </a:solidFill>
              </a:rPr>
              <a:t>    &lt;a&gt;行内元素&lt;/a&gt;</a:t>
            </a:r>
            <a:endParaRPr lang="zh-CN" altLang="en-US" sz="1200">
              <a:solidFill>
                <a:schemeClr val="tx1"/>
              </a:solidFill>
            </a:endParaRPr>
          </a:p>
          <a:p>
            <a:pPr algn="l"/>
            <a:r>
              <a:rPr lang="zh-CN" altLang="en-US" sz="1200">
                <a:solidFill>
                  <a:schemeClr val="tx1"/>
                </a:solidFill>
              </a:rPr>
              <a:t>    &lt;img src="../img/bird.jpg" with="100px"/&gt;</a:t>
            </a:r>
            <a:endParaRPr lang="zh-CN" altLang="en-US" sz="1200">
              <a:solidFill>
                <a:schemeClr val="tx1"/>
              </a:solidFill>
            </a:endParaRPr>
          </a:p>
          <a:p>
            <a:pPr algn="l"/>
            <a:r>
              <a:rPr lang="zh-CN" altLang="en-US" sz="1200">
                <a:solidFill>
                  <a:schemeClr val="tx1"/>
                </a:solidFill>
              </a:rPr>
              <a:t>    &lt;span&gt;我是行内元素&lt;/span&gt;</a:t>
            </a:r>
            <a:endParaRPr lang="zh-CN" altLang="en-US" sz="1200">
              <a:solidFill>
                <a:schemeClr val="tx1"/>
              </a:solidFill>
            </a:endParaRPr>
          </a:p>
          <a:p>
            <a:pPr algn="l"/>
            <a:r>
              <a:rPr lang="zh-CN" altLang="en-US" sz="1200">
                <a:solidFill>
                  <a:schemeClr val="tx1"/>
                </a:solidFill>
              </a:rPr>
              <a:t>    &lt;strong&gt;我也是行内元素&lt;/strong&gt;</a:t>
            </a:r>
            <a:endParaRPr lang="zh-CN" altLang="en-US" sz="1200">
              <a:solidFill>
                <a:schemeClr val="tx1"/>
              </a:solidFill>
            </a:endParaRPr>
          </a:p>
          <a:p>
            <a:pPr algn="l"/>
            <a:r>
              <a:rPr lang="zh-CN" altLang="en-US" sz="1200">
                <a:solidFill>
                  <a:schemeClr val="tx1"/>
                </a:solidFill>
              </a:rPr>
              <a:t>    &lt;!-- 块级元素，新行显示 --&gt;</a:t>
            </a:r>
            <a:endParaRPr lang="zh-CN" altLang="en-US" sz="1200">
              <a:solidFill>
                <a:schemeClr val="tx1"/>
              </a:solidFill>
            </a:endParaRPr>
          </a:p>
          <a:p>
            <a:pPr algn="l"/>
            <a:r>
              <a:rPr lang="zh-CN" altLang="en-US" sz="1200">
                <a:solidFill>
                  <a:schemeClr val="tx1"/>
                </a:solidFill>
              </a:rPr>
              <a:t>    &lt;h1&gt;我是块级元素，新行显示&lt;/h1&gt;</a:t>
            </a:r>
            <a:endParaRPr lang="zh-CN" altLang="en-US" sz="1200">
              <a:solidFill>
                <a:schemeClr val="tx1"/>
              </a:solidFill>
            </a:endParaRPr>
          </a:p>
          <a:p>
            <a:pPr algn="l"/>
            <a:r>
              <a:rPr lang="zh-CN" altLang="en-US" sz="1200">
                <a:solidFill>
                  <a:schemeClr val="tx1"/>
                </a:solidFill>
              </a:rPr>
              <a:t>    &lt;h2&gt;我是块级元素，新行显示&lt;/h2&gt;</a:t>
            </a:r>
            <a:endParaRPr lang="zh-CN" altLang="en-US" sz="1200">
              <a:solidFill>
                <a:schemeClr val="tx1"/>
              </a:solidFill>
            </a:endParaRPr>
          </a:p>
          <a:p>
            <a:pPr algn="l"/>
            <a:r>
              <a:rPr lang="zh-CN" altLang="en-US" sz="1200">
                <a:solidFill>
                  <a:schemeClr val="tx1"/>
                </a:solidFill>
              </a:rPr>
              <a:t>    &lt;h3&gt;我是块级元素，新行显示&lt;/h3&gt;</a:t>
            </a:r>
            <a:endParaRPr lang="zh-CN" altLang="en-US" sz="1200">
              <a:solidFill>
                <a:schemeClr val="tx1"/>
              </a:solidFill>
            </a:endParaRPr>
          </a:p>
          <a:p>
            <a:pPr algn="l"/>
            <a:r>
              <a:rPr lang="zh-CN" altLang="en-US" sz="1200">
                <a:solidFill>
                  <a:schemeClr val="tx1"/>
                </a:solidFill>
              </a:rPr>
              <a:t>    &lt;hr/&gt;</a:t>
            </a:r>
            <a:endParaRPr lang="zh-CN" altLang="en-US" sz="1200">
              <a:solidFill>
                <a:schemeClr val="tx1"/>
              </a:solidFill>
            </a:endParaRPr>
          </a:p>
          <a:p>
            <a:pPr algn="l"/>
            <a:r>
              <a:rPr lang="zh-CN" altLang="en-US" sz="1200">
                <a:solidFill>
                  <a:schemeClr val="tx1"/>
                </a:solidFill>
              </a:rPr>
              <a:t>    &lt;p&gt;我是块级元素，新行显示&lt;/p&gt;</a:t>
            </a:r>
            <a:endParaRPr lang="zh-CN" altLang="en-US" sz="1200">
              <a:solidFill>
                <a:schemeClr val="tx1"/>
              </a:solidFill>
            </a:endParaRPr>
          </a:p>
          <a:p>
            <a:pPr algn="l"/>
            <a:r>
              <a:rPr lang="zh-CN" altLang="en-US" sz="1200">
                <a:solidFill>
                  <a:schemeClr val="tx1"/>
                </a:solidFill>
              </a:rPr>
              <a:t>    &lt;p&gt;我是块级元素，新行显示&lt;/p&gt;</a:t>
            </a:r>
            <a:endParaRPr lang="zh-CN" altLang="en-US" sz="1200">
              <a:solidFill>
                <a:schemeClr val="tx1"/>
              </a:solidFill>
            </a:endParaRPr>
          </a:p>
          <a:p>
            <a:pPr algn="l"/>
            <a:r>
              <a:rPr lang="zh-CN" altLang="en-US" sz="1200">
                <a:solidFill>
                  <a:schemeClr val="tx1"/>
                </a:solidFill>
              </a:rPr>
              <a:t>    &lt;table border="1px"&gt;</a:t>
            </a:r>
            <a:endParaRPr lang="zh-CN" altLang="en-US" sz="1200">
              <a:solidFill>
                <a:schemeClr val="tx1"/>
              </a:solidFill>
            </a:endParaRPr>
          </a:p>
          <a:p>
            <a:pPr algn="l"/>
            <a:r>
              <a:rPr lang="zh-CN" altLang="en-US" sz="1200">
                <a:solidFill>
                  <a:schemeClr val="tx1"/>
                </a:solidFill>
              </a:rPr>
              <a:t>        &lt;tr&gt;</a:t>
            </a:r>
            <a:endParaRPr lang="zh-CN" altLang="en-US" sz="1200">
              <a:solidFill>
                <a:schemeClr val="tx1"/>
              </a:solidFill>
            </a:endParaRPr>
          </a:p>
          <a:p>
            <a:pPr algn="l"/>
            <a:r>
              <a:rPr lang="zh-CN" altLang="en-US" sz="1200">
                <a:solidFill>
                  <a:schemeClr val="tx1"/>
                </a:solidFill>
              </a:rPr>
              <a:t>            &lt;td&gt;我是表格，新行显示&lt;/td&gt;</a:t>
            </a:r>
            <a:endParaRPr lang="zh-CN" altLang="en-US" sz="1200">
              <a:solidFill>
                <a:schemeClr val="tx1"/>
              </a:solidFill>
            </a:endParaRPr>
          </a:p>
          <a:p>
            <a:pPr algn="l"/>
            <a:r>
              <a:rPr lang="zh-CN" altLang="en-US" sz="1200">
                <a:solidFill>
                  <a:schemeClr val="tx1"/>
                </a:solidFill>
              </a:rPr>
              <a:t>        &lt;/tr&gt;</a:t>
            </a:r>
            <a:endParaRPr lang="zh-CN" altLang="en-US" sz="1200">
              <a:solidFill>
                <a:schemeClr val="tx1"/>
              </a:solidFill>
            </a:endParaRPr>
          </a:p>
          <a:p>
            <a:pPr algn="l"/>
            <a:r>
              <a:rPr lang="zh-CN" altLang="en-US" sz="1200">
                <a:solidFill>
                  <a:schemeClr val="tx1"/>
                </a:solidFill>
              </a:rPr>
              <a:t>    &lt;/table&gt;</a:t>
            </a:r>
            <a:endParaRPr lang="zh-CN" altLang="en-US" sz="1200">
              <a:solidFill>
                <a:schemeClr val="tx1"/>
              </a:solidFill>
            </a:endParaRPr>
          </a:p>
        </p:txBody>
      </p:sp>
      <p:sp>
        <p:nvSpPr>
          <p:cNvPr id="4" name="矩形 3"/>
          <p:cNvSpPr/>
          <p:nvPr/>
        </p:nvSpPr>
        <p:spPr>
          <a:xfrm>
            <a:off x="9229725" y="4105275"/>
            <a:ext cx="2331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块级元素和行内元素</a:t>
            </a:r>
            <a:endParaRPr lang="zh-CN" altLang="en-US"/>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29540" y="674370"/>
            <a:ext cx="11876405" cy="6185535"/>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HTML可以将元素分类方式分为行内元素、块状元素和行内块状元素三种。首先需要说明的是，这三者是可以互相转换的，使用display属性能够将三者任意转换：</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(1)display:inline;转换为行内元素</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(2)display:block;转换为块状元素</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(3)display:inline-block;转换为行内块状元素</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内联元素（</a:t>
            </a:r>
            <a:r>
              <a:rPr lang="en-US" altLang="zh-CN">
                <a:latin typeface="宋体" panose="02010600030101010101" pitchFamily="2" charset="-122"/>
                <a:ea typeface="宋体" panose="02010600030101010101" pitchFamily="2" charset="-122"/>
                <a:cs typeface="宋体" panose="02010600030101010101" pitchFamily="2" charset="-122"/>
                <a:sym typeface="+mn-ea"/>
              </a:rPr>
              <a:t>inline</a:t>
            </a:r>
            <a:r>
              <a:rPr lang="zh-CN" altLang="en-US">
                <a:latin typeface="宋体" panose="02010600030101010101" pitchFamily="2" charset="-122"/>
                <a:ea typeface="宋体" panose="02010600030101010101" pitchFamily="2" charset="-122"/>
                <a:cs typeface="宋体" panose="02010600030101010101" pitchFamily="2" charset="-122"/>
                <a:sym typeface="+mn-ea"/>
              </a:rPr>
              <a:t>）特点：</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1、和其他元素都在一行上；</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2、元素的高度、宽度及顶部和底部边距不可设置；</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3、元素的宽度就是它包含的文字或图片的宽度，不可改变。</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块级元素（</a:t>
            </a:r>
            <a:r>
              <a:rPr lang="en-US" altLang="zh-CN">
                <a:latin typeface="宋体" panose="02010600030101010101" pitchFamily="2" charset="-122"/>
                <a:ea typeface="宋体" panose="02010600030101010101" pitchFamily="2" charset="-122"/>
                <a:cs typeface="宋体" panose="02010600030101010101" pitchFamily="2" charset="-122"/>
              </a:rPr>
              <a:t>block</a:t>
            </a:r>
            <a:r>
              <a:rPr lang="zh-CN" altLang="en-US">
                <a:latin typeface="宋体" panose="02010600030101010101" pitchFamily="2" charset="-122"/>
                <a:ea typeface="宋体" panose="02010600030101010101" pitchFamily="2" charset="-122"/>
                <a:cs typeface="宋体" panose="02010600030101010101" pitchFamily="2" charset="-122"/>
              </a:rPr>
              <a:t>）特点：</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1、每个块级元素都从新的一行开始，并且其后的元素也另起一行。（很霸道，一个块级元素独占一行）</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2、元素的高度、宽度、行高以及顶和底边距都可设置。</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3、元素宽度在不设置的情况下，是它本身父容器的100%（和父元素的宽度一致），除非设定一个宽度。</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内联块状元素（inline-block）就是同时具备内联元素、块状元素的特点。</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inline-block 元素特点：</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1、和其他元素都在一行上；</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2、元素的高度、宽度、行高以及顶和底边距都可设置。</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inline-block </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有基线对齐问题，需要使用 </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vertical-align </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调整基线。</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5520055" y="2511425"/>
            <a:ext cx="6165850" cy="368300"/>
          </a:xfrm>
          <a:prstGeom prst="rect">
            <a:avLst/>
          </a:prstGeom>
          <a:noFill/>
        </p:spPr>
        <p:txBody>
          <a:bodyPr wrap="square" rtlCol="0">
            <a:spAutoFit/>
          </a:bodyPr>
          <a:p>
            <a:endParaRPr lang="zh-CN" altLang="en-US"/>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29540" y="855345"/>
            <a:ext cx="11876405" cy="2306955"/>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cs typeface="宋体" panose="02010600030101010101" pitchFamily="2" charset="-122"/>
                <a:sym typeface="+mn-ea"/>
              </a:rPr>
              <a:t>inline-block </a:t>
            </a:r>
            <a:r>
              <a:rPr lang="zh-CN" altLang="en-US">
                <a:latin typeface="宋体" panose="02010600030101010101" pitchFamily="2" charset="-122"/>
                <a:ea typeface="宋体" panose="02010600030101010101" pitchFamily="2" charset="-122"/>
                <a:cs typeface="宋体" panose="02010600030101010101" pitchFamily="2" charset="-122"/>
                <a:sym typeface="+mn-ea"/>
              </a:rPr>
              <a:t>使用注意</a:t>
            </a:r>
            <a:r>
              <a:rPr lang="en-US" altLang="zh-CN">
                <a:latin typeface="宋体" panose="02010600030101010101" pitchFamily="2" charset="-122"/>
                <a:ea typeface="宋体" panose="02010600030101010101" pitchFamily="2" charset="-122"/>
                <a:cs typeface="宋体" panose="02010600030101010101" pitchFamily="2" charset="-122"/>
                <a:sym typeface="+mn-ea"/>
              </a:rPr>
              <a:t>：</a:t>
            </a:r>
            <a:r>
              <a:rPr lang="zh-CN" altLang="en-US">
                <a:latin typeface="宋体" panose="02010600030101010101" pitchFamily="2" charset="-122"/>
                <a:ea typeface="宋体" panose="02010600030101010101" pitchFamily="2" charset="-122"/>
                <a:cs typeface="宋体" panose="02010600030101010101" pitchFamily="2" charset="-122"/>
                <a:sym typeface="+mn-ea"/>
              </a:rPr>
              <a:t>如果元素之间有换行，会导致空白间隙</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消除间隙的方法：</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第一种方法：就是大多数人都会想到的将要转换为inline-block的元素写在一起,不换行就行了,虽然这会使代码可读性降低</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第二种方法：在要转换为inline-block的元素之间加入注释符</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第三种方法：将结束标签与下一个开始标签写在一起，这样，他们之间的空格也会被清除掉</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第四种方法：将元素结束标签的"&gt;"放在下一行的开始处</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第五种方法：</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将父级font-size置0,行内元素再恢复字体大小</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5520055" y="2511425"/>
            <a:ext cx="6165850" cy="368300"/>
          </a:xfrm>
          <a:prstGeom prst="rect">
            <a:avLst/>
          </a:prstGeom>
          <a:noFill/>
        </p:spPr>
        <p:txBody>
          <a:bodyPr wrap="square" rtlCol="0">
            <a:spAutoFit/>
          </a:bodyPr>
          <a:p>
            <a:endParaRPr lang="zh-CN" altLang="en-US"/>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353060" y="870585"/>
            <a:ext cx="5464175" cy="590804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sym typeface="+mn-ea"/>
              </a:rPr>
              <a:t>块级元素：块级大多为结构性标记</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  &lt;address&gt;...&lt;/adderss&gt;   </a:t>
            </a:r>
            <a:r>
              <a:rPr lang="zh-CN" altLang="en-US">
                <a:latin typeface="宋体" panose="02010600030101010101" pitchFamily="2" charset="-122"/>
                <a:ea typeface="宋体" panose="02010600030101010101" pitchFamily="2" charset="-122"/>
                <a:cs typeface="宋体" panose="02010600030101010101" pitchFamily="2" charset="-122"/>
                <a:sym typeface="+mn-ea"/>
              </a:rPr>
              <a:t>地址</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  &lt;center&gt;...&lt;/center&gt;  文字</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  &lt;h1&gt;...&lt;/h1&gt;  标题一级</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  &lt;h2&gt;...&lt;/h2&gt;  标题二级</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  &lt;h3&gt;...&lt;/h3&gt;  标题三级</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  &lt;h4&gt;...&lt;/h4&gt;  标题四级</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  &lt;h5&gt;...&lt;/h5&gt;  标题五级</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  &lt;h6&gt;...&lt;/h6&gt;  标题六级</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  &lt;hr&gt;  水平分割线</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  &lt;p&gt;...&lt;/p&gt;  段落</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  &lt;pre&gt;...&lt;/pre&gt;  预格式化</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  &lt;blockquote&gt;...&lt;/blockquote&gt;  段落缩进   前后5个字符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  &lt;marquee&gt;...&lt;/marquee&gt;  滚动文本</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  &lt;ul&gt;...&lt;/ul&gt;  无序列表</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  &lt;ol&gt;...&lt;/ol&gt;  有序列表</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  &lt;dl&gt;...&lt;/dl&gt;  定义列表</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  &lt;table&gt;...&lt;/table&gt;  表格</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  &lt;form&gt;...&lt;/form&gt;  表单</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  &lt;div&gt;...&lt;/div&gt;</a:t>
            </a:r>
            <a:endParaRPr lang="zh-CN" altLang="en-US"/>
          </a:p>
        </p:txBody>
      </p:sp>
      <p:sp>
        <p:nvSpPr>
          <p:cNvPr id="5" name="文本框 4"/>
          <p:cNvSpPr txBox="1"/>
          <p:nvPr/>
        </p:nvSpPr>
        <p:spPr>
          <a:xfrm>
            <a:off x="6421755" y="870585"/>
            <a:ext cx="5464175" cy="4799965"/>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sym typeface="+mn-ea"/>
              </a:rPr>
              <a:t>行内元素：行内大多为描述性标记</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  &lt;span&gt;...&lt;/span&gt;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  &lt;a&gt;...&lt;/a&gt;  链接</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  &lt;br&gt;  换行</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  &lt;b&gt;...&lt;/b&gt;  加粗</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  &lt;strong&gt;...&lt;/strong&gt;  加粗</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  &lt;img&gt;  图片</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  &lt;sup&gt;...&lt;/sup&gt;  上标</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  &lt;sub&gt;...&lt;/sub&gt;  下标</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  &lt;i&gt;...&lt;/i&gt;  斜体</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  &lt;em&gt;...&lt;/em&gt;  斜体</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  &lt;del&gt;...&lt;/del&gt;  删除线</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  &lt;u&gt;...&lt;/u&gt;  下划线</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  &lt;input&gt;...&lt;/input&gt;  文本框</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  &lt;textarea&gt;...&lt;/textarea&gt;  多行文本</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  &lt;select&gt;...&lt;/select&gt;  下拉列表</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57175" y="800735"/>
            <a:ext cx="5570855" cy="3692525"/>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sym typeface="+mn-ea"/>
              </a:rPr>
              <a:t>分区元素 </a:t>
            </a:r>
            <a:r>
              <a:rPr lang="en-US" altLang="zh-CN">
                <a:latin typeface="宋体" panose="02010600030101010101" pitchFamily="2" charset="-122"/>
                <a:ea typeface="宋体" panose="02010600030101010101" pitchFamily="2" charset="-122"/>
                <a:cs typeface="宋体" panose="02010600030101010101" pitchFamily="2" charset="-122"/>
                <a:sym typeface="+mn-ea"/>
              </a:rPr>
              <a:t>&lt;span&gt;</a:t>
            </a:r>
            <a:r>
              <a:rPr lang="zh-CN" altLang="en-US">
                <a:latin typeface="宋体" panose="02010600030101010101" pitchFamily="2" charset="-122"/>
                <a:ea typeface="宋体" panose="02010600030101010101" pitchFamily="2" charset="-122"/>
                <a:cs typeface="宋体" panose="02010600030101010101" pitchFamily="2" charset="-122"/>
                <a:sym typeface="+mn-ea"/>
              </a:rPr>
              <a:t>和</a:t>
            </a:r>
            <a:r>
              <a:rPr lang="en-US" altLang="zh-CN">
                <a:latin typeface="宋体" panose="02010600030101010101" pitchFamily="2" charset="-122"/>
                <a:ea typeface="宋体" panose="02010600030101010101" pitchFamily="2" charset="-122"/>
                <a:cs typeface="宋体" panose="02010600030101010101" pitchFamily="2" charset="-122"/>
                <a:sym typeface="+mn-ea"/>
              </a:rPr>
              <a:t>&lt;div&gt;</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我们经常可能需要对页面的元素进行分区或者分组。比如，如果把页面分隔为多个区域，就可以对这些区域单独的进行样式设置，这非常有利于页面的布局。或者，我们可以将一些文本分在一个组里，然后对这个组进行样式的定义。</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分区</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元素有两种：</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&lt;div&gt; </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和 </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&lt;span&gt;</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&lt;div&gt; </a:t>
            </a:r>
            <a:r>
              <a:rPr lang="zh-CN" altLang="en-US">
                <a:latin typeface="宋体" panose="02010600030101010101" pitchFamily="2" charset="-122"/>
                <a:ea typeface="宋体" panose="02010600030101010101" pitchFamily="2" charset="-122"/>
                <a:cs typeface="宋体" panose="02010600030101010101" pitchFamily="2" charset="-122"/>
                <a:sym typeface="+mn-ea"/>
              </a:rPr>
              <a:t>元素可以把文档分割为独立的、不同的部分。</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另一方面，我们也可以使用 </a:t>
            </a:r>
            <a:r>
              <a:rPr lang="en-US" altLang="zh-CN">
                <a:latin typeface="宋体" panose="02010600030101010101" pitchFamily="2" charset="-122"/>
                <a:ea typeface="宋体" panose="02010600030101010101" pitchFamily="2" charset="-122"/>
                <a:cs typeface="宋体" panose="02010600030101010101" pitchFamily="2" charset="-122"/>
                <a:sym typeface="+mn-ea"/>
              </a:rPr>
              <a:t>&lt;span&gt; </a:t>
            </a:r>
            <a:r>
              <a:rPr lang="zh-CN" altLang="en-US">
                <a:latin typeface="宋体" panose="02010600030101010101" pitchFamily="2" charset="-122"/>
                <a:ea typeface="宋体" panose="02010600030101010101" pitchFamily="2" charset="-122"/>
                <a:cs typeface="宋体" panose="02010600030101010101" pitchFamily="2" charset="-122"/>
                <a:sym typeface="+mn-ea"/>
              </a:rPr>
              <a:t>元素来分组元素。</a:t>
            </a:r>
            <a:r>
              <a:rPr lang="en-US" altLang="zh-CN">
                <a:latin typeface="宋体" panose="02010600030101010101" pitchFamily="2" charset="-122"/>
                <a:ea typeface="宋体" panose="02010600030101010101" pitchFamily="2" charset="-122"/>
                <a:cs typeface="宋体" panose="02010600030101010101" pitchFamily="2" charset="-122"/>
                <a:sym typeface="+mn-ea"/>
              </a:rPr>
              <a:t>&lt;span&gt; </a:t>
            </a:r>
            <a:r>
              <a:rPr lang="zh-CN" altLang="en-US">
                <a:latin typeface="宋体" panose="02010600030101010101" pitchFamily="2" charset="-122"/>
                <a:ea typeface="宋体" panose="02010600030101010101" pitchFamily="2" charset="-122"/>
                <a:cs typeface="宋体" panose="02010600030101010101" pitchFamily="2" charset="-122"/>
                <a:sym typeface="+mn-ea"/>
              </a:rPr>
              <a:t>元素自身对文档在浏览器中的显示外观没有任何影响，只有对它应用样式时，它才会产生视觉上的变化。</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3" name="矩形 2"/>
          <p:cNvSpPr/>
          <p:nvPr/>
        </p:nvSpPr>
        <p:spPr>
          <a:xfrm>
            <a:off x="5941695" y="800735"/>
            <a:ext cx="5968365" cy="336740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&lt;br/&gt;&lt;br/&gt;</a:t>
            </a:r>
            <a:endParaRPr lang="zh-CN" altLang="en-US" sz="1200">
              <a:solidFill>
                <a:schemeClr val="tx1"/>
              </a:solidFill>
            </a:endParaRPr>
          </a:p>
          <a:p>
            <a:pPr algn="l"/>
            <a:r>
              <a:rPr lang="zh-CN" altLang="en-US" sz="1200">
                <a:solidFill>
                  <a:schemeClr val="tx1"/>
                </a:solidFill>
              </a:rPr>
              <a:t>    &lt;!-- 测试分区元素 div 和 span --&gt;</a:t>
            </a:r>
            <a:endParaRPr lang="zh-CN" altLang="en-US" sz="1200">
              <a:solidFill>
                <a:schemeClr val="tx1"/>
              </a:solidFill>
            </a:endParaRPr>
          </a:p>
          <a:p>
            <a:pPr algn="l"/>
            <a:r>
              <a:rPr lang="zh-CN" altLang="en-US" sz="1200">
                <a:solidFill>
                  <a:schemeClr val="tx1"/>
                </a:solidFill>
              </a:rPr>
              <a:t>    &lt;span&gt;我是一个区域&lt;/span&gt;</a:t>
            </a:r>
            <a:endParaRPr lang="zh-CN" altLang="en-US" sz="1200">
              <a:solidFill>
                <a:schemeClr val="tx1"/>
              </a:solidFill>
            </a:endParaRPr>
          </a:p>
          <a:p>
            <a:pPr algn="l"/>
            <a:r>
              <a:rPr lang="zh-CN" altLang="en-US" sz="1200">
                <a:solidFill>
                  <a:schemeClr val="tx1"/>
                </a:solidFill>
              </a:rPr>
              <a:t>    &lt;span&gt;我是一个区域&lt;/span&gt;</a:t>
            </a:r>
            <a:endParaRPr lang="zh-CN" altLang="en-US" sz="1200">
              <a:solidFill>
                <a:schemeClr val="tx1"/>
              </a:solidFill>
            </a:endParaRPr>
          </a:p>
          <a:p>
            <a:pPr algn="l"/>
            <a:r>
              <a:rPr lang="zh-CN" altLang="en-US" sz="1200">
                <a:solidFill>
                  <a:schemeClr val="tx1"/>
                </a:solidFill>
              </a:rPr>
              <a:t>    &lt;span&gt;我是一个区域&lt;/span&gt;</a:t>
            </a:r>
            <a:endParaRPr lang="zh-CN" altLang="en-US" sz="1200">
              <a:solidFill>
                <a:schemeClr val="tx1"/>
              </a:solidFill>
            </a:endParaRPr>
          </a:p>
          <a:p>
            <a:pPr algn="l"/>
            <a:r>
              <a:rPr lang="zh-CN" altLang="en-US" sz="1200">
                <a:solidFill>
                  <a:schemeClr val="tx1"/>
                </a:solidFill>
              </a:rPr>
              <a:t>    &lt;span&gt;我是一个区域&lt;span&gt;我是一个子区域&lt;span&gt;我是一个子子区域&lt;/span&gt;&lt;/span&gt;&lt;/span&gt;</a:t>
            </a:r>
            <a:endParaRPr lang="zh-CN" altLang="en-US" sz="1200">
              <a:solidFill>
                <a:schemeClr val="tx1"/>
              </a:solidFill>
            </a:endParaRPr>
          </a:p>
          <a:p>
            <a:pPr algn="l"/>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&lt;div&gt;这是一个区域&lt;/div&gt;</a:t>
            </a:r>
            <a:endParaRPr lang="zh-CN" altLang="en-US" sz="1200">
              <a:solidFill>
                <a:schemeClr val="tx1"/>
              </a:solidFill>
            </a:endParaRPr>
          </a:p>
          <a:p>
            <a:pPr algn="l"/>
            <a:r>
              <a:rPr lang="zh-CN" altLang="en-US" sz="1200">
                <a:solidFill>
                  <a:schemeClr val="tx1"/>
                </a:solidFill>
              </a:rPr>
              <a:t>    &lt;div&gt;这是一个区域&lt;/div&gt;</a:t>
            </a:r>
            <a:endParaRPr lang="zh-CN" altLang="en-US" sz="1200">
              <a:solidFill>
                <a:schemeClr val="tx1"/>
              </a:solidFill>
            </a:endParaRPr>
          </a:p>
          <a:p>
            <a:pPr algn="l"/>
            <a:r>
              <a:rPr lang="zh-CN" altLang="en-US" sz="1200">
                <a:solidFill>
                  <a:schemeClr val="tx1"/>
                </a:solidFill>
              </a:rPr>
              <a:t>    &lt;div&gt;这是一个区域&lt;/div&gt;</a:t>
            </a:r>
            <a:endParaRPr lang="zh-CN" altLang="en-US" sz="1200">
              <a:solidFill>
                <a:schemeClr val="tx1"/>
              </a:solidFill>
            </a:endParaRPr>
          </a:p>
          <a:p>
            <a:pPr algn="l"/>
            <a:r>
              <a:rPr lang="zh-CN" altLang="en-US" sz="1200">
                <a:solidFill>
                  <a:schemeClr val="tx1"/>
                </a:solidFill>
              </a:rPr>
              <a:t>    &lt;div&gt;我是一个区域&lt;div&gt;我是一个子区域&lt;div&gt;我是一个子子区域&lt;/div&gt;&lt;/div&gt;&lt;/div&gt;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a:p>
            <a:pPr algn="l"/>
            <a:r>
              <a:rPr lang="zh-CN" altLang="en-US" sz="1200">
                <a:solidFill>
                  <a:schemeClr val="tx1"/>
                </a:solidFill>
              </a:rPr>
              <a:t>        &lt;div&gt;&lt;div&gt;&lt;span&gt;这是一个复杂的区域&lt;/span&gt;&lt;/div&gt;&lt;/div&gt;</a:t>
            </a:r>
            <a:endParaRPr lang="zh-CN" altLang="en-US" sz="1200">
              <a:solidFill>
                <a:schemeClr val="tx1"/>
              </a:solidFill>
            </a:endParaRPr>
          </a:p>
          <a:p>
            <a:pPr algn="l"/>
            <a:r>
              <a:rPr lang="zh-CN" altLang="en-US" sz="1200">
                <a:solidFill>
                  <a:schemeClr val="tx1"/>
                </a:solidFill>
              </a:rPr>
              <a:t>        &lt;span&gt;&lt;div&gt;这是一个复杂的区域&lt;/div&gt;&lt;/span&gt;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p:txBody>
      </p:sp>
      <p:sp>
        <p:nvSpPr>
          <p:cNvPr id="4" name="矩形 3"/>
          <p:cNvSpPr/>
          <p:nvPr/>
        </p:nvSpPr>
        <p:spPr>
          <a:xfrm>
            <a:off x="10425430" y="4250690"/>
            <a:ext cx="148463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分区元素</a:t>
            </a:r>
            <a:endParaRPr lang="zh-CN" altLang="en-US"/>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57175" y="800735"/>
            <a:ext cx="11666855" cy="2861310"/>
          </a:xfrm>
          <a:prstGeom prst="rect">
            <a:avLst/>
          </a:prstGeom>
          <a:noFill/>
        </p:spPr>
        <p:txBody>
          <a:bodyPr wrap="square" rtlCol="0">
            <a:spAutoFit/>
          </a:bodyPr>
          <a:p>
            <a:r>
              <a:rPr>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html的空格和换行显示</a:t>
            </a:r>
            <a:endParaRPr>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endParaRPr>
              <a:latin typeface="宋体" panose="02010600030101010101" pitchFamily="2" charset="-122"/>
              <a:ea typeface="宋体" panose="02010600030101010101" pitchFamily="2" charset="-122"/>
              <a:cs typeface="宋体" panose="02010600030101010101" pitchFamily="2" charset="-122"/>
              <a:sym typeface="+mn-ea"/>
            </a:endParaRPr>
          </a:p>
          <a:p>
            <a:r>
              <a:rPr>
                <a:latin typeface="宋体" panose="02010600030101010101" pitchFamily="2" charset="-122"/>
                <a:ea typeface="宋体" panose="02010600030101010101" pitchFamily="2" charset="-122"/>
                <a:cs typeface="宋体" panose="02010600030101010101" pitchFamily="2" charset="-122"/>
                <a:sym typeface="+mn-ea"/>
              </a:rPr>
              <a:t>一、HTML 代码中的所有连续的空格或空行（换行）都会被显示为一个空格，不管是内容还是标签之间。</a:t>
            </a:r>
            <a:endParaRPr>
              <a:latin typeface="宋体" panose="02010600030101010101" pitchFamily="2" charset="-122"/>
              <a:ea typeface="宋体" panose="02010600030101010101" pitchFamily="2" charset="-122"/>
              <a:cs typeface="宋体" panose="02010600030101010101" pitchFamily="2" charset="-122"/>
              <a:sym typeface="+mn-ea"/>
            </a:endParaRPr>
          </a:p>
          <a:p>
            <a:r>
              <a:rPr>
                <a:latin typeface="宋体" panose="02010600030101010101" pitchFamily="2" charset="-122"/>
                <a:ea typeface="宋体" panose="02010600030101010101" pitchFamily="2" charset="-122"/>
                <a:cs typeface="宋体" panose="02010600030101010101" pitchFamily="2" charset="-122"/>
                <a:sym typeface="+mn-ea"/>
              </a:rPr>
              <a:t>二、当我们想让它们在同一行连续显示时，就让所有的代码之间没有空格，也不要换行。</a:t>
            </a:r>
            <a:endParaRPr>
              <a:latin typeface="宋体" panose="02010600030101010101" pitchFamily="2" charset="-122"/>
              <a:ea typeface="宋体" panose="02010600030101010101" pitchFamily="2" charset="-122"/>
              <a:cs typeface="宋体" panose="02010600030101010101" pitchFamily="2" charset="-122"/>
              <a:sym typeface="+mn-ea"/>
            </a:endParaRPr>
          </a:p>
          <a:p>
            <a:r>
              <a:rPr>
                <a:latin typeface="宋体" panose="02010600030101010101" pitchFamily="2" charset="-122"/>
                <a:ea typeface="宋体" panose="02010600030101010101" pitchFamily="2" charset="-122"/>
                <a:cs typeface="宋体" panose="02010600030101010101" pitchFamily="2" charset="-122"/>
                <a:sym typeface="+mn-ea"/>
              </a:rPr>
              <a:t>三、当我们想要显示连续空格时，可以使用以下方法：</a:t>
            </a:r>
            <a:endParaRPr>
              <a:latin typeface="宋体" panose="02010600030101010101" pitchFamily="2" charset="-122"/>
              <a:ea typeface="宋体" panose="02010600030101010101" pitchFamily="2" charset="-122"/>
              <a:cs typeface="宋体" panose="02010600030101010101" pitchFamily="2" charset="-122"/>
              <a:sym typeface="+mn-ea"/>
            </a:endParaRPr>
          </a:p>
          <a:p>
            <a:endParaRPr>
              <a:latin typeface="宋体" panose="02010600030101010101" pitchFamily="2" charset="-122"/>
              <a:ea typeface="宋体" panose="02010600030101010101" pitchFamily="2" charset="-122"/>
              <a:cs typeface="宋体" panose="02010600030101010101" pitchFamily="2" charset="-122"/>
              <a:sym typeface="+mn-ea"/>
            </a:endParaRPr>
          </a:p>
          <a:p>
            <a:r>
              <a:rPr lang="en-US">
                <a:latin typeface="宋体" panose="02010600030101010101" pitchFamily="2" charset="-122"/>
                <a:ea typeface="宋体" panose="02010600030101010101" pitchFamily="2" charset="-122"/>
                <a:cs typeface="宋体" panose="02010600030101010101" pitchFamily="2" charset="-122"/>
                <a:sym typeface="+mn-ea"/>
              </a:rPr>
              <a:t>1</a:t>
            </a:r>
            <a:r>
              <a:rPr>
                <a:latin typeface="宋体" panose="02010600030101010101" pitchFamily="2" charset="-122"/>
                <a:ea typeface="宋体" panose="02010600030101010101" pitchFamily="2" charset="-122"/>
                <a:cs typeface="宋体" panose="02010600030101010101" pitchFamily="2" charset="-122"/>
                <a:sym typeface="+mn-ea"/>
              </a:rPr>
              <a:t>、用空格实体符</a:t>
            </a:r>
            <a:r>
              <a:rPr lang="en-US"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&amp;nbsp;</a:t>
            </a:r>
            <a:r>
              <a:rPr>
                <a:latin typeface="宋体" panose="02010600030101010101" pitchFamily="2" charset="-122"/>
                <a:ea typeface="宋体" panose="02010600030101010101" pitchFamily="2" charset="-122"/>
                <a:cs typeface="宋体" panose="02010600030101010101" pitchFamily="2" charset="-122"/>
                <a:sym typeface="+mn-ea"/>
              </a:rPr>
              <a:t>代替空格，用换行标签</a:t>
            </a:r>
            <a:r>
              <a:rPr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&lt;br/&gt;</a:t>
            </a:r>
            <a:r>
              <a:rPr>
                <a:latin typeface="宋体" panose="02010600030101010101" pitchFamily="2" charset="-122"/>
                <a:ea typeface="宋体" panose="02010600030101010101" pitchFamily="2" charset="-122"/>
                <a:cs typeface="宋体" panose="02010600030101010101" pitchFamily="2" charset="-122"/>
                <a:sym typeface="+mn-ea"/>
              </a:rPr>
              <a:t>代替空行。</a:t>
            </a:r>
            <a:endParaRPr>
              <a:latin typeface="宋体" panose="02010600030101010101" pitchFamily="2" charset="-122"/>
              <a:ea typeface="宋体" panose="02010600030101010101" pitchFamily="2" charset="-122"/>
              <a:cs typeface="宋体" panose="02010600030101010101" pitchFamily="2" charset="-122"/>
              <a:sym typeface="+mn-ea"/>
            </a:endParaRPr>
          </a:p>
          <a:p>
            <a:r>
              <a:rPr lang="en-US">
                <a:latin typeface="宋体" panose="02010600030101010101" pitchFamily="2" charset="-122"/>
                <a:ea typeface="宋体" panose="02010600030101010101" pitchFamily="2" charset="-122"/>
                <a:cs typeface="宋体" panose="02010600030101010101" pitchFamily="2" charset="-122"/>
                <a:sym typeface="+mn-ea"/>
              </a:rPr>
              <a:t>2</a:t>
            </a:r>
            <a:r>
              <a:rPr>
                <a:latin typeface="宋体" panose="02010600030101010101" pitchFamily="2" charset="-122"/>
                <a:ea typeface="宋体" panose="02010600030101010101" pitchFamily="2" charset="-122"/>
                <a:cs typeface="宋体" panose="02010600030101010101" pitchFamily="2" charset="-122"/>
                <a:sym typeface="+mn-ea"/>
              </a:rPr>
              <a:t>、用全角空格，全角空格被解释为汉字，所以不会被被解释为HTML分隔符，可以按照实际的空格数显示。</a:t>
            </a:r>
            <a:endParaRPr>
              <a:latin typeface="宋体" panose="02010600030101010101" pitchFamily="2" charset="-122"/>
              <a:ea typeface="宋体" panose="02010600030101010101" pitchFamily="2" charset="-122"/>
              <a:cs typeface="宋体" panose="02010600030101010101" pitchFamily="2" charset="-122"/>
              <a:sym typeface="+mn-ea"/>
            </a:endParaRPr>
          </a:p>
          <a:p>
            <a:r>
              <a:rPr lang="en-US">
                <a:latin typeface="宋体" panose="02010600030101010101" pitchFamily="2" charset="-122"/>
                <a:ea typeface="宋体" panose="02010600030101010101" pitchFamily="2" charset="-122"/>
                <a:cs typeface="宋体" panose="02010600030101010101" pitchFamily="2" charset="-122"/>
                <a:sym typeface="+mn-ea"/>
              </a:rPr>
              <a:t>3</a:t>
            </a:r>
            <a:r>
              <a:rPr>
                <a:latin typeface="宋体" panose="02010600030101010101" pitchFamily="2" charset="-122"/>
                <a:ea typeface="宋体" panose="02010600030101010101" pitchFamily="2" charset="-122"/>
                <a:cs typeface="宋体" panose="02010600030101010101" pitchFamily="2" charset="-122"/>
                <a:sym typeface="+mn-ea"/>
              </a:rPr>
              <a:t>、用word-spacing 属性。</a:t>
            </a:r>
            <a:endParaRPr>
              <a:latin typeface="宋体" panose="02010600030101010101" pitchFamily="2" charset="-122"/>
              <a:ea typeface="宋体" panose="02010600030101010101" pitchFamily="2" charset="-122"/>
              <a:cs typeface="宋体" panose="02010600030101010101" pitchFamily="2" charset="-122"/>
              <a:sym typeface="+mn-ea"/>
            </a:endParaRPr>
          </a:p>
          <a:p>
            <a:r>
              <a:rPr lang="en-US">
                <a:latin typeface="宋体" panose="02010600030101010101" pitchFamily="2" charset="-122"/>
                <a:ea typeface="宋体" panose="02010600030101010101" pitchFamily="2" charset="-122"/>
                <a:cs typeface="宋体" panose="02010600030101010101" pitchFamily="2" charset="-122"/>
                <a:sym typeface="+mn-ea"/>
              </a:rPr>
              <a:t>4</a:t>
            </a:r>
            <a:r>
              <a:rPr>
                <a:latin typeface="宋体" panose="02010600030101010101" pitchFamily="2" charset="-122"/>
                <a:ea typeface="宋体" panose="02010600030101010101" pitchFamily="2" charset="-122"/>
                <a:cs typeface="宋体" panose="02010600030101010101" pitchFamily="2" charset="-122"/>
                <a:sym typeface="+mn-ea"/>
              </a:rPr>
              <a:t>、用white-space 属性，这个属性声明如何处理元素内的空白符。</a:t>
            </a:r>
            <a:endParaRPr>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矩形 2"/>
          <p:cNvSpPr/>
          <p:nvPr/>
        </p:nvSpPr>
        <p:spPr>
          <a:xfrm>
            <a:off x="342265" y="3787140"/>
            <a:ext cx="7715250" cy="25844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测试空格和换行 --&gt;</a:t>
            </a:r>
            <a:endParaRPr lang="zh-CN" altLang="en-US" sz="1200">
              <a:solidFill>
                <a:schemeClr val="tx1"/>
              </a:solidFill>
            </a:endParaRPr>
          </a:p>
          <a:p>
            <a:pPr algn="l"/>
            <a:r>
              <a:rPr lang="zh-CN" altLang="en-US" sz="1200">
                <a:solidFill>
                  <a:schemeClr val="tx1"/>
                </a:solidFill>
              </a:rPr>
              <a:t>    &lt;!-- 多个空格都会被显示为一个空格 --&gt;</a:t>
            </a:r>
            <a:endParaRPr lang="zh-CN" altLang="en-US" sz="1200">
              <a:solidFill>
                <a:schemeClr val="tx1"/>
              </a:solidFill>
            </a:endParaRPr>
          </a:p>
          <a:p>
            <a:pPr algn="l"/>
            <a:r>
              <a:rPr lang="zh-CN" altLang="en-US" sz="1200">
                <a:solidFill>
                  <a:schemeClr val="tx1"/>
                </a:solidFill>
              </a:rPr>
              <a:t>    hello world         &lt;br/&gt;</a:t>
            </a:r>
            <a:endParaRPr lang="zh-CN" altLang="en-US" sz="1200">
              <a:solidFill>
                <a:schemeClr val="tx1"/>
              </a:solidFill>
            </a:endParaRPr>
          </a:p>
          <a:p>
            <a:pPr algn="l"/>
            <a:r>
              <a:rPr lang="zh-CN" altLang="en-US" sz="1200">
                <a:solidFill>
                  <a:schemeClr val="tx1"/>
                </a:solidFill>
              </a:rPr>
              <a:t>    hello world</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&lt;br/&gt;</a:t>
            </a:r>
            <a:endParaRPr lang="zh-CN" altLang="en-US" sz="1200">
              <a:solidFill>
                <a:schemeClr val="tx1"/>
              </a:solidFill>
            </a:endParaRPr>
          </a:p>
          <a:p>
            <a:pPr algn="l"/>
            <a:r>
              <a:rPr lang="zh-CN" altLang="en-US" sz="1200">
                <a:solidFill>
                  <a:schemeClr val="tx1"/>
                </a:solidFill>
              </a:rPr>
              <a:t>    &lt;!--</a:t>
            </a:r>
            <a:endParaRPr lang="zh-CN" altLang="en-US" sz="1200">
              <a:solidFill>
                <a:schemeClr val="tx1"/>
              </a:solidFill>
            </a:endParaRPr>
          </a:p>
          <a:p>
            <a:pPr algn="l"/>
            <a:r>
              <a:rPr lang="zh-CN" altLang="en-US" sz="1200">
                <a:solidFill>
                  <a:schemeClr val="tx1"/>
                </a:solidFill>
              </a:rPr>
              <a:t>        在html代码中每输入一个转义字符&amp;nbsp就表示一个空格，输入十个&amp;nbsp，页面中就显示10个空格位置。</a:t>
            </a:r>
            <a:endParaRPr lang="zh-CN" altLang="en-US" sz="1200">
              <a:solidFill>
                <a:schemeClr val="tx1"/>
              </a:solidFill>
            </a:endParaRPr>
          </a:p>
          <a:p>
            <a:pPr algn="l"/>
            <a:r>
              <a:rPr lang="zh-CN" altLang="en-US" sz="1200">
                <a:solidFill>
                  <a:schemeClr val="tx1"/>
                </a:solidFill>
              </a:rPr>
              <a:t>        而在html代码中输入空格，不管输入多少个空格，最终在页面中显示的空格位置只有一个。</a:t>
            </a:r>
            <a:endParaRPr lang="zh-CN" altLang="en-US" sz="1200">
              <a:solidFill>
                <a:schemeClr val="tx1"/>
              </a:solidFill>
            </a:endParaRPr>
          </a:p>
          <a:p>
            <a:pPr algn="l"/>
            <a:r>
              <a:rPr lang="zh-CN" altLang="en-US" sz="1200">
                <a:solidFill>
                  <a:schemeClr val="tx1"/>
                </a:solidFill>
              </a:rPr>
              <a:t>    --&gt;</a:t>
            </a:r>
            <a:endParaRPr lang="zh-CN" altLang="en-US" sz="1200">
              <a:solidFill>
                <a:schemeClr val="tx1"/>
              </a:solidFill>
            </a:endParaRPr>
          </a:p>
          <a:p>
            <a:pPr algn="l"/>
            <a:r>
              <a:rPr lang="zh-CN" altLang="en-US" sz="1200">
                <a:solidFill>
                  <a:schemeClr val="tx1"/>
                </a:solidFill>
              </a:rPr>
              <a:t>    hello&amp;nbsp;world  &lt;br/&gt;</a:t>
            </a:r>
            <a:endParaRPr lang="zh-CN" altLang="en-US" sz="1200">
              <a:solidFill>
                <a:schemeClr val="tx1"/>
              </a:solidFill>
            </a:endParaRPr>
          </a:p>
          <a:p>
            <a:pPr algn="l"/>
            <a:r>
              <a:rPr lang="zh-CN" altLang="en-US" sz="1200">
                <a:solidFill>
                  <a:schemeClr val="tx1"/>
                </a:solidFill>
              </a:rPr>
              <a:t>    hello&amp;nbsp;&amp;nbsp;world &lt;br/&gt;</a:t>
            </a:r>
            <a:endParaRPr lang="zh-CN" altLang="en-US" sz="1200">
              <a:solidFill>
                <a:schemeClr val="tx1"/>
              </a:solidFill>
            </a:endParaRPr>
          </a:p>
          <a:p>
            <a:pPr algn="l"/>
            <a:r>
              <a:rPr lang="zh-CN" altLang="en-US" sz="1200">
                <a:solidFill>
                  <a:schemeClr val="tx1"/>
                </a:solidFill>
              </a:rPr>
              <a:t>    hello&amp;nbsp;&amp;nbsp;&amp;nbsp;&amp;nbsp;&amp;nbsp;&amp;nbsp;world &lt;br/&gt;</a:t>
            </a:r>
            <a:endParaRPr lang="zh-CN" altLang="en-US" sz="1200">
              <a:solidFill>
                <a:schemeClr val="tx1"/>
              </a:solidFill>
            </a:endParaRPr>
          </a:p>
        </p:txBody>
      </p:sp>
      <p:sp>
        <p:nvSpPr>
          <p:cNvPr id="4" name="矩形 3"/>
          <p:cNvSpPr/>
          <p:nvPr/>
        </p:nvSpPr>
        <p:spPr>
          <a:xfrm>
            <a:off x="6445250" y="3913505"/>
            <a:ext cx="148463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空格和换行</a:t>
            </a:r>
            <a:endParaRPr lang="zh-CN" altLang="en-US"/>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6370" y="800735"/>
            <a:ext cx="11812270" cy="92202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什么是</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盒子模型</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盒子模型就是布局网页的一种手段包括边框（border）、外边距（margin）、内边距（padding）、网页元素（content）、宽（width）、高（height）等元素。</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3896360" y="1651635"/>
            <a:ext cx="7520940" cy="5158740"/>
          </a:xfrm>
          <a:prstGeom prst="rect">
            <a:avLst/>
          </a:prstGeom>
        </p:spPr>
      </p:pic>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133985" y="116840"/>
            <a:ext cx="5735955" cy="3509645"/>
          </a:xfrm>
          <a:prstGeom prst="rect">
            <a:avLst/>
          </a:prstGeom>
        </p:spPr>
      </p:pic>
      <p:pic>
        <p:nvPicPr>
          <p:cNvPr id="3" name="图片 2"/>
          <p:cNvPicPr>
            <a:picLocks noChangeAspect="1"/>
          </p:cNvPicPr>
          <p:nvPr/>
        </p:nvPicPr>
        <p:blipFill>
          <a:blip r:embed="rId3"/>
          <a:stretch>
            <a:fillRect/>
          </a:stretch>
        </p:blipFill>
        <p:spPr>
          <a:xfrm>
            <a:off x="4598670" y="3016250"/>
            <a:ext cx="7551420" cy="3816985"/>
          </a:xfrm>
          <a:prstGeom prst="rect">
            <a:avLst/>
          </a:prstGeom>
        </p:spPr>
      </p:pic>
      <p:pic>
        <p:nvPicPr>
          <p:cNvPr id="4" name="图片 3"/>
          <p:cNvPicPr>
            <a:picLocks noChangeAspect="1"/>
          </p:cNvPicPr>
          <p:nvPr/>
        </p:nvPicPr>
        <p:blipFill>
          <a:blip r:embed="rId4"/>
          <a:stretch>
            <a:fillRect/>
          </a:stretch>
        </p:blipFill>
        <p:spPr>
          <a:xfrm>
            <a:off x="116205" y="5411470"/>
            <a:ext cx="3364230" cy="924560"/>
          </a:xfrm>
          <a:prstGeom prst="rect">
            <a:avLst/>
          </a:prstGeom>
        </p:spPr>
      </p:pic>
    </p:spTree>
    <p:custDataLst>
      <p:tags r:id="rId5"/>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329565" y="1276350"/>
            <a:ext cx="6341745" cy="3595370"/>
          </a:xfrm>
          <a:prstGeom prst="rect">
            <a:avLst/>
          </a:prstGeom>
        </p:spPr>
      </p:pic>
      <p:pic>
        <p:nvPicPr>
          <p:cNvPr id="4" name="图片 3"/>
          <p:cNvPicPr>
            <a:picLocks noChangeAspect="1"/>
          </p:cNvPicPr>
          <p:nvPr/>
        </p:nvPicPr>
        <p:blipFill>
          <a:blip r:embed="rId3"/>
          <a:stretch>
            <a:fillRect/>
          </a:stretch>
        </p:blipFill>
        <p:spPr>
          <a:xfrm>
            <a:off x="7401560" y="1276350"/>
            <a:ext cx="3836035" cy="993775"/>
          </a:xfrm>
          <a:prstGeom prst="rect">
            <a:avLst/>
          </a:prstGeom>
        </p:spPr>
      </p:pic>
      <p:sp>
        <p:nvSpPr>
          <p:cNvPr id="2" name="文本框 1"/>
          <p:cNvSpPr txBox="1"/>
          <p:nvPr/>
        </p:nvSpPr>
        <p:spPr>
          <a:xfrm>
            <a:off x="4146550" y="4999355"/>
            <a:ext cx="2240280" cy="368300"/>
          </a:xfrm>
          <a:prstGeom prst="rect">
            <a:avLst/>
          </a:prstGeom>
          <a:noFill/>
        </p:spPr>
        <p:txBody>
          <a:bodyPr wrap="none" rtlCol="0">
            <a:spAutoFit/>
          </a:bodyPr>
          <a:p>
            <a:r>
              <a:rPr lang="zh-CN" altLang="en-US" b="1">
                <a:solidFill>
                  <a:srgbClr val="FF0000"/>
                </a:solidFill>
              </a:rPr>
              <a:t>四个方向：上右下左</a:t>
            </a:r>
            <a:endParaRPr lang="zh-CN" altLang="en-US" b="1">
              <a:solidFill>
                <a:srgbClr val="FF0000"/>
              </a:solidFill>
            </a:endParaRPr>
          </a:p>
        </p:txBody>
      </p: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1925" y="1597025"/>
            <a:ext cx="11867515" cy="1476375"/>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cs typeface="宋体" panose="02010600030101010101" pitchFamily="2" charset="-122"/>
                <a:sym typeface="+mn-ea"/>
              </a:rPr>
              <a:t>HTML、 CSS、 JavaScript三者的关系</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网页主要由三部分组成： 结构( Structure)、表现( Presentation)和行为( Behavior)</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HTML —— 结构， 决定网页的结构和内容( "是什么")</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CSS —— 表现( 样式) ，设定网页的表现样式( "什么样子")</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JavaScript( JS) —— 行为， 控制网页的行为("做什么")</a:t>
            </a:r>
            <a:endParaRPr lang="en-US" altLang="zh-CN">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05740" y="706120"/>
            <a:ext cx="11566525" cy="583565"/>
          </a:xfrm>
          <a:prstGeom prst="rect">
            <a:avLst/>
          </a:prstGeom>
          <a:noFill/>
        </p:spPr>
        <p:txBody>
          <a:bodyPr wrap="square" rtlCol="0">
            <a:spAutoFit/>
          </a:bodyPr>
          <a:p>
            <a:pPr algn="ctr"/>
            <a:r>
              <a:rPr lang="zh-CN" sz="3200">
                <a:latin typeface="+mj-ea"/>
                <a:ea typeface="+mj-ea"/>
              </a:rPr>
              <a:t>前端组成部分</a:t>
            </a:r>
            <a:endParaRPr lang="zh-CN" sz="3200">
              <a:latin typeface="+mj-ea"/>
              <a:ea typeface="+mj-ea"/>
            </a:endParaRPr>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459740" y="1413510"/>
            <a:ext cx="7171055" cy="3519805"/>
          </a:xfrm>
          <a:prstGeom prst="rect">
            <a:avLst/>
          </a:prstGeom>
        </p:spPr>
      </p:pic>
      <p:pic>
        <p:nvPicPr>
          <p:cNvPr id="3" name="图片 2"/>
          <p:cNvPicPr>
            <a:picLocks noChangeAspect="1"/>
          </p:cNvPicPr>
          <p:nvPr/>
        </p:nvPicPr>
        <p:blipFill>
          <a:blip r:embed="rId3"/>
          <a:stretch>
            <a:fillRect/>
          </a:stretch>
        </p:blipFill>
        <p:spPr>
          <a:xfrm>
            <a:off x="7727315" y="1413510"/>
            <a:ext cx="4384675" cy="4148455"/>
          </a:xfrm>
          <a:prstGeom prst="rect">
            <a:avLst/>
          </a:prstGeom>
        </p:spPr>
      </p:pic>
    </p:spTree>
    <p:custDataLst>
      <p:tags r:id="rId4"/>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366395" y="920750"/>
            <a:ext cx="5593080" cy="3596640"/>
          </a:xfrm>
          <a:prstGeom prst="rect">
            <a:avLst/>
          </a:prstGeom>
        </p:spPr>
      </p:pic>
      <p:pic>
        <p:nvPicPr>
          <p:cNvPr id="2" name="图片 1"/>
          <p:cNvPicPr>
            <a:picLocks noChangeAspect="1"/>
          </p:cNvPicPr>
          <p:nvPr/>
        </p:nvPicPr>
        <p:blipFill>
          <a:blip r:embed="rId3"/>
          <a:stretch>
            <a:fillRect/>
          </a:stretch>
        </p:blipFill>
        <p:spPr>
          <a:xfrm>
            <a:off x="6695440" y="2096135"/>
            <a:ext cx="4490085" cy="2421255"/>
          </a:xfrm>
          <a:prstGeom prst="rect">
            <a:avLst/>
          </a:prstGeom>
        </p:spPr>
      </p:pic>
    </p:spTree>
    <p:custDataLst>
      <p:tags r:id="rId4"/>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212725" y="782320"/>
            <a:ext cx="5968365" cy="90868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测试盒子模型 --&gt;</a:t>
            </a:r>
            <a:endParaRPr lang="zh-CN" altLang="en-US" sz="1200">
              <a:solidFill>
                <a:schemeClr val="tx1"/>
              </a:solidFill>
            </a:endParaRPr>
          </a:p>
          <a:p>
            <a:pPr algn="l"/>
            <a:r>
              <a:rPr lang="zh-CN" altLang="en-US" sz="1200">
                <a:solidFill>
                  <a:schemeClr val="tx1"/>
                </a:solidFill>
              </a:rPr>
              <a:t>    &lt;!-- div 盒子 --&gt;</a:t>
            </a:r>
            <a:endParaRPr lang="zh-CN" altLang="en-US" sz="1200">
              <a:solidFill>
                <a:schemeClr val="tx1"/>
              </a:solidFill>
            </a:endParaRPr>
          </a:p>
          <a:p>
            <a:pPr algn="l"/>
            <a:r>
              <a:rPr lang="zh-CN" altLang="en-US" sz="1200">
                <a:solidFill>
                  <a:schemeClr val="tx1"/>
                </a:solidFill>
              </a:rPr>
              <a:t>    &lt;div style="width:100px;height:100px;background-color:grey;"&gt;盒子&lt;/div&gt;</a:t>
            </a:r>
            <a:endParaRPr lang="zh-CN" altLang="en-US" sz="1200">
              <a:solidFill>
                <a:schemeClr val="tx1"/>
              </a:solidFill>
            </a:endParaRPr>
          </a:p>
          <a:p>
            <a:pPr algn="l"/>
            <a:r>
              <a:rPr lang="zh-CN" altLang="en-US" sz="1200">
                <a:solidFill>
                  <a:schemeClr val="tx1"/>
                </a:solidFill>
              </a:rPr>
              <a:t>    &lt;div style="width:100px;height:100px;background-color:red;"&gt;盒子&lt;/div&gt;</a:t>
            </a:r>
            <a:endParaRPr lang="zh-CN" altLang="en-US" sz="1200">
              <a:solidFill>
                <a:schemeClr val="tx1"/>
              </a:solidFill>
            </a:endParaRPr>
          </a:p>
        </p:txBody>
      </p:sp>
      <p:sp>
        <p:nvSpPr>
          <p:cNvPr id="5" name="矩形 4"/>
          <p:cNvSpPr/>
          <p:nvPr/>
        </p:nvSpPr>
        <p:spPr>
          <a:xfrm>
            <a:off x="6290945" y="782320"/>
            <a:ext cx="229489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盒子模型</a:t>
            </a:r>
            <a:r>
              <a:rPr lang="en-US" altLang="zh-CN"/>
              <a:t>-</a:t>
            </a:r>
            <a:r>
              <a:rPr lang="zh-CN" altLang="en-US"/>
              <a:t>设置宽高</a:t>
            </a:r>
            <a:endParaRPr lang="zh-CN" altLang="en-US"/>
          </a:p>
        </p:txBody>
      </p:sp>
      <p:sp>
        <p:nvSpPr>
          <p:cNvPr id="6" name="矩形 5"/>
          <p:cNvSpPr/>
          <p:nvPr/>
        </p:nvSpPr>
        <p:spPr>
          <a:xfrm>
            <a:off x="212725" y="1811655"/>
            <a:ext cx="9411335" cy="307530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&lt;div&gt;</a:t>
            </a:r>
            <a:endParaRPr lang="zh-CN" altLang="en-US" sz="1200">
              <a:solidFill>
                <a:schemeClr val="tx1"/>
              </a:solidFill>
            </a:endParaRPr>
          </a:p>
          <a:p>
            <a:pPr algn="l"/>
            <a:r>
              <a:rPr lang="zh-CN" altLang="en-US" sz="1200">
                <a:solidFill>
                  <a:schemeClr val="tx1"/>
                </a:solidFill>
              </a:rPr>
              <a:t>        &lt;!-- style 属性是通用属性 display:inline-block 将元素变成行内块装元素 --&gt;</a:t>
            </a:r>
            <a:endParaRPr lang="zh-CN" altLang="en-US" sz="1200">
              <a:solidFill>
                <a:schemeClr val="tx1"/>
              </a:solidFill>
            </a:endParaRPr>
          </a:p>
          <a:p>
            <a:pPr algn="l"/>
            <a:r>
              <a:rPr lang="zh-CN" altLang="en-US" sz="1200">
                <a:solidFill>
                  <a:schemeClr val="tx1"/>
                </a:solidFill>
              </a:rPr>
              <a:t>        &lt;div style="width:100px;height:100px;background-color:grey;display:inline-block;"&gt;盒子&lt;/div&gt;</a:t>
            </a:r>
            <a:endParaRPr lang="zh-CN" altLang="en-US" sz="1200">
              <a:solidFill>
                <a:schemeClr val="tx1"/>
              </a:solidFill>
            </a:endParaRPr>
          </a:p>
          <a:p>
            <a:pPr algn="l"/>
            <a:r>
              <a:rPr lang="zh-CN" altLang="en-US" sz="1200">
                <a:solidFill>
                  <a:schemeClr val="tx1"/>
                </a:solidFill>
              </a:rPr>
              <a:t>        &lt;div style="width:100px;height:100px;background-color:red;display:inline-block;"&gt;盒子&lt;/div&gt;</a:t>
            </a:r>
            <a:endParaRPr lang="zh-CN" altLang="en-US" sz="1200">
              <a:solidFill>
                <a:schemeClr val="tx1"/>
              </a:solidFill>
            </a:endParaRPr>
          </a:p>
          <a:p>
            <a:pPr algn="l"/>
            <a:r>
              <a:rPr lang="zh-CN" altLang="en-US" sz="1200">
                <a:solidFill>
                  <a:schemeClr val="tx1"/>
                </a:solidFill>
              </a:rPr>
              <a:t>        &lt;div style="width:100px;height:100px;display:inline-block;border: 1px solid red;"&gt;盒子&lt;/div&gt;</a:t>
            </a:r>
            <a:endParaRPr lang="zh-CN" altLang="en-US" sz="1200">
              <a:solidFill>
                <a:schemeClr val="tx1"/>
              </a:solidFill>
            </a:endParaRPr>
          </a:p>
          <a:p>
            <a:pPr algn="l"/>
            <a:r>
              <a:rPr lang="zh-CN" altLang="en-US" sz="1200">
                <a:solidFill>
                  <a:schemeClr val="tx1"/>
                </a:solidFill>
              </a:rPr>
              <a:t>        &lt;div style="width:100px;height:100px;display:inline-block;border: 5px solid green;"&gt;盒子&lt;/div&gt;</a:t>
            </a:r>
            <a:endParaRPr lang="zh-CN" altLang="en-US" sz="1200">
              <a:solidFill>
                <a:schemeClr val="tx1"/>
              </a:solidFill>
            </a:endParaRPr>
          </a:p>
          <a:p>
            <a:pPr algn="l"/>
            <a:r>
              <a:rPr lang="zh-CN" altLang="en-US" sz="1200">
                <a:solidFill>
                  <a:schemeClr val="tx1"/>
                </a:solidFill>
              </a:rPr>
              <a:t>        &lt;!-- 测试 border --&gt;</a:t>
            </a:r>
            <a:endParaRPr lang="zh-CN" altLang="en-US" sz="1200">
              <a:solidFill>
                <a:schemeClr val="tx1"/>
              </a:solidFill>
            </a:endParaRPr>
          </a:p>
          <a:p>
            <a:pPr algn="l"/>
            <a:r>
              <a:rPr lang="zh-CN" altLang="en-US" sz="1200">
                <a:solidFill>
                  <a:schemeClr val="tx1"/>
                </a:solidFill>
              </a:rPr>
              <a:t>        &lt;div style="width:100px;height:100px;display:inline-block;</a:t>
            </a:r>
            <a:endParaRPr lang="zh-CN" altLang="en-US" sz="1200">
              <a:solidFill>
                <a:schemeClr val="tx1"/>
              </a:solidFill>
            </a:endParaRPr>
          </a:p>
          <a:p>
            <a:pPr algn="l"/>
            <a:r>
              <a:rPr lang="zh-CN" altLang="en-US" sz="1200">
                <a:solidFill>
                  <a:schemeClr val="tx1"/>
                </a:solidFill>
              </a:rPr>
              <a:t>            border-top: 1px solid red; border-right: 2px dashed green;border-bottom: 3px dotted blue;border-left: 4px inset pink;"&gt;盒子&lt;/div&gt;</a:t>
            </a:r>
            <a:endParaRPr lang="zh-CN" altLang="en-US" sz="1200">
              <a:solidFill>
                <a:schemeClr val="tx1"/>
              </a:solidFill>
            </a:endParaRPr>
          </a:p>
          <a:p>
            <a:pPr algn="l"/>
            <a:r>
              <a:rPr lang="zh-CN" altLang="en-US" sz="1200">
                <a:solidFill>
                  <a:schemeClr val="tx1"/>
                </a:solidFill>
              </a:rPr>
              <a:t>        &lt;!-- 测试圆角 --&gt;</a:t>
            </a:r>
            <a:endParaRPr lang="zh-CN" altLang="en-US" sz="1200">
              <a:solidFill>
                <a:schemeClr val="tx1"/>
              </a:solidFill>
            </a:endParaRPr>
          </a:p>
          <a:p>
            <a:pPr algn="l"/>
            <a:r>
              <a:rPr lang="zh-CN" altLang="en-US" sz="1200">
                <a:solidFill>
                  <a:schemeClr val="tx1"/>
                </a:solidFill>
              </a:rPr>
              <a:t>        &lt;div style="width:100px;height:100px;background-color:red;display:inline-block;border-radius: 10px;"&gt;盒子&lt;/div&gt;</a:t>
            </a:r>
            <a:endParaRPr lang="zh-CN" altLang="en-US" sz="1200">
              <a:solidFill>
                <a:schemeClr val="tx1"/>
              </a:solidFill>
            </a:endParaRPr>
          </a:p>
          <a:p>
            <a:pPr algn="l"/>
            <a:r>
              <a:rPr lang="zh-CN" altLang="en-US" sz="1200">
                <a:solidFill>
                  <a:schemeClr val="tx1"/>
                </a:solidFill>
              </a:rPr>
              <a:t>        &lt;div style="width:100px;height:100px;background-color:red;display:inline-block;border-top-left-radius: 10px;"&gt;盒子&lt;/div&gt;</a:t>
            </a:r>
            <a:endParaRPr lang="zh-CN" altLang="en-US" sz="1200">
              <a:solidFill>
                <a:schemeClr val="tx1"/>
              </a:solidFill>
            </a:endParaRPr>
          </a:p>
          <a:p>
            <a:pPr algn="l"/>
            <a:r>
              <a:rPr lang="zh-CN" altLang="en-US" sz="1200">
                <a:solidFill>
                  <a:schemeClr val="tx1"/>
                </a:solidFill>
              </a:rPr>
              <a:t>        &lt;div style="width:100px;height:100px;background-color:red;display:inline-block;border-top-right-radius: 10px;"&gt;盒子&lt;/div&gt;</a:t>
            </a:r>
            <a:endParaRPr lang="zh-CN" altLang="en-US" sz="1200">
              <a:solidFill>
                <a:schemeClr val="tx1"/>
              </a:solidFill>
            </a:endParaRPr>
          </a:p>
          <a:p>
            <a:pPr algn="l"/>
            <a:r>
              <a:rPr lang="zh-CN" altLang="en-US" sz="1200">
                <a:solidFill>
                  <a:schemeClr val="tx1"/>
                </a:solidFill>
              </a:rPr>
              <a:t>        &lt;div style="width:100px;height:100px;background-color:red;display:inline-block;border-bottom-right-radius: 10px;"&gt;盒子&lt;/div&gt;</a:t>
            </a:r>
            <a:endParaRPr lang="zh-CN" altLang="en-US" sz="1200">
              <a:solidFill>
                <a:schemeClr val="tx1"/>
              </a:solidFill>
            </a:endParaRPr>
          </a:p>
          <a:p>
            <a:pPr algn="l"/>
            <a:r>
              <a:rPr lang="zh-CN" altLang="en-US" sz="1200">
                <a:solidFill>
                  <a:schemeClr val="tx1"/>
                </a:solidFill>
              </a:rPr>
              <a:t>        &lt;div style="width:100px;height:100px;background-color:red;display:inline-block;border-bottom-left-radius: 10px;"&gt;盒子&lt;/div&gt;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p:txBody>
      </p:sp>
      <p:sp>
        <p:nvSpPr>
          <p:cNvPr id="7" name="矩形 6"/>
          <p:cNvSpPr/>
          <p:nvPr/>
        </p:nvSpPr>
        <p:spPr>
          <a:xfrm>
            <a:off x="7219950" y="1911350"/>
            <a:ext cx="229489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盒子模型</a:t>
            </a:r>
            <a:r>
              <a:rPr lang="en-US" altLang="zh-CN"/>
              <a:t>-</a:t>
            </a:r>
            <a:r>
              <a:rPr lang="zh-CN" altLang="en-US"/>
              <a:t>设置</a:t>
            </a:r>
            <a:r>
              <a:rPr lang="en-US" altLang="zh-CN"/>
              <a:t>border</a:t>
            </a:r>
            <a:endParaRPr lang="en-US" altLang="zh-CN"/>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矩形 5"/>
          <p:cNvSpPr/>
          <p:nvPr/>
        </p:nvSpPr>
        <p:spPr>
          <a:xfrm>
            <a:off x="176530" y="354330"/>
            <a:ext cx="9411335" cy="252920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测试外边距 --&gt;</a:t>
            </a:r>
            <a:endParaRPr lang="zh-CN" altLang="en-US" sz="1200">
              <a:solidFill>
                <a:schemeClr val="tx1"/>
              </a:solidFill>
            </a:endParaRPr>
          </a:p>
          <a:p>
            <a:pPr algn="l"/>
            <a:r>
              <a:rPr lang="zh-CN" altLang="en-US" sz="1200">
                <a:solidFill>
                  <a:schemeClr val="tx1"/>
                </a:solidFill>
              </a:rPr>
              <a:t>    &lt;!--</a:t>
            </a:r>
            <a:endParaRPr lang="zh-CN" altLang="en-US" sz="1200">
              <a:solidFill>
                <a:schemeClr val="tx1"/>
              </a:solidFill>
            </a:endParaRPr>
          </a:p>
          <a:p>
            <a:pPr algn="l"/>
            <a:r>
              <a:rPr lang="zh-CN" altLang="en-US" sz="1200">
                <a:solidFill>
                  <a:schemeClr val="tx1"/>
                </a:solidFill>
              </a:rPr>
              <a:t>        div嵌套引起的 margin-top 不起作用:</a:t>
            </a:r>
            <a:endParaRPr lang="zh-CN" altLang="en-US" sz="1200">
              <a:solidFill>
                <a:schemeClr val="tx1"/>
              </a:solidFill>
            </a:endParaRPr>
          </a:p>
          <a:p>
            <a:pPr algn="l"/>
            <a:r>
              <a:rPr lang="zh-CN" altLang="en-US" sz="1200">
                <a:solidFill>
                  <a:schemeClr val="tx1"/>
                </a:solidFill>
              </a:rPr>
              <a:t>        对内部的div设置margin-top时,内部对于外部的div并没有产生一个margin值,而是外部的div相对于上面的div产生了一个margin值,</a:t>
            </a:r>
            <a:endParaRPr lang="zh-CN" altLang="en-US" sz="1200">
              <a:solidFill>
                <a:schemeClr val="tx1"/>
              </a:solidFill>
            </a:endParaRPr>
          </a:p>
          <a:p>
            <a:pPr algn="l"/>
            <a:r>
              <a:rPr lang="zh-CN" altLang="en-US" sz="1200">
                <a:solidFill>
                  <a:schemeClr val="tx1"/>
                </a:solidFill>
              </a:rPr>
              <a:t>        这是因为嵌套div中margin-top出现转移,在部分浏览器中,两个嵌套的div,如果外层父元素div的padding值为0,</a:t>
            </a:r>
            <a:endParaRPr lang="zh-CN" altLang="en-US" sz="1200">
              <a:solidFill>
                <a:schemeClr val="tx1"/>
              </a:solidFill>
            </a:endParaRPr>
          </a:p>
          <a:p>
            <a:pPr algn="l"/>
            <a:r>
              <a:rPr lang="zh-CN" altLang="en-US" sz="1200">
                <a:solidFill>
                  <a:schemeClr val="tx1"/>
                </a:solidFill>
              </a:rPr>
              <a:t>        那么内层div的margin-top,margin-bottom值都会转移到父元素也就是外层div身上</a:t>
            </a:r>
            <a:endParaRPr lang="zh-CN" altLang="en-US" sz="1200">
              <a:solidFill>
                <a:schemeClr val="tx1"/>
              </a:solidFill>
            </a:endParaRPr>
          </a:p>
          <a:p>
            <a:pPr algn="l"/>
            <a:r>
              <a:rPr lang="zh-CN" altLang="en-US" sz="1200">
                <a:solidFill>
                  <a:schemeClr val="tx1"/>
                </a:solidFill>
              </a:rPr>
              <a:t>    --&gt;</a:t>
            </a:r>
            <a:endParaRPr lang="zh-CN" altLang="en-US" sz="1200">
              <a:solidFill>
                <a:schemeClr val="tx1"/>
              </a:solidFill>
            </a:endParaRPr>
          </a:p>
          <a:p>
            <a:pPr algn="l"/>
            <a:r>
              <a:rPr lang="zh-CN" altLang="en-US" sz="1200">
                <a:solidFill>
                  <a:schemeClr val="tx1"/>
                </a:solidFill>
              </a:rPr>
              <a:t>    &lt;div style="background-color: pink;"&gt;</a:t>
            </a:r>
            <a:endParaRPr lang="zh-CN" altLang="en-US" sz="1200">
              <a:solidFill>
                <a:schemeClr val="tx1"/>
              </a:solidFill>
            </a:endParaRPr>
          </a:p>
          <a:p>
            <a:pPr algn="l"/>
            <a:r>
              <a:rPr lang="zh-CN" altLang="en-US" sz="1200">
                <a:solidFill>
                  <a:schemeClr val="tx1"/>
                </a:solidFill>
              </a:rPr>
              <a:t>        &lt;div style="width: 100px;height: 100px;background-color:yellow;margin: 10px;"&gt;&lt;/div&gt;</a:t>
            </a:r>
            <a:endParaRPr lang="zh-CN" altLang="en-US" sz="1200">
              <a:solidFill>
                <a:schemeClr val="tx1"/>
              </a:solidFill>
            </a:endParaRPr>
          </a:p>
          <a:p>
            <a:pPr algn="l"/>
            <a:r>
              <a:rPr lang="zh-CN" altLang="en-US" sz="1200">
                <a:solidFill>
                  <a:schemeClr val="tx1"/>
                </a:solidFill>
              </a:rPr>
              <a:t>        &lt;div style="width: 100px;height: 100px;background-color:yellow;margin: 20px;"&gt;&lt;/div&gt;</a:t>
            </a:r>
            <a:endParaRPr lang="zh-CN" altLang="en-US" sz="1200">
              <a:solidFill>
                <a:schemeClr val="tx1"/>
              </a:solidFill>
            </a:endParaRPr>
          </a:p>
          <a:p>
            <a:pPr algn="l"/>
            <a:r>
              <a:rPr lang="zh-CN" altLang="en-US" sz="1200">
                <a:solidFill>
                  <a:schemeClr val="tx1"/>
                </a:solidFill>
              </a:rPr>
              <a:t>        &lt;div style="width: 100px;height: 100px;background-color:yellow;margin: 30px;"&gt;&lt;/div&gt;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p:txBody>
      </p:sp>
      <p:sp>
        <p:nvSpPr>
          <p:cNvPr id="7" name="矩形 6"/>
          <p:cNvSpPr/>
          <p:nvPr/>
        </p:nvSpPr>
        <p:spPr>
          <a:xfrm>
            <a:off x="7065010" y="2348230"/>
            <a:ext cx="244919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盒子模型</a:t>
            </a:r>
            <a:r>
              <a:rPr lang="en-US" altLang="zh-CN"/>
              <a:t>-</a:t>
            </a:r>
            <a:r>
              <a:rPr lang="zh-CN" altLang="en-US"/>
              <a:t>设置外边距</a:t>
            </a:r>
            <a:endParaRPr lang="zh-CN" altLang="en-US"/>
          </a:p>
        </p:txBody>
      </p:sp>
      <p:sp>
        <p:nvSpPr>
          <p:cNvPr id="2" name="矩形 1"/>
          <p:cNvSpPr/>
          <p:nvPr/>
        </p:nvSpPr>
        <p:spPr>
          <a:xfrm>
            <a:off x="176530" y="3025775"/>
            <a:ext cx="9411970" cy="372237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a:t>
            </a:r>
            <a:endParaRPr lang="zh-CN" altLang="en-US" sz="1200">
              <a:solidFill>
                <a:schemeClr val="tx1"/>
              </a:solidFill>
            </a:endParaRPr>
          </a:p>
          <a:p>
            <a:pPr algn="l"/>
            <a:r>
              <a:rPr lang="zh-CN" altLang="en-US" sz="1200">
                <a:solidFill>
                  <a:schemeClr val="tx1"/>
                </a:solidFill>
              </a:rPr>
              <a:t>        解决办法：1、给父元素div设置一个padding值</a:t>
            </a:r>
            <a:endParaRPr lang="zh-CN" altLang="en-US" sz="1200">
              <a:solidFill>
                <a:schemeClr val="tx1"/>
              </a:solidFill>
            </a:endParaRPr>
          </a:p>
          <a:p>
            <a:pPr algn="l"/>
            <a:r>
              <a:rPr lang="zh-CN" altLang="en-US" sz="1200">
                <a:solidFill>
                  <a:schemeClr val="tx1"/>
                </a:solidFill>
              </a:rPr>
              <a:t>    --&gt;</a:t>
            </a:r>
            <a:endParaRPr lang="zh-CN" altLang="en-US" sz="1200">
              <a:solidFill>
                <a:schemeClr val="tx1"/>
              </a:solidFill>
            </a:endParaRPr>
          </a:p>
          <a:p>
            <a:pPr algn="l"/>
            <a:r>
              <a:rPr lang="zh-CN" altLang="en-US" sz="1200">
                <a:solidFill>
                  <a:schemeClr val="tx1"/>
                </a:solidFill>
              </a:rPr>
              <a:t>    &lt;div style="background-color: pink;padding: 10px;"&gt;</a:t>
            </a:r>
            <a:endParaRPr lang="zh-CN" altLang="en-US" sz="1200">
              <a:solidFill>
                <a:schemeClr val="tx1"/>
              </a:solidFill>
            </a:endParaRPr>
          </a:p>
          <a:p>
            <a:pPr algn="l"/>
            <a:r>
              <a:rPr lang="zh-CN" altLang="en-US" sz="1200">
                <a:solidFill>
                  <a:schemeClr val="tx1"/>
                </a:solidFill>
              </a:rPr>
              <a:t>        &lt;div style="width: 100px;height: 100px;background-color:yellow;margin: 10px;"&gt;&lt;/div&gt;</a:t>
            </a:r>
            <a:endParaRPr lang="zh-CN" altLang="en-US" sz="1200">
              <a:solidFill>
                <a:schemeClr val="tx1"/>
              </a:solidFill>
            </a:endParaRPr>
          </a:p>
          <a:p>
            <a:pPr algn="l"/>
            <a:r>
              <a:rPr lang="zh-CN" altLang="en-US" sz="1200">
                <a:solidFill>
                  <a:schemeClr val="tx1"/>
                </a:solidFill>
              </a:rPr>
              <a:t>        &lt;div style="width: 100px;height: 100px;background-color:yellow;margin: 20px;"&gt;&lt;/div&gt;</a:t>
            </a:r>
            <a:endParaRPr lang="zh-CN" altLang="en-US" sz="1200">
              <a:solidFill>
                <a:schemeClr val="tx1"/>
              </a:solidFill>
            </a:endParaRPr>
          </a:p>
          <a:p>
            <a:pPr algn="l"/>
            <a:r>
              <a:rPr lang="zh-CN" altLang="en-US" sz="1200">
                <a:solidFill>
                  <a:schemeClr val="tx1"/>
                </a:solidFill>
              </a:rPr>
              <a:t>        &lt;div style="width: 100px;height: 100px;background-color:yellow;margin: 30px;"&gt;&lt;/div&gt;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a:p>
            <a:pPr algn="l"/>
            <a:r>
              <a:rPr lang="zh-CN" altLang="en-US" sz="1200">
                <a:solidFill>
                  <a:schemeClr val="tx1"/>
                </a:solidFill>
              </a:rPr>
              <a:t>    &lt;br/&gt;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a:t>
            </a:r>
            <a:endParaRPr lang="zh-CN" altLang="en-US" sz="1200">
              <a:solidFill>
                <a:schemeClr val="tx1"/>
              </a:solidFill>
            </a:endParaRPr>
          </a:p>
          <a:p>
            <a:pPr algn="l"/>
            <a:r>
              <a:rPr lang="zh-CN" altLang="en-US" sz="1200">
                <a:solidFill>
                  <a:schemeClr val="tx1"/>
                </a:solidFill>
              </a:rPr>
              <a:t>    解决办法：2、给父元素div设置一个overflow：hidden；在不加overflow:Hidden;的时候,margin-top:这个属性是认不到边的,也就是失效。</a:t>
            </a:r>
            <a:endParaRPr lang="zh-CN" altLang="en-US" sz="1200">
              <a:solidFill>
                <a:schemeClr val="tx1"/>
              </a:solidFill>
            </a:endParaRPr>
          </a:p>
          <a:p>
            <a:pPr algn="l"/>
            <a:r>
              <a:rPr lang="zh-CN" altLang="en-US" sz="1200">
                <a:solidFill>
                  <a:schemeClr val="tx1"/>
                </a:solidFill>
              </a:rPr>
              <a:t>    但是ie浏览器解决了这个问题,火狐、谷歌之类的就会出现失效,所以这是个标准问题,也是个兼容问题。</a:t>
            </a:r>
            <a:endParaRPr lang="zh-CN" altLang="en-US" sz="1200">
              <a:solidFill>
                <a:schemeClr val="tx1"/>
              </a:solidFill>
            </a:endParaRPr>
          </a:p>
          <a:p>
            <a:pPr algn="l"/>
            <a:r>
              <a:rPr lang="zh-CN" altLang="en-US" sz="1200">
                <a:solidFill>
                  <a:schemeClr val="tx1"/>
                </a:solidFill>
              </a:rPr>
              <a:t>    --&gt;</a:t>
            </a:r>
            <a:endParaRPr lang="zh-CN" altLang="en-US" sz="1200">
              <a:solidFill>
                <a:schemeClr val="tx1"/>
              </a:solidFill>
            </a:endParaRPr>
          </a:p>
          <a:p>
            <a:pPr algn="l"/>
            <a:r>
              <a:rPr lang="zh-CN" altLang="en-US" sz="1200">
                <a:solidFill>
                  <a:schemeClr val="tx1"/>
                </a:solidFill>
              </a:rPr>
              <a:t>    &lt;div style="background-color: pink;overflow: hidden;"&gt;</a:t>
            </a:r>
            <a:endParaRPr lang="zh-CN" altLang="en-US" sz="1200">
              <a:solidFill>
                <a:schemeClr val="tx1"/>
              </a:solidFill>
            </a:endParaRPr>
          </a:p>
          <a:p>
            <a:pPr algn="l"/>
            <a:r>
              <a:rPr lang="zh-CN" altLang="en-US" sz="1200">
                <a:solidFill>
                  <a:schemeClr val="tx1"/>
                </a:solidFill>
              </a:rPr>
              <a:t>        &lt;div style="width: 100px;height: 100px;background-color:yellow;margin: 10px;"&gt;&lt;/div&gt;</a:t>
            </a:r>
            <a:endParaRPr lang="zh-CN" altLang="en-US" sz="1200">
              <a:solidFill>
                <a:schemeClr val="tx1"/>
              </a:solidFill>
            </a:endParaRPr>
          </a:p>
          <a:p>
            <a:pPr algn="l"/>
            <a:r>
              <a:rPr lang="zh-CN" altLang="en-US" sz="1200">
                <a:solidFill>
                  <a:schemeClr val="tx1"/>
                </a:solidFill>
              </a:rPr>
              <a:t>        &lt;div style="width: 100px;height: 100px;background-color:yellow;margin: 20px;"&gt;&lt;/div&gt;</a:t>
            </a:r>
            <a:endParaRPr lang="zh-CN" altLang="en-US" sz="1200">
              <a:solidFill>
                <a:schemeClr val="tx1"/>
              </a:solidFill>
            </a:endParaRPr>
          </a:p>
          <a:p>
            <a:pPr algn="l"/>
            <a:r>
              <a:rPr lang="zh-CN" altLang="en-US" sz="1200">
                <a:solidFill>
                  <a:schemeClr val="tx1"/>
                </a:solidFill>
              </a:rPr>
              <a:t>        &lt;div style="width: 100px;height: 100px;background-color:yellow;margin: 30px;"&gt;&lt;/div&gt;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a:p>
            <a:pPr algn="l"/>
            <a:r>
              <a:rPr lang="zh-CN" altLang="en-US" sz="1200">
                <a:solidFill>
                  <a:schemeClr val="tx1"/>
                </a:solidFill>
              </a:rPr>
              <a:t>    &lt;br/&gt;</a:t>
            </a:r>
            <a:endParaRPr lang="zh-CN" altLang="en-US" sz="1200">
              <a:solidFill>
                <a:schemeClr val="tx1"/>
              </a:solidFill>
            </a:endParaRPr>
          </a:p>
        </p:txBody>
      </p:sp>
      <p:sp>
        <p:nvSpPr>
          <p:cNvPr id="4" name="矩形 3"/>
          <p:cNvSpPr/>
          <p:nvPr/>
        </p:nvSpPr>
        <p:spPr>
          <a:xfrm>
            <a:off x="7065010" y="3113405"/>
            <a:ext cx="244919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解决外边距不生效</a:t>
            </a:r>
            <a:endParaRPr lang="zh-CN" altLang="en-US"/>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矩形 5"/>
          <p:cNvSpPr/>
          <p:nvPr/>
        </p:nvSpPr>
        <p:spPr>
          <a:xfrm>
            <a:off x="140335" y="1009650"/>
            <a:ext cx="9667875" cy="252920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测试外边距 --&gt;</a:t>
            </a:r>
            <a:endParaRPr lang="zh-CN" altLang="en-US" sz="1200">
              <a:solidFill>
                <a:schemeClr val="tx1"/>
              </a:solidFill>
            </a:endParaRPr>
          </a:p>
          <a:p>
            <a:pPr algn="l"/>
            <a:r>
              <a:rPr lang="zh-CN" altLang="en-US" sz="1200">
                <a:solidFill>
                  <a:schemeClr val="tx1"/>
                </a:solidFill>
              </a:rPr>
              <a:t>    &lt;div style="background-color: pink;padding: 1px;"&gt;</a:t>
            </a:r>
            <a:endParaRPr lang="zh-CN" altLang="en-US" sz="1200">
              <a:solidFill>
                <a:schemeClr val="tx1"/>
              </a:solidFill>
            </a:endParaRPr>
          </a:p>
          <a:p>
            <a:pPr algn="l"/>
            <a:r>
              <a:rPr lang="zh-CN" altLang="en-US" sz="1200">
                <a:solidFill>
                  <a:schemeClr val="tx1"/>
                </a:solidFill>
              </a:rPr>
              <a:t>        &lt;div style="height:100px;background-color: yellow;margin: 20px;"&gt;&lt;/div&gt;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a:p>
            <a:pPr algn="l"/>
            <a:r>
              <a:rPr lang="zh-CN" altLang="en-US" sz="1200">
                <a:solidFill>
                  <a:schemeClr val="tx1"/>
                </a:solidFill>
              </a:rPr>
              <a:t>    &lt;br/&gt;</a:t>
            </a:r>
            <a:endParaRPr lang="zh-CN" altLang="en-US" sz="1200">
              <a:solidFill>
                <a:schemeClr val="tx1"/>
              </a:solidFill>
            </a:endParaRPr>
          </a:p>
          <a:p>
            <a:pPr algn="l"/>
            <a:r>
              <a:rPr lang="zh-CN" altLang="en-US" sz="1200">
                <a:solidFill>
                  <a:schemeClr val="tx1"/>
                </a:solidFill>
              </a:rPr>
              <a:t>    &lt;div style="background-color: pink;padding: 1px;"&gt;</a:t>
            </a:r>
            <a:endParaRPr lang="zh-CN" altLang="en-US" sz="1200">
              <a:solidFill>
                <a:schemeClr val="tx1"/>
              </a:solidFill>
            </a:endParaRPr>
          </a:p>
          <a:p>
            <a:pPr algn="l"/>
            <a:r>
              <a:rPr lang="zh-CN" altLang="en-US" sz="1200">
                <a:solidFill>
                  <a:schemeClr val="tx1"/>
                </a:solidFill>
              </a:rPr>
              <a:t>        &lt;div style="height:100px;background-color: yellow;margin-top: 10px;margin-right: 20px;margin-bottom: 30px;margin-left: 40px;"&gt;&lt;/div&gt;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a:p>
            <a:pPr algn="l"/>
            <a:r>
              <a:rPr lang="zh-CN" altLang="en-US" sz="1200">
                <a:solidFill>
                  <a:schemeClr val="tx1"/>
                </a:solidFill>
              </a:rPr>
              <a:t>    &lt;br/&gt;</a:t>
            </a:r>
            <a:endParaRPr lang="zh-CN" altLang="en-US" sz="1200">
              <a:solidFill>
                <a:schemeClr val="tx1"/>
              </a:solidFill>
            </a:endParaRPr>
          </a:p>
          <a:p>
            <a:pPr algn="l"/>
            <a:r>
              <a:rPr lang="zh-CN" altLang="en-US" sz="1200">
                <a:solidFill>
                  <a:schemeClr val="tx1"/>
                </a:solidFill>
              </a:rPr>
              <a:t>    &lt;!-- 测试内边距 --&gt;</a:t>
            </a:r>
            <a:endParaRPr lang="zh-CN" altLang="en-US" sz="1200">
              <a:solidFill>
                <a:schemeClr val="tx1"/>
              </a:solidFill>
            </a:endParaRPr>
          </a:p>
          <a:p>
            <a:pPr algn="l"/>
            <a:r>
              <a:rPr lang="zh-CN" altLang="en-US" sz="1200">
                <a:solidFill>
                  <a:schemeClr val="tx1"/>
                </a:solidFill>
              </a:rPr>
              <a:t>    &lt;div style="background-color: pink;padding: 10px;"&gt;</a:t>
            </a:r>
            <a:endParaRPr lang="zh-CN" altLang="en-US" sz="1200">
              <a:solidFill>
                <a:schemeClr val="tx1"/>
              </a:solidFill>
            </a:endParaRPr>
          </a:p>
          <a:p>
            <a:pPr algn="l"/>
            <a:r>
              <a:rPr lang="zh-CN" altLang="en-US" sz="1200">
                <a:solidFill>
                  <a:schemeClr val="tx1"/>
                </a:solidFill>
              </a:rPr>
              <a:t>        &lt;div style="height:100px;background-color: yellow;"&gt;&lt;/div&gt;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p:txBody>
      </p:sp>
      <p:sp>
        <p:nvSpPr>
          <p:cNvPr id="7" name="矩形 6"/>
          <p:cNvSpPr/>
          <p:nvPr/>
        </p:nvSpPr>
        <p:spPr>
          <a:xfrm>
            <a:off x="7619365" y="2894330"/>
            <a:ext cx="203136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盒子模型</a:t>
            </a:r>
            <a:r>
              <a:rPr lang="en-US" altLang="zh-CN"/>
              <a:t>-</a:t>
            </a:r>
            <a:r>
              <a:rPr lang="zh-CN" altLang="en-US"/>
              <a:t>内边距</a:t>
            </a:r>
            <a:endParaRPr lang="zh-CN" altLang="en-US"/>
          </a:p>
        </p:txBody>
      </p:sp>
      <p:sp>
        <p:nvSpPr>
          <p:cNvPr id="3" name="矩形 2"/>
          <p:cNvSpPr/>
          <p:nvPr/>
        </p:nvSpPr>
        <p:spPr>
          <a:xfrm>
            <a:off x="140335" y="3687445"/>
            <a:ext cx="9667875" cy="252920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a:t>
            </a:r>
            <a:endParaRPr lang="zh-CN" altLang="en-US" sz="1200">
              <a:solidFill>
                <a:schemeClr val="tx1"/>
              </a:solidFill>
            </a:endParaRPr>
          </a:p>
          <a:p>
            <a:pPr algn="l"/>
            <a:r>
              <a:rPr lang="zh-CN" altLang="en-US" sz="1200">
                <a:solidFill>
                  <a:schemeClr val="tx1"/>
                </a:solidFill>
              </a:rPr>
              <a:t>        margin\padding 四个值分别表示：上右下左方向的值</a:t>
            </a:r>
            <a:endParaRPr lang="zh-CN" altLang="en-US" sz="1200">
              <a:solidFill>
                <a:schemeClr val="tx1"/>
              </a:solidFill>
            </a:endParaRPr>
          </a:p>
          <a:p>
            <a:pPr algn="l"/>
            <a:r>
              <a:rPr lang="zh-CN" altLang="en-US" sz="1200">
                <a:solidFill>
                  <a:schemeClr val="tx1"/>
                </a:solidFill>
              </a:rPr>
              <a:t>        margin\padding: 10px;                   上右下左四个方向都是 10px</a:t>
            </a:r>
            <a:endParaRPr lang="zh-CN" altLang="en-US" sz="1200">
              <a:solidFill>
                <a:schemeClr val="tx1"/>
              </a:solidFill>
            </a:endParaRPr>
          </a:p>
          <a:p>
            <a:pPr algn="l"/>
            <a:r>
              <a:rPr lang="zh-CN" altLang="en-US" sz="1200">
                <a:solidFill>
                  <a:schemeClr val="tx1"/>
                </a:solidFill>
              </a:rPr>
              <a:t>        margin\padding: 10px 20px;              上下 10px 左右 20px</a:t>
            </a:r>
            <a:endParaRPr lang="zh-CN" altLang="en-US" sz="1200">
              <a:solidFill>
                <a:schemeClr val="tx1"/>
              </a:solidFill>
            </a:endParaRPr>
          </a:p>
          <a:p>
            <a:pPr algn="l"/>
            <a:r>
              <a:rPr lang="zh-CN" altLang="en-US" sz="1200">
                <a:solidFill>
                  <a:schemeClr val="tx1"/>
                </a:solidFill>
              </a:rPr>
              <a:t>        margin\padding: 10px 20px 30px 40px;    上 10px 右 20px 下 30px 左 40px</a:t>
            </a:r>
            <a:endParaRPr lang="zh-CN" altLang="en-US" sz="1200">
              <a:solidFill>
                <a:schemeClr val="tx1"/>
              </a:solidFill>
            </a:endParaRPr>
          </a:p>
          <a:p>
            <a:pPr algn="l"/>
            <a:r>
              <a:rPr lang="zh-CN" altLang="en-US" sz="1200">
                <a:solidFill>
                  <a:schemeClr val="tx1"/>
                </a:solidFill>
              </a:rPr>
              <a:t>    --&gt;</a:t>
            </a:r>
            <a:endParaRPr lang="zh-CN" altLang="en-US" sz="1200">
              <a:solidFill>
                <a:schemeClr val="tx1"/>
              </a:solidFill>
            </a:endParaRPr>
          </a:p>
          <a:p>
            <a:pPr algn="l"/>
            <a:r>
              <a:rPr lang="zh-CN" altLang="en-US" sz="1200">
                <a:solidFill>
                  <a:schemeClr val="tx1"/>
                </a:solidFill>
              </a:rPr>
              <a:t>    &lt;div style="background-color: pink;padding: 10px 20px 30px 40px;"&gt;</a:t>
            </a:r>
            <a:endParaRPr lang="zh-CN" altLang="en-US" sz="1200">
              <a:solidFill>
                <a:schemeClr val="tx1"/>
              </a:solidFill>
            </a:endParaRPr>
          </a:p>
          <a:p>
            <a:pPr algn="l"/>
            <a:r>
              <a:rPr lang="zh-CN" altLang="en-US" sz="1200">
                <a:solidFill>
                  <a:schemeClr val="tx1"/>
                </a:solidFill>
              </a:rPr>
              <a:t>        &lt;div style="height:100px;background-color: yellow;"&gt;&lt;/div&gt;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&lt;br/&gt;</a:t>
            </a:r>
            <a:endParaRPr lang="zh-CN" altLang="en-US" sz="1200">
              <a:solidFill>
                <a:schemeClr val="tx1"/>
              </a:solidFill>
            </a:endParaRPr>
          </a:p>
          <a:p>
            <a:pPr algn="l"/>
            <a:r>
              <a:rPr lang="zh-CN" altLang="en-US" sz="1200">
                <a:solidFill>
                  <a:schemeClr val="tx1"/>
                </a:solidFill>
              </a:rPr>
              <a:t>    &lt;div style="background-color: pink;padding-top: 10px; padding-right: 20px;padding-bottom: 30px;padding-left: 40px;"&gt;</a:t>
            </a:r>
            <a:endParaRPr lang="zh-CN" altLang="en-US" sz="1200">
              <a:solidFill>
                <a:schemeClr val="tx1"/>
              </a:solidFill>
            </a:endParaRPr>
          </a:p>
          <a:p>
            <a:pPr algn="l"/>
            <a:r>
              <a:rPr lang="zh-CN" altLang="en-US" sz="1200">
                <a:solidFill>
                  <a:schemeClr val="tx1"/>
                </a:solidFill>
              </a:rPr>
              <a:t>        &lt;div style="height:100px;background-color: yellow;"&gt;&lt;/div&gt;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p:txBody>
      </p:sp>
      <p:sp>
        <p:nvSpPr>
          <p:cNvPr id="5" name="矩形 4"/>
          <p:cNvSpPr/>
          <p:nvPr/>
        </p:nvSpPr>
        <p:spPr>
          <a:xfrm>
            <a:off x="7619365" y="3832225"/>
            <a:ext cx="203136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边距方向</a:t>
            </a:r>
            <a:endParaRPr lang="zh-CN" altLang="en-US"/>
          </a:p>
        </p:txBody>
      </p:sp>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140335" y="1700530"/>
            <a:ext cx="9667875" cy="508508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a:t>
            </a:r>
            <a:endParaRPr lang="zh-CN" altLang="en-US" sz="1200">
              <a:solidFill>
                <a:schemeClr val="tx1"/>
              </a:solidFill>
            </a:endParaRPr>
          </a:p>
          <a:p>
            <a:pPr algn="l"/>
            <a:r>
              <a:rPr lang="zh-CN" altLang="en-US" sz="1200">
                <a:solidFill>
                  <a:schemeClr val="tx1"/>
                </a:solidFill>
              </a:rPr>
              <a:t>        消除间隙的方法：</a:t>
            </a:r>
            <a:endParaRPr lang="zh-CN" altLang="en-US" sz="1200">
              <a:solidFill>
                <a:schemeClr val="tx1"/>
              </a:solidFill>
            </a:endParaRPr>
          </a:p>
          <a:p>
            <a:pPr algn="l"/>
            <a:r>
              <a:rPr lang="zh-CN" altLang="en-US" sz="1200">
                <a:solidFill>
                  <a:schemeClr val="tx1"/>
                </a:solidFill>
              </a:rPr>
              <a:t>        第一种方法：就是大多数人都会想到的将要转换为inline-block的元素写在一起,不换行就行了,虽然这会使代码可读性降低</a:t>
            </a:r>
            <a:endParaRPr lang="zh-CN" altLang="en-US" sz="1200">
              <a:solidFill>
                <a:schemeClr val="tx1"/>
              </a:solidFill>
            </a:endParaRPr>
          </a:p>
          <a:p>
            <a:pPr algn="l"/>
            <a:r>
              <a:rPr lang="zh-CN" altLang="en-US" sz="1200">
                <a:solidFill>
                  <a:schemeClr val="tx1"/>
                </a:solidFill>
              </a:rPr>
              <a:t>        第二种方法：在要转换为inline-block的元素之间加入注释符</a:t>
            </a:r>
            <a:endParaRPr lang="zh-CN" altLang="en-US" sz="1200">
              <a:solidFill>
                <a:schemeClr val="tx1"/>
              </a:solidFill>
            </a:endParaRPr>
          </a:p>
          <a:p>
            <a:pPr algn="l"/>
            <a:r>
              <a:rPr lang="zh-CN" altLang="en-US" sz="1200">
                <a:solidFill>
                  <a:schemeClr val="tx1"/>
                </a:solidFill>
              </a:rPr>
              <a:t>        第三种方法：将结束标签与下一个开始标签写在一起，这样，他们之间的空格也会被清除掉</a:t>
            </a:r>
            <a:endParaRPr lang="zh-CN" altLang="en-US" sz="1200">
              <a:solidFill>
                <a:schemeClr val="tx1"/>
              </a:solidFill>
            </a:endParaRPr>
          </a:p>
          <a:p>
            <a:pPr algn="l"/>
            <a:r>
              <a:rPr lang="zh-CN" altLang="en-US" sz="1200">
                <a:solidFill>
                  <a:schemeClr val="tx1"/>
                </a:solidFill>
              </a:rPr>
              <a:t>        第四种方法：将元素结束标签的"&gt;"放在下一行的开始处</a:t>
            </a:r>
            <a:endParaRPr lang="zh-CN" altLang="en-US" sz="1200">
              <a:solidFill>
                <a:schemeClr val="tx1"/>
              </a:solidFill>
            </a:endParaRPr>
          </a:p>
          <a:p>
            <a:pPr algn="l"/>
            <a:r>
              <a:rPr lang="zh-CN" altLang="en-US" sz="1200">
                <a:solidFill>
                  <a:schemeClr val="tx1"/>
                </a:solidFill>
              </a:rPr>
              <a:t>        第五种方法：将父级font-size置0,行内元素再恢复字体大小</a:t>
            </a:r>
            <a:endParaRPr lang="zh-CN" altLang="en-US" sz="1200">
              <a:solidFill>
                <a:schemeClr val="tx1"/>
              </a:solidFill>
            </a:endParaRPr>
          </a:p>
          <a:p>
            <a:pPr algn="l"/>
            <a:r>
              <a:rPr lang="zh-CN" altLang="en-US" sz="1200">
                <a:solidFill>
                  <a:schemeClr val="tx1"/>
                </a:solidFill>
              </a:rPr>
              <a:t>    --&gt;</a:t>
            </a:r>
            <a:endParaRPr lang="zh-CN" altLang="en-US" sz="1200">
              <a:solidFill>
                <a:schemeClr val="tx1"/>
              </a:solidFill>
            </a:endParaRPr>
          </a:p>
          <a:p>
            <a:pPr algn="l"/>
            <a:r>
              <a:rPr lang="zh-CN" altLang="en-US" sz="1200">
                <a:solidFill>
                  <a:schemeClr val="tx1"/>
                </a:solidFill>
              </a:rPr>
              <a:t>    &lt;div style="background-color: pink;"&gt;</a:t>
            </a:r>
            <a:endParaRPr lang="zh-CN" altLang="en-US" sz="1200">
              <a:solidFill>
                <a:schemeClr val="tx1"/>
              </a:solidFill>
            </a:endParaRPr>
          </a:p>
          <a:p>
            <a:pPr algn="l"/>
            <a:r>
              <a:rPr lang="zh-CN" altLang="en-US" sz="1200">
                <a:solidFill>
                  <a:schemeClr val="tx1"/>
                </a:solidFill>
              </a:rPr>
              <a:t>        &lt;div style="width: 100px;height: 100px;background-color: yellow;display: inline-block;"&gt;&lt;/div&gt;&lt;div style="width: 100px;height: 100px;background-color: yellow;display: inline-block;"&gt;&lt;/div&gt;</a:t>
            </a:r>
            <a:endParaRPr lang="zh-CN" altLang="en-US" sz="1200">
              <a:solidFill>
                <a:schemeClr val="tx1"/>
              </a:solidFill>
            </a:endParaRPr>
          </a:p>
          <a:p>
            <a:pPr algn="l"/>
            <a:r>
              <a:rPr lang="zh-CN" altLang="en-US" sz="1200">
                <a:solidFill>
                  <a:schemeClr val="tx1"/>
                </a:solidFill>
              </a:rPr>
              <a:t>        &lt;div style="width: 100px;height: 100px;background-color: yellow;display: inline-block;"&gt;&lt;/div&gt;&lt;!-- 消除间隙</a:t>
            </a:r>
            <a:endParaRPr lang="zh-CN" altLang="en-US" sz="1200">
              <a:solidFill>
                <a:schemeClr val="tx1"/>
              </a:solidFill>
            </a:endParaRPr>
          </a:p>
          <a:p>
            <a:pPr algn="l"/>
            <a:r>
              <a:rPr lang="zh-CN" altLang="en-US" sz="1200">
                <a:solidFill>
                  <a:schemeClr val="tx1"/>
                </a:solidFill>
              </a:rPr>
              <a:t>        --&gt;&lt;div style="width: 100px;height: 100px;background-color: yellow;display: inline-block;"&gt;</a:t>
            </a:r>
            <a:endParaRPr lang="zh-CN" altLang="en-US" sz="1200">
              <a:solidFill>
                <a:schemeClr val="tx1"/>
              </a:solidFill>
            </a:endParaRPr>
          </a:p>
          <a:p>
            <a:pPr algn="l"/>
            <a:r>
              <a:rPr lang="zh-CN" altLang="en-US" sz="1200">
                <a:solidFill>
                  <a:schemeClr val="tx1"/>
                </a:solidFill>
              </a:rPr>
              <a:t>        &lt;/div&gt;&lt;div style="width: 100px;height: 100px;background-color: yellow;display: inline-block;"</a:t>
            </a:r>
            <a:endParaRPr lang="zh-CN" altLang="en-US" sz="1200">
              <a:solidFill>
                <a:schemeClr val="tx1"/>
              </a:solidFill>
            </a:endParaRPr>
          </a:p>
          <a:p>
            <a:pPr algn="l"/>
            <a:r>
              <a:rPr lang="zh-CN" altLang="en-US" sz="1200">
                <a:solidFill>
                  <a:schemeClr val="tx1"/>
                </a:solidFill>
              </a:rPr>
              <a:t>            &gt;&lt;/div&gt;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&lt;br/&gt;</a:t>
            </a:r>
            <a:endParaRPr lang="zh-CN" altLang="en-US" sz="1200">
              <a:solidFill>
                <a:schemeClr val="tx1"/>
              </a:solidFill>
            </a:endParaRPr>
          </a:p>
          <a:p>
            <a:pPr algn="l"/>
            <a:r>
              <a:rPr lang="zh-CN" altLang="en-US" sz="1200">
                <a:solidFill>
                  <a:schemeClr val="tx1"/>
                </a:solidFill>
              </a:rPr>
              <a:t>    &lt;!--</a:t>
            </a:r>
            <a:endParaRPr lang="zh-CN" altLang="en-US" sz="1200">
              <a:solidFill>
                <a:schemeClr val="tx1"/>
              </a:solidFill>
            </a:endParaRPr>
          </a:p>
          <a:p>
            <a:pPr algn="l"/>
            <a:r>
              <a:rPr lang="zh-CN" altLang="en-US" sz="1200">
                <a:solidFill>
                  <a:schemeClr val="tx1"/>
                </a:solidFill>
              </a:rPr>
              <a:t>        消除间隙：当使用inline-block时,HTML元素之间的空白会显示在页面上,为了保持代码的美观,不建议使用全部写到在一行内或者影响美观的方法</a:t>
            </a:r>
            <a:r>
              <a:rPr lang="en-US" altLang="zh-CN" sz="1200">
                <a:solidFill>
                  <a:schemeClr val="tx1"/>
                </a:solidFill>
              </a:rPr>
              <a:t>,</a:t>
            </a:r>
            <a:r>
              <a:rPr lang="zh-CN" altLang="en-US" sz="1200">
                <a:solidFill>
                  <a:schemeClr val="tx1"/>
                </a:solidFill>
              </a:rPr>
              <a:t>将父级font-size置0,行内元素再恢复字体大小。</a:t>
            </a:r>
            <a:endParaRPr lang="zh-CN" altLang="en-US" sz="1200">
              <a:solidFill>
                <a:schemeClr val="tx1"/>
              </a:solidFill>
            </a:endParaRPr>
          </a:p>
          <a:p>
            <a:pPr algn="l"/>
            <a:r>
              <a:rPr lang="zh-CN" altLang="en-US" sz="1200">
                <a:solidFill>
                  <a:schemeClr val="tx1"/>
                </a:solidFill>
              </a:rPr>
              <a:t>    --&gt;</a:t>
            </a:r>
            <a:endParaRPr lang="zh-CN" altLang="en-US" sz="1200">
              <a:solidFill>
                <a:schemeClr val="tx1"/>
              </a:solidFill>
            </a:endParaRPr>
          </a:p>
          <a:p>
            <a:pPr algn="l"/>
            <a:r>
              <a:rPr lang="zh-CN" altLang="en-US" sz="1200">
                <a:solidFill>
                  <a:schemeClr val="tx1"/>
                </a:solidFill>
              </a:rPr>
              <a:t>    &lt;div style="background-color: pink;font-size: 0;"&gt;</a:t>
            </a:r>
            <a:endParaRPr lang="zh-CN" altLang="en-US" sz="1200">
              <a:solidFill>
                <a:schemeClr val="tx1"/>
              </a:solidFill>
            </a:endParaRPr>
          </a:p>
          <a:p>
            <a:pPr algn="l"/>
            <a:r>
              <a:rPr lang="zh-CN" altLang="en-US" sz="1200">
                <a:solidFill>
                  <a:schemeClr val="tx1"/>
                </a:solidFill>
              </a:rPr>
              <a:t>        &lt;div style="width: 100px;height: 100px;background-color: yellow;display: inline-block;font-size: 14px;"&gt;我是文字&lt;/div&gt;</a:t>
            </a:r>
            <a:endParaRPr lang="zh-CN" altLang="en-US" sz="1200">
              <a:solidFill>
                <a:schemeClr val="tx1"/>
              </a:solidFill>
            </a:endParaRPr>
          </a:p>
          <a:p>
            <a:pPr algn="l"/>
            <a:r>
              <a:rPr lang="zh-CN" altLang="en-US" sz="1200">
                <a:solidFill>
                  <a:schemeClr val="tx1"/>
                </a:solidFill>
              </a:rPr>
              <a:t>        &lt;div style="width: 100px;height: 100px;background-color: yellow;display: inline-block;font-size: 14px;"&gt;我是文字&lt;/div&gt;</a:t>
            </a:r>
            <a:endParaRPr lang="zh-CN" altLang="en-US" sz="1200">
              <a:solidFill>
                <a:schemeClr val="tx1"/>
              </a:solidFill>
            </a:endParaRPr>
          </a:p>
          <a:p>
            <a:pPr algn="l"/>
            <a:r>
              <a:rPr lang="zh-CN" altLang="en-US" sz="1200">
                <a:solidFill>
                  <a:schemeClr val="tx1"/>
                </a:solidFill>
              </a:rPr>
              <a:t>        &lt;div style="width: 100px;height: 100px;background-color: yellow;display: inline-block;font-size: 14px;"&gt;我是文字&lt;/div&gt;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p:txBody>
      </p:sp>
      <p:sp>
        <p:nvSpPr>
          <p:cNvPr id="5" name="矩形 4"/>
          <p:cNvSpPr/>
          <p:nvPr/>
        </p:nvSpPr>
        <p:spPr>
          <a:xfrm>
            <a:off x="8915400" y="2120265"/>
            <a:ext cx="203136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行内块级元素</a:t>
            </a:r>
            <a:endParaRPr lang="zh-CN" altLang="en-US"/>
          </a:p>
        </p:txBody>
      </p:sp>
      <p:sp>
        <p:nvSpPr>
          <p:cNvPr id="2" name="矩形 1"/>
          <p:cNvSpPr/>
          <p:nvPr/>
        </p:nvSpPr>
        <p:spPr>
          <a:xfrm>
            <a:off x="4612005" y="218440"/>
            <a:ext cx="7009130" cy="177355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a:t>
            </a:r>
            <a:endParaRPr lang="zh-CN" altLang="en-US" sz="1200">
              <a:solidFill>
                <a:schemeClr val="tx1"/>
              </a:solidFill>
            </a:endParaRPr>
          </a:p>
          <a:p>
            <a:pPr algn="l"/>
            <a:r>
              <a:rPr lang="zh-CN" altLang="en-US" sz="1200">
                <a:solidFill>
                  <a:schemeClr val="tx1"/>
                </a:solidFill>
              </a:rPr>
              <a:t>        inline-block：间隙问题</a:t>
            </a:r>
            <a:endParaRPr lang="zh-CN" altLang="en-US" sz="1200">
              <a:solidFill>
                <a:schemeClr val="tx1"/>
              </a:solidFill>
            </a:endParaRPr>
          </a:p>
          <a:p>
            <a:pPr algn="l"/>
            <a:r>
              <a:rPr lang="zh-CN" altLang="en-US" sz="1200">
                <a:solidFill>
                  <a:schemeClr val="tx1"/>
                </a:solidFill>
              </a:rPr>
              <a:t>        出现间隙问题现象：因为这个换行,导致了这个间隔的出现</a:t>
            </a:r>
            <a:endParaRPr lang="zh-CN" altLang="en-US" sz="1200">
              <a:solidFill>
                <a:schemeClr val="tx1"/>
              </a:solidFill>
            </a:endParaRPr>
          </a:p>
          <a:p>
            <a:pPr algn="l"/>
            <a:r>
              <a:rPr lang="zh-CN" altLang="en-US" sz="1200">
                <a:solidFill>
                  <a:schemeClr val="tx1"/>
                </a:solidFill>
              </a:rPr>
              <a:t>     --&gt;</a:t>
            </a:r>
            <a:endParaRPr lang="zh-CN" altLang="en-US" sz="1200">
              <a:solidFill>
                <a:schemeClr val="tx1"/>
              </a:solidFill>
            </a:endParaRPr>
          </a:p>
          <a:p>
            <a:pPr algn="l"/>
            <a:r>
              <a:rPr lang="zh-CN" altLang="en-US" sz="1200">
                <a:solidFill>
                  <a:schemeClr val="tx1"/>
                </a:solidFill>
              </a:rPr>
              <a:t>    &lt;div style="background-color: pink;"&gt;</a:t>
            </a:r>
            <a:endParaRPr lang="zh-CN" altLang="en-US" sz="1200">
              <a:solidFill>
                <a:schemeClr val="tx1"/>
              </a:solidFill>
            </a:endParaRPr>
          </a:p>
          <a:p>
            <a:pPr algn="l"/>
            <a:r>
              <a:rPr lang="zh-CN" altLang="en-US" sz="1200">
                <a:solidFill>
                  <a:schemeClr val="tx1"/>
                </a:solidFill>
              </a:rPr>
              <a:t>        &lt;div style="width: 100px;height: 100px;background-color: yellow;display: inline-block;"&gt;&lt;/div&gt;</a:t>
            </a:r>
            <a:endParaRPr lang="zh-CN" altLang="en-US" sz="1200">
              <a:solidFill>
                <a:schemeClr val="tx1"/>
              </a:solidFill>
            </a:endParaRPr>
          </a:p>
          <a:p>
            <a:pPr algn="l"/>
            <a:r>
              <a:rPr lang="zh-CN" altLang="en-US" sz="1200">
                <a:solidFill>
                  <a:schemeClr val="tx1"/>
                </a:solidFill>
              </a:rPr>
              <a:t>        &lt;div style="width: 100px;height: 100px;background-color: yellow;display: inline-block;"&gt;&lt;/div&gt;</a:t>
            </a:r>
            <a:endParaRPr lang="zh-CN" altLang="en-US" sz="1200">
              <a:solidFill>
                <a:schemeClr val="tx1"/>
              </a:solidFill>
            </a:endParaRPr>
          </a:p>
          <a:p>
            <a:pPr algn="l"/>
            <a:r>
              <a:rPr lang="zh-CN" altLang="en-US" sz="1200">
                <a:solidFill>
                  <a:schemeClr val="tx1"/>
                </a:solidFill>
              </a:rPr>
              <a:t>        &lt;div style="width: 100px;height: 100px;background-color: yellow;display: inline-block;"&gt;&lt;/div&gt;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p:txBody>
      </p:sp>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322580" y="1016635"/>
            <a:ext cx="6853555" cy="145224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a:t>
            </a:r>
            <a:endParaRPr lang="zh-CN" altLang="en-US" sz="1200">
              <a:solidFill>
                <a:schemeClr val="tx1"/>
              </a:solidFill>
            </a:endParaRPr>
          </a:p>
          <a:p>
            <a:pPr algn="l"/>
            <a:r>
              <a:rPr lang="zh-CN" altLang="en-US" sz="1200">
                <a:solidFill>
                  <a:schemeClr val="tx1"/>
                </a:solidFill>
              </a:rPr>
              <a:t>        测试居中</a:t>
            </a:r>
            <a:endParaRPr lang="zh-CN" altLang="en-US" sz="1200">
              <a:solidFill>
                <a:schemeClr val="tx1"/>
              </a:solidFill>
            </a:endParaRPr>
          </a:p>
          <a:p>
            <a:pPr algn="l"/>
            <a:r>
              <a:rPr lang="zh-CN" altLang="en-US" sz="1200">
                <a:solidFill>
                  <a:schemeClr val="tx1"/>
                </a:solidFill>
              </a:rPr>
              <a:t>        margin:0 auto 设置对象上下间距为0,左右自动。</a:t>
            </a:r>
            <a:endParaRPr lang="zh-CN" altLang="en-US" sz="1200">
              <a:solidFill>
                <a:schemeClr val="tx1"/>
              </a:solidFill>
            </a:endParaRPr>
          </a:p>
          <a:p>
            <a:pPr algn="l"/>
            <a:r>
              <a:rPr lang="zh-CN" altLang="en-US" sz="1200">
                <a:solidFill>
                  <a:schemeClr val="tx1"/>
                </a:solidFill>
              </a:rPr>
              <a:t>        可拆分: margin:0 auto 0 auto(上下)</a:t>
            </a:r>
            <a:endParaRPr lang="zh-CN" altLang="en-US" sz="1200">
              <a:solidFill>
                <a:schemeClr val="tx1"/>
              </a:solidFill>
            </a:endParaRPr>
          </a:p>
          <a:p>
            <a:pPr algn="l"/>
            <a:r>
              <a:rPr lang="zh-CN" altLang="en-US" sz="1200">
                <a:solidFill>
                  <a:schemeClr val="tx1"/>
                </a:solidFill>
              </a:rPr>
              <a:t>        还可拆分为: margin-left:auto;margin-right:auto;margin-top:0;margin-bottom:0;</a:t>
            </a:r>
            <a:endParaRPr lang="zh-CN" altLang="en-US" sz="1200">
              <a:solidFill>
                <a:schemeClr val="tx1"/>
              </a:solidFill>
            </a:endParaRPr>
          </a:p>
          <a:p>
            <a:pPr algn="l"/>
            <a:r>
              <a:rPr lang="zh-CN" altLang="en-US" sz="1200">
                <a:solidFill>
                  <a:schemeClr val="tx1"/>
                </a:solidFill>
              </a:rPr>
              <a:t>    --&gt;</a:t>
            </a:r>
            <a:endParaRPr lang="zh-CN" altLang="en-US" sz="1200">
              <a:solidFill>
                <a:schemeClr val="tx1"/>
              </a:solidFill>
            </a:endParaRPr>
          </a:p>
          <a:p>
            <a:pPr algn="l"/>
            <a:r>
              <a:rPr lang="zh-CN" altLang="en-US" sz="1200">
                <a:solidFill>
                  <a:schemeClr val="tx1"/>
                </a:solidFill>
              </a:rPr>
              <a:t>    &lt;div style="width: 300px;height: 100px;background-color: pink;margin: 0 auto;"&gt;居中测试&lt;/div&gt;</a:t>
            </a:r>
            <a:endParaRPr lang="zh-CN" altLang="en-US" sz="1200">
              <a:solidFill>
                <a:schemeClr val="tx1"/>
              </a:solidFill>
            </a:endParaRPr>
          </a:p>
        </p:txBody>
      </p:sp>
      <p:sp>
        <p:nvSpPr>
          <p:cNvPr id="5" name="矩形 4"/>
          <p:cNvSpPr/>
          <p:nvPr/>
        </p:nvSpPr>
        <p:spPr>
          <a:xfrm>
            <a:off x="7249160" y="998855"/>
            <a:ext cx="157670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元素居中</a:t>
            </a:r>
            <a:endParaRPr lang="zh-CN" altLang="en-US"/>
          </a:p>
        </p:txBody>
      </p:sp>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1925" y="1597025"/>
            <a:ext cx="11867515" cy="3969385"/>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cs typeface="宋体" panose="02010600030101010101" pitchFamily="2" charset="-122"/>
              </a:rPr>
              <a:t>HTML的英文全称是 </a:t>
            </a:r>
            <a:r>
              <a:rPr lang="en-US" altLang="zh-CN" b="1">
                <a:solidFill>
                  <a:srgbClr val="FF0000"/>
                </a:solidFill>
                <a:latin typeface="宋体" panose="02010600030101010101" pitchFamily="2" charset="-122"/>
                <a:ea typeface="宋体" panose="02010600030101010101" pitchFamily="2" charset="-122"/>
                <a:cs typeface="宋体" panose="02010600030101010101" pitchFamily="2" charset="-122"/>
              </a:rPr>
              <a:t>Hyper Text Markup Language</a:t>
            </a:r>
            <a:r>
              <a:rPr lang="en-US" altLang="zh-CN">
                <a:latin typeface="宋体" panose="02010600030101010101" pitchFamily="2" charset="-122"/>
                <a:ea typeface="宋体" panose="02010600030101010101" pitchFamily="2" charset="-122"/>
                <a:cs typeface="宋体" panose="02010600030101010101" pitchFamily="2" charset="-122"/>
              </a:rPr>
              <a:t>，HTML称为超文本标记语言，是一种标识性的语言。它包括一系列标签．通过这些标签可以将网络上的文档格式统一，使分散的Internet资源连接为一个逻辑整体。HTML文本是由HTML命令组成的描述性文本，HTML命令可以说明文字，图形、动画、声音、表格、链接等。 </a:t>
            </a:r>
            <a:endParaRPr lang="en-US" altLang="zh-CN">
              <a:latin typeface="宋体" panose="02010600030101010101" pitchFamily="2" charset="-122"/>
              <a:ea typeface="宋体" panose="02010600030101010101" pitchFamily="2" charset="-122"/>
              <a:cs typeface="宋体" panose="02010600030101010101" pitchFamily="2" charset="-122"/>
            </a:endParaRPr>
          </a:p>
          <a:p>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HTML历史上有如下版本</a:t>
            </a:r>
            <a:r>
              <a:rPr lang="zh-CN" altLang="en-US">
                <a:latin typeface="宋体" panose="02010600030101010101" pitchFamily="2" charset="-122"/>
                <a:ea typeface="宋体" panose="02010600030101010101" pitchFamily="2" charset="-122"/>
                <a:cs typeface="宋体" panose="02010600030101010101" pitchFamily="2" charset="-122"/>
              </a:rPr>
              <a:t>（HTML产生于1990年，1997年HTML4成为互联网标准）</a:t>
            </a:r>
            <a:r>
              <a:rPr lang="en-US" altLang="zh-CN">
                <a:latin typeface="宋体" panose="02010600030101010101" pitchFamily="2" charset="-122"/>
                <a:ea typeface="宋体" panose="02010600030101010101" pitchFamily="2" charset="-122"/>
                <a:cs typeface="宋体" panose="02010600030101010101" pitchFamily="2" charset="-122"/>
              </a:rPr>
              <a:t>：</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①HTML 1.0：在1993年6月作为</a:t>
            </a:r>
            <a:r>
              <a:rPr lang="en-US" altLang="zh-CN" b="1">
                <a:solidFill>
                  <a:srgbClr val="FF0000"/>
                </a:solidFill>
                <a:latin typeface="宋体" panose="02010600030101010101" pitchFamily="2" charset="-122"/>
                <a:ea typeface="宋体" panose="02010600030101010101" pitchFamily="2" charset="-122"/>
                <a:cs typeface="宋体" panose="02010600030101010101" pitchFamily="2" charset="-122"/>
              </a:rPr>
              <a:t>互联网工程工作小组(IETF)</a:t>
            </a:r>
            <a:r>
              <a:rPr lang="en-US" altLang="zh-CN">
                <a:latin typeface="宋体" panose="02010600030101010101" pitchFamily="2" charset="-122"/>
                <a:ea typeface="宋体" panose="02010600030101010101" pitchFamily="2" charset="-122"/>
                <a:cs typeface="宋体" panose="02010600030101010101" pitchFamily="2" charset="-122"/>
              </a:rPr>
              <a:t>工作草案发布。 </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②HTML 2.0：1995年1 1月作为RFC 1866发布，于2000年6月发布之后被宣布已经过时。 </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③HTML 3.2：1997年1月14日，</a:t>
            </a:r>
            <a:r>
              <a:rPr lang="en-US" altLang="zh-CN" b="1">
                <a:solidFill>
                  <a:srgbClr val="FF0000"/>
                </a:solidFill>
                <a:latin typeface="宋体" panose="02010600030101010101" pitchFamily="2" charset="-122"/>
                <a:ea typeface="宋体" panose="02010600030101010101" pitchFamily="2" charset="-122"/>
                <a:cs typeface="宋体" panose="02010600030101010101" pitchFamily="2" charset="-122"/>
              </a:rPr>
              <a:t>W3C</a:t>
            </a:r>
            <a:r>
              <a:rPr lang="en-US" altLang="zh-CN">
                <a:latin typeface="宋体" panose="02010600030101010101" pitchFamily="2" charset="-122"/>
                <a:ea typeface="宋体" panose="02010600030101010101" pitchFamily="2" charset="-122"/>
                <a:cs typeface="宋体" panose="02010600030101010101" pitchFamily="2" charset="-122"/>
              </a:rPr>
              <a:t>推荐标准。 </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④HTML 4.0：1997年12月18日，W3C推荐标准。 </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⑤HTML 4.01（微小改进）：1999年12月24日，W3C推荐标准。 </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⑥</a:t>
            </a:r>
            <a:r>
              <a:rPr lang="en-US" altLang="zh-CN">
                <a:latin typeface="宋体" panose="02010600030101010101" pitchFamily="2" charset="-122"/>
                <a:ea typeface="宋体" panose="02010600030101010101" pitchFamily="2" charset="-122"/>
                <a:cs typeface="宋体" panose="02010600030101010101" pitchFamily="2" charset="-122"/>
              </a:rPr>
              <a:t>XHTML 1.0</a:t>
            </a: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使用 XML 对 HTML 4.01 进行了重新地表示。2000年1月20日,</a:t>
            </a:r>
            <a:r>
              <a:rPr lang="en-US" altLang="zh-CN">
                <a:latin typeface="宋体" panose="02010600030101010101" pitchFamily="2" charset="-122"/>
                <a:ea typeface="宋体" panose="02010600030101010101" pitchFamily="2" charset="-122"/>
                <a:cs typeface="宋体" panose="02010600030101010101" pitchFamily="2" charset="-122"/>
                <a:sym typeface="+mn-ea"/>
              </a:rPr>
              <a:t>W3C推荐标准</a:t>
            </a:r>
            <a:r>
              <a:rPr lang="en-US" altLang="zh-CN">
                <a:latin typeface="宋体" panose="02010600030101010101" pitchFamily="2" charset="-122"/>
                <a:ea typeface="宋体" panose="02010600030101010101" pitchFamily="2" charset="-122"/>
                <a:cs typeface="宋体" panose="02010600030101010101" pitchFamily="2" charset="-122"/>
              </a:rPr>
              <a:t>。</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⑦</a:t>
            </a:r>
            <a:r>
              <a:rPr lang="en-US" altLang="zh-CN">
                <a:latin typeface="宋体" panose="02010600030101010101" pitchFamily="2" charset="-122"/>
                <a:ea typeface="宋体" panose="02010600030101010101" pitchFamily="2" charset="-122"/>
                <a:cs typeface="宋体" panose="02010600030101010101" pitchFamily="2" charset="-122"/>
              </a:rPr>
              <a:t>HTML 5：HTML5在从前HTML4.01的基础上进行了一定的改进</a:t>
            </a:r>
            <a:r>
              <a:rPr lang="zh-CN" altLang="en-US">
                <a:latin typeface="宋体" panose="02010600030101010101" pitchFamily="2" charset="-122"/>
                <a:ea typeface="宋体" panose="02010600030101010101" pitchFamily="2" charset="-122"/>
                <a:cs typeface="宋体" panose="02010600030101010101" pitchFamily="2" charset="-122"/>
              </a:rPr>
              <a:t>，2008 年正式发布，在 2012 年已形成了稳定的版本。</a:t>
            </a:r>
            <a:r>
              <a:rPr lang="en-US" altLang="zh-CN">
                <a:latin typeface="宋体" panose="02010600030101010101" pitchFamily="2" charset="-122"/>
                <a:ea typeface="宋体" panose="02010600030101010101" pitchFamily="2" charset="-122"/>
                <a:cs typeface="宋体" panose="02010600030101010101" pitchFamily="2" charset="-122"/>
              </a:rPr>
              <a:t>HTML5是公认的下一代Web语言，极大地提升了Web在富媒体、富内容和富应用等方面的能力，被喻为终将改变移动互联网的重要推手。</a:t>
            </a:r>
            <a:endParaRPr lang="en-US" altLang="zh-CN">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05740" y="706120"/>
            <a:ext cx="11566525" cy="583565"/>
          </a:xfrm>
          <a:prstGeom prst="rect">
            <a:avLst/>
          </a:prstGeom>
          <a:noFill/>
        </p:spPr>
        <p:txBody>
          <a:bodyPr wrap="square" rtlCol="0">
            <a:spAutoFit/>
          </a:bodyPr>
          <a:p>
            <a:pPr algn="ctr"/>
            <a:r>
              <a:rPr lang="en-US" altLang="zh-CN" sz="3200">
                <a:latin typeface="+mj-ea"/>
                <a:ea typeface="+mj-ea"/>
              </a:rPr>
              <a:t>HTML </a:t>
            </a:r>
            <a:r>
              <a:rPr lang="zh-CN" altLang="en-US" sz="3200">
                <a:latin typeface="+mj-ea"/>
                <a:ea typeface="+mj-ea"/>
              </a:rPr>
              <a:t>发展史</a:t>
            </a:r>
            <a:endParaRPr lang="zh-CN" altLang="en-US" sz="3200">
              <a:latin typeface="+mj-ea"/>
              <a:ea typeface="+mj-ea"/>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72085" y="621030"/>
            <a:ext cx="11876405" cy="6185535"/>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cs typeface="宋体" panose="02010600030101010101" pitchFamily="2" charset="-122"/>
                <a:sym typeface="+mn-ea"/>
              </a:rPr>
              <a:t>什么是 W3C？</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W3C 指万维网联盟（World Wide Web Consortium）</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W3C 创建于1994年10月</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W3C 由 Tim Berners-Lee 创建</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W3C 是一个会员组织</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W3C 的工作是对 web 进行标准化</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W3C 创建并维护 WWW 标准</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W3C 标准被称为 W3C 推荐（W3C 规范）</a:t>
            </a:r>
            <a:endParaRPr lang="en-US" altLang="zh-CN">
              <a:latin typeface="宋体" panose="02010600030101010101" pitchFamily="2" charset="-122"/>
              <a:ea typeface="宋体" panose="02010600030101010101" pitchFamily="2" charset="-122"/>
              <a:cs typeface="宋体" panose="02010600030101010101" pitchFamily="2" charset="-122"/>
            </a:endParaRPr>
          </a:p>
          <a:p>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W3C 同时与其他标准化组织协同工作，比如 Internet 工程工作小组（Internet Engineering Task Force）、无线应用协议（WAP）以及 Unicode 联盟（Unicode Consortium）</a:t>
            </a:r>
            <a:endParaRPr lang="en-US" altLang="zh-CN">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W3C 规范的批准步骤</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在 W3C 发布某个新标准的过程中，规范是通过下面的</a:t>
            </a:r>
            <a:r>
              <a:rPr lang="zh-CN" altLang="en-US" b="1">
                <a:solidFill>
                  <a:srgbClr val="FF0000"/>
                </a:solidFill>
                <a:latin typeface="宋体" panose="02010600030101010101" pitchFamily="2" charset="-122"/>
                <a:ea typeface="宋体" panose="02010600030101010101" pitchFamily="2" charset="-122"/>
                <a:cs typeface="宋体" panose="02010600030101010101" pitchFamily="2" charset="-122"/>
              </a:rPr>
              <a:t>严格程序</a:t>
            </a:r>
            <a:r>
              <a:rPr lang="zh-CN" altLang="en-US">
                <a:latin typeface="宋体" panose="02010600030101010101" pitchFamily="2" charset="-122"/>
                <a:ea typeface="宋体" panose="02010600030101010101" pitchFamily="2" charset="-122"/>
                <a:cs typeface="宋体" panose="02010600030101010101" pitchFamily="2" charset="-122"/>
              </a:rPr>
              <a:t>由一个简单的理念逐步确立为推荐标准的：</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W3C 收到一份提交</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由 W3C 发布一份记录</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由 W3C 创建一个工作组</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由 W3C 发布一份工作草案</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由 W3C 发布一份候选的推荐</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由 W3C 发布一份被提议的推荐</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由 W3C 发布推荐</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custDataLst>
              <p:tags r:id="rId2"/>
            </p:custDataLst>
          </p:nvPr>
        </p:nvPicPr>
        <p:blipFill>
          <a:blip r:embed="rId3"/>
          <a:stretch>
            <a:fillRect/>
          </a:stretch>
        </p:blipFill>
        <p:spPr>
          <a:xfrm>
            <a:off x="7769860" y="1899920"/>
            <a:ext cx="4393565" cy="2540635"/>
          </a:xfrm>
          <a:prstGeom prst="rect">
            <a:avLst/>
          </a:prstGeom>
        </p:spPr>
      </p:pic>
      <p:pic>
        <p:nvPicPr>
          <p:cNvPr id="6" name="图片 5"/>
          <p:cNvPicPr>
            <a:picLocks noChangeAspect="1"/>
          </p:cNvPicPr>
          <p:nvPr/>
        </p:nvPicPr>
        <p:blipFill>
          <a:blip r:embed="rId4"/>
          <a:stretch>
            <a:fillRect/>
          </a:stretch>
        </p:blipFill>
        <p:spPr>
          <a:xfrm>
            <a:off x="132080" y="68580"/>
            <a:ext cx="7246620" cy="2807335"/>
          </a:xfrm>
          <a:prstGeom prst="rect">
            <a:avLst/>
          </a:prstGeom>
        </p:spPr>
      </p:pic>
      <p:pic>
        <p:nvPicPr>
          <p:cNvPr id="7" name="图片 6"/>
          <p:cNvPicPr>
            <a:picLocks noChangeAspect="1"/>
          </p:cNvPicPr>
          <p:nvPr/>
        </p:nvPicPr>
        <p:blipFill>
          <a:blip r:embed="rId5"/>
          <a:stretch>
            <a:fillRect/>
          </a:stretch>
        </p:blipFill>
        <p:spPr>
          <a:xfrm>
            <a:off x="132080" y="3785235"/>
            <a:ext cx="7112635" cy="2611755"/>
          </a:xfrm>
          <a:prstGeom prst="rect">
            <a:avLst/>
          </a:prstGeom>
        </p:spPr>
      </p:pic>
      <p:sp>
        <p:nvSpPr>
          <p:cNvPr id="8" name="矩形 7"/>
          <p:cNvSpPr/>
          <p:nvPr/>
        </p:nvSpPr>
        <p:spPr>
          <a:xfrm>
            <a:off x="572135" y="405765"/>
            <a:ext cx="3941445" cy="250190"/>
          </a:xfrm>
          <a:prstGeom prst="rect">
            <a:avLst/>
          </a:prstGeom>
          <a:noFill/>
          <a:ln w="38100"/>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47625" y="810260"/>
            <a:ext cx="11958320" cy="4246245"/>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sym typeface="+mn-ea"/>
              </a:rPr>
              <a:t>html标签定义：</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是由一对尖括号包裹的单词构成,例如: &lt;html&gt;。</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标签</a:t>
            </a:r>
            <a:r>
              <a:rPr lang="zh-CN" altLang="en-US"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不区分</a:t>
            </a:r>
            <a:r>
              <a:rPr lang="zh-CN" altLang="en-US">
                <a:latin typeface="宋体" panose="02010600030101010101" pitchFamily="2" charset="-122"/>
                <a:ea typeface="宋体" panose="02010600030101010101" pitchFamily="2" charset="-122"/>
                <a:cs typeface="宋体" panose="02010600030101010101" pitchFamily="2" charset="-122"/>
                <a:sym typeface="+mn-ea"/>
              </a:rPr>
              <a:t>大小写&lt;html&gt; 和 &lt;HTML&gt;, 推荐使用小写。</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标签分为两部分: 开始标签&lt;html&gt; 和 结束标签&lt;/html&gt;, 两个标签之间的部分我们叫做标签体。</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有些标签功能比较简单,使用一个标签即可,这种标签叫做</a:t>
            </a:r>
            <a:r>
              <a:rPr lang="zh-CN" altLang="en-US"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自闭和标签</a:t>
            </a:r>
            <a:r>
              <a:rPr lang="zh-CN" altLang="en-US">
                <a:latin typeface="宋体" panose="02010600030101010101" pitchFamily="2" charset="-122"/>
                <a:ea typeface="宋体" panose="02010600030101010101" pitchFamily="2" charset="-122"/>
                <a:cs typeface="宋体" panose="02010600030101010101" pitchFamily="2" charset="-122"/>
                <a:sym typeface="+mn-ea"/>
              </a:rPr>
              <a:t>,例如: &lt;br/&gt;&lt;hr/&gt;&lt;input/&gt;&lt;img/&gt;</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标签可以嵌套,例如:&lt;a&gt;&lt;b&gt;&lt;b/&gt;&lt;a/&gt;;但是不能交叉嵌套,例如:&lt;a&gt;&lt;b&gt;&lt;a/&gt;&lt;b/&gt;</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标签</a:t>
            </a:r>
            <a:r>
              <a:rPr lang="en-US" altLang="zh-CN">
                <a:latin typeface="宋体" panose="02010600030101010101" pitchFamily="2" charset="-122"/>
                <a:ea typeface="宋体" panose="02010600030101010101" pitchFamily="2" charset="-122"/>
                <a:cs typeface="宋体" panose="02010600030101010101" pitchFamily="2" charset="-122"/>
                <a:sym typeface="+mn-ea"/>
              </a:rPr>
              <a:t>(Tag)</a:t>
            </a:r>
            <a:r>
              <a:rPr lang="zh-CN" altLang="en-US">
                <a:latin typeface="宋体" panose="02010600030101010101" pitchFamily="2" charset="-122"/>
                <a:ea typeface="宋体" panose="02010600030101010101" pitchFamily="2" charset="-122"/>
                <a:cs typeface="宋体" panose="02010600030101010101" pitchFamily="2" charset="-122"/>
                <a:sym typeface="+mn-ea"/>
              </a:rPr>
              <a:t>也称为元素</a:t>
            </a:r>
            <a:r>
              <a:rPr lang="en-US" altLang="zh-CN">
                <a:latin typeface="宋体" panose="02010600030101010101" pitchFamily="2" charset="-122"/>
                <a:ea typeface="宋体" panose="02010600030101010101" pitchFamily="2" charset="-122"/>
                <a:cs typeface="宋体" panose="02010600030101010101" pitchFamily="2" charset="-122"/>
                <a:sym typeface="+mn-ea"/>
              </a:rPr>
              <a:t>(Element)</a:t>
            </a:r>
            <a:r>
              <a:rPr lang="zh-CN" altLang="en-US">
                <a:latin typeface="宋体" panose="02010600030101010101" pitchFamily="2" charset="-122"/>
                <a:ea typeface="宋体" panose="02010600030101010101" pitchFamily="2" charset="-122"/>
                <a:cs typeface="宋体" panose="02010600030101010101" pitchFamily="2" charset="-122"/>
                <a:sym typeface="+mn-ea"/>
              </a:rPr>
              <a:t>，是完成某种功能的字符串。</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标记根据是否包含子标记或内容，可划分为：</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单标签</a:t>
            </a:r>
            <a:r>
              <a:rPr lang="en-US" altLang="zh-CN">
                <a:latin typeface="宋体" panose="02010600030101010101" pitchFamily="2" charset="-122"/>
                <a:ea typeface="宋体" panose="02010600030101010101" pitchFamily="2" charset="-122"/>
                <a:cs typeface="宋体" panose="02010600030101010101" pitchFamily="2" charset="-122"/>
                <a:sym typeface="+mn-ea"/>
              </a:rPr>
              <a:t>:&lt;</a:t>
            </a:r>
            <a:r>
              <a:rPr lang="zh-CN" altLang="en-US">
                <a:latin typeface="宋体" panose="02010600030101010101" pitchFamily="2" charset="-122"/>
                <a:ea typeface="宋体" panose="02010600030101010101" pitchFamily="2" charset="-122"/>
                <a:cs typeface="宋体" panose="02010600030101010101" pitchFamily="2" charset="-122"/>
                <a:sym typeface="+mn-ea"/>
              </a:rPr>
              <a:t>标记名称</a:t>
            </a:r>
            <a:r>
              <a:rPr lang="en-US" altLang="zh-CN">
                <a:latin typeface="宋体" panose="02010600030101010101" pitchFamily="2" charset="-122"/>
                <a:ea typeface="宋体" panose="02010600030101010101" pitchFamily="2" charset="-122"/>
                <a:cs typeface="宋体" panose="02010600030101010101" pitchFamily="2" charset="-122"/>
                <a:sym typeface="+mn-ea"/>
              </a:rPr>
              <a:t>/&gt;</a:t>
            </a:r>
            <a:endPar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双标签</a:t>
            </a:r>
            <a:r>
              <a:rPr lang="en-US" altLang="zh-CN">
                <a:latin typeface="宋体" panose="02010600030101010101" pitchFamily="2" charset="-122"/>
                <a:ea typeface="宋体" panose="02010600030101010101" pitchFamily="2" charset="-122"/>
                <a:cs typeface="宋体" panose="02010600030101010101" pitchFamily="2" charset="-122"/>
                <a:sym typeface="+mn-ea"/>
              </a:rPr>
              <a:t>:&lt;</a:t>
            </a:r>
            <a:r>
              <a:rPr lang="zh-CN" altLang="en-US">
                <a:latin typeface="宋体" panose="02010600030101010101" pitchFamily="2" charset="-122"/>
                <a:ea typeface="宋体" panose="02010600030101010101" pitchFamily="2" charset="-122"/>
                <a:cs typeface="宋体" panose="02010600030101010101" pitchFamily="2" charset="-122"/>
                <a:sym typeface="+mn-ea"/>
              </a:rPr>
              <a:t>标记名称</a:t>
            </a:r>
            <a:r>
              <a:rPr lang="en-US" altLang="zh-CN">
                <a:latin typeface="宋体" panose="02010600030101010101" pitchFamily="2" charset="-122"/>
                <a:ea typeface="宋体" panose="02010600030101010101" pitchFamily="2" charset="-122"/>
                <a:cs typeface="宋体" panose="02010600030101010101" pitchFamily="2" charset="-122"/>
                <a:sym typeface="+mn-ea"/>
              </a:rPr>
              <a:t>&gt;...&lt;/</a:t>
            </a:r>
            <a:r>
              <a:rPr lang="zh-CN" altLang="en-US">
                <a:latin typeface="宋体" panose="02010600030101010101" pitchFamily="2" charset="-122"/>
                <a:ea typeface="宋体" panose="02010600030101010101" pitchFamily="2" charset="-122"/>
                <a:cs typeface="宋体" panose="02010600030101010101" pitchFamily="2" charset="-122"/>
                <a:sym typeface="+mn-ea"/>
              </a:rPr>
              <a:t>标记名称</a:t>
            </a:r>
            <a:r>
              <a:rPr lang="en-US" altLang="zh-CN">
                <a:latin typeface="宋体" panose="02010600030101010101" pitchFamily="2" charset="-122"/>
                <a:ea typeface="宋体" panose="02010600030101010101" pitchFamily="2" charset="-122"/>
                <a:cs typeface="宋体" panose="02010600030101010101" pitchFamily="2" charset="-122"/>
                <a:sym typeface="+mn-ea"/>
              </a:rPr>
              <a:t>&gt;</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html </a:t>
            </a:r>
            <a:r>
              <a:rPr lang="zh-CN" altLang="en-US">
                <a:latin typeface="宋体" panose="02010600030101010101" pitchFamily="2" charset="-122"/>
                <a:ea typeface="宋体" panose="02010600030101010101" pitchFamily="2" charset="-122"/>
                <a:cs typeface="宋体" panose="02010600030101010101" pitchFamily="2" charset="-122"/>
              </a:rPr>
              <a:t>注释写法：</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&lt;!--这是一段注释。注释不会在浏览器中显示。--&gt;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&lt;p&gt;这是一段普通的段落。&lt;/p&gt;</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75590" y="837565"/>
            <a:ext cx="11657330" cy="5631180"/>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cs typeface="宋体" panose="02010600030101010101" pitchFamily="2" charset="-122"/>
              </a:rPr>
              <a:t>html5 </a:t>
            </a:r>
            <a:r>
              <a:rPr lang="zh-CN" altLang="en-US">
                <a:latin typeface="宋体" panose="02010600030101010101" pitchFamily="2" charset="-122"/>
                <a:ea typeface="宋体" panose="02010600030101010101" pitchFamily="2" charset="-122"/>
                <a:cs typeface="宋体" panose="02010600030101010101" pitchFamily="2" charset="-122"/>
              </a:rPr>
              <a:t>文件格式如下：</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&lt;!DOCTYPE html&gt;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&lt;html lang="en"&gt;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&lt;head&gt;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&lt;meta charset="UTF-8"&gt;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&lt;title&gt;html 5 标签练习&lt;/title&gt;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&lt;/head&gt;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&lt;body&gt;</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&lt;/body&gt;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&lt;/html&gt;</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其中：</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&lt;!DOCTYPE html&gt;是html5标准网页声明（文档声明）,全称为Document Type HyperText Mark-up Language。</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html </a:t>
            </a:r>
            <a:r>
              <a:rPr lang="zh-CN" altLang="en-US">
                <a:latin typeface="宋体" panose="02010600030101010101" pitchFamily="2" charset="-122"/>
                <a:ea typeface="宋体" panose="02010600030101010101" pitchFamily="2" charset="-122"/>
                <a:cs typeface="宋体" panose="02010600030101010101" pitchFamily="2" charset="-122"/>
              </a:rPr>
              <a:t>标签元素可告知浏览器其自身是一个 HTML 文档。</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&lt;html&gt; 与 &lt;/html&gt; 标签限定了文档的开始点和结束点，在它们之间是文档的头部（</a:t>
            </a:r>
            <a:r>
              <a:rPr lang="en-US" altLang="zh-CN">
                <a:latin typeface="宋体" panose="02010600030101010101" pitchFamily="2" charset="-122"/>
                <a:ea typeface="宋体" panose="02010600030101010101" pitchFamily="2" charset="-122"/>
                <a:cs typeface="宋体" panose="02010600030101010101" pitchFamily="2" charset="-122"/>
              </a:rPr>
              <a:t>head</a:t>
            </a:r>
            <a:r>
              <a:rPr lang="zh-CN" altLang="en-US">
                <a:latin typeface="宋体" panose="02010600030101010101" pitchFamily="2" charset="-122"/>
                <a:ea typeface="宋体" panose="02010600030101010101" pitchFamily="2" charset="-122"/>
                <a:cs typeface="宋体" panose="02010600030101010101" pitchFamily="2" charset="-122"/>
              </a:rPr>
              <a:t>）和主体（</a:t>
            </a:r>
            <a:r>
              <a:rPr lang="en-US" altLang="zh-CN">
                <a:latin typeface="宋体" panose="02010600030101010101" pitchFamily="2" charset="-122"/>
                <a:ea typeface="宋体" panose="02010600030101010101" pitchFamily="2" charset="-122"/>
                <a:cs typeface="宋体" panose="02010600030101010101" pitchFamily="2" charset="-122"/>
              </a:rPr>
              <a:t>body</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&lt;meta&gt; 元素可提供有关页面的元信息（meta-information），比如针对搜索引擎和更新频度的描述和关键词。&lt;meta&gt; 标签位于文档的头部，不包含任何内容。&lt;meta&gt; 标签的属性定义了与文档相关联的名称/值对。</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&lt;title&gt; 元素可定义文档的标题。</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20980" y="819150"/>
            <a:ext cx="11721465" cy="2030095"/>
          </a:xfrm>
          <a:prstGeom prst="rect">
            <a:avLst/>
          </a:prstGeom>
          <a:noFill/>
        </p:spPr>
        <p:txBody>
          <a:bodyPr wrap="square" rtlCol="0">
            <a:spAutoFit/>
          </a:bodyPr>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通用属性</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每个元素都有自己所特有的属性，但是有些属性是绝大多数标签都支持的属性，我们称为标准属性或者通用属性。主要有：</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id </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属性：定义元素的唯一标识；</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title </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属性：定义提示标题信息；</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class </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属性：定义样式类；</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style </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属性：定义内联样式。</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UNIT_PLACING_PICTURE_USER_VIEWPORT" val="{&quot;height&quot;:3030,&quot;width&quot;:5240}"/>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21169</Words>
  <Application>WPS 演示</Application>
  <PresentationFormat>宽屏</PresentationFormat>
  <Paragraphs>810</Paragraphs>
  <Slides>38</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38</vt:i4>
      </vt:variant>
    </vt:vector>
  </HeadingPairs>
  <TitlesOfParts>
    <vt:vector size="47" baseType="lpstr">
      <vt:lpstr>Arial</vt:lpstr>
      <vt:lpstr>宋体</vt:lpstr>
      <vt:lpstr>Wingdings</vt:lpstr>
      <vt:lpstr>微软雅黑</vt:lpstr>
      <vt:lpstr>Consolas</vt:lpstr>
      <vt:lpstr>新宋体</vt:lpstr>
      <vt:lpstr>Arial Unicode MS</vt:lpstr>
      <vt:lpstr>Calibri</vt:lpstr>
      <vt:lpstr>1_Office 主题​​</vt:lpstr>
      <vt:lpstr>html 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zhourui</cp:lastModifiedBy>
  <cp:revision>882</cp:revision>
  <dcterms:created xsi:type="dcterms:W3CDTF">2019-06-19T02:08:00Z</dcterms:created>
  <dcterms:modified xsi:type="dcterms:W3CDTF">2020-12-04T09:27:52Z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