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660" r:id="rId3"/>
    <p:sldId id="661" r:id="rId4"/>
    <p:sldId id="855" r:id="rId5"/>
    <p:sldId id="854" r:id="rId6"/>
    <p:sldId id="740" r:id="rId7"/>
    <p:sldId id="857" r:id="rId8"/>
    <p:sldId id="856" r:id="rId9"/>
    <p:sldId id="858" r:id="rId10"/>
    <p:sldId id="859" r:id="rId11"/>
    <p:sldId id="860" r:id="rId12"/>
    <p:sldId id="861" r:id="rId13"/>
    <p:sldId id="769" r:id="rId14"/>
    <p:sldId id="770" r:id="rId15"/>
    <p:sldId id="771" r:id="rId16"/>
    <p:sldId id="789" r:id="rId17"/>
    <p:sldId id="790" r:id="rId18"/>
    <p:sldId id="772" r:id="rId19"/>
    <p:sldId id="791" r:id="rId20"/>
    <p:sldId id="827" r:id="rId21"/>
    <p:sldId id="862" r:id="rId23"/>
    <p:sldId id="845" r:id="rId24"/>
    <p:sldId id="863" r:id="rId25"/>
    <p:sldId id="796" r:id="rId26"/>
    <p:sldId id="865" r:id="rId27"/>
    <p:sldId id="828" r:id="rId28"/>
    <p:sldId id="864" r:id="rId29"/>
    <p:sldId id="797" r:id="rId30"/>
    <p:sldId id="825" r:id="rId31"/>
    <p:sldId id="866" r:id="rId32"/>
    <p:sldId id="867" r:id="rId33"/>
    <p:sldId id="795" r:id="rId34"/>
    <p:sldId id="870" r:id="rId35"/>
    <p:sldId id="871" r:id="rId36"/>
    <p:sldId id="869" r:id="rId37"/>
    <p:sldId id="808" r:id="rId38"/>
    <p:sldId id="66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0.xml"/><Relationship Id="rId3" Type="http://schemas.openxmlformats.org/officeDocument/2006/relationships/image" Target="../media/image6.png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0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8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9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0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4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JavaScript</a:t>
            </a:r>
            <a:r>
              <a:rPr lang="en-US" altLang="zh-CN" sz="6000" spc="600">
                <a:solidFill>
                  <a:schemeClr val="accent1"/>
                </a:solidFill>
              </a:rPr>
              <a:t> </a:t>
            </a:r>
            <a:r>
              <a:rPr sz="6000" spc="600">
                <a:solidFill>
                  <a:schemeClr val="accent1"/>
                </a:solidFill>
              </a:rPr>
              <a:t>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63855" y="935990"/>
            <a:ext cx="5017770" cy="36512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练习操作子元素常用方法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&lt;ul id="ulNode"&gt;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&lt;li&gt;我是元素第1项&lt;/li&gt;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&lt;li&gt;我是元素第2项&lt;/li&gt;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&lt;li&gt;我是元素第3项&lt;/li&gt;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&lt;li&gt;我是元素第4项&lt;/li&gt;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&lt;li&gt;我是元素第5项&lt;/li&gt;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&lt;li&gt;我是元素第6项&lt;/li&gt;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&lt;/ul&gt;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onclick="testAppendChild01()"&gt;测试 appendChild&lt;/button&gt;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onclick="testAppendChild02()"&gt;测试 appendChild 2&lt;/button&gt;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onclick="testReplaceChild01()"&gt;测试 replaceChild&lt;/button&gt;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onclick="testInsertBefore01()"&gt;测试 insertBefore&lt;/button&gt;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onclick="testInsertAfter01()"&gt;测试 insertAfter&lt;/button&gt;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onclick="testRemoveChild01()"&gt;测试 removeChild&lt;/button&gt;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7355" y="935990"/>
            <a:ext cx="6538595" cy="53092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testAppendChild01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ulNode = document.getElementById("ulNode");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liNode = document.createElement("li");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innerText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liNode.innerText = "我是元素第" + (ulNode.getElementsByTagName("li").length + 1) + "项";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ulNode.appendChild(liNode);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testAppendChild02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ulNode = document.getElementById("ulNode");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liNode = document.createElement("li");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createTextNode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textNode = document.createTextNode("我是元素第" + (ulNode.getElementsByTagName("li").length + 1) + "项");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liNode.appendChild(textNode);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ulNode.appendChild(liNode);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testReplaceChild01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ulNode = document.getElementById("ulNode");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liNodes = ulNode.getElementsByTagName("li");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newLiNode = document.createElement("li");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newLiNode.innerText = "我是列表元素最后一项";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ulNode.replaceChild(newLiNode, liNodes[liNodes.length - 1]);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9150" y="4680585"/>
            <a:ext cx="20402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子元素相关方法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09575" y="826770"/>
            <a:ext cx="4088130" cy="25501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testInsertBefore01 (){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ulNode = document.getElementById("ulNode");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liNodes = ulNode.getElementsByTagName("li");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lastNode = liNodes[liNodes.length - 1];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newLiNode = document.createElement("li");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newLiNode.innerText = "我是插入的节点" + new Date().getTime();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ulNode.insertBefore(newLiNode, lastNode);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1855" y="826770"/>
            <a:ext cx="4953000" cy="55537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// DOM 没有提供 insertAfter()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testInsertAfter01 (){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ulNode = document.getElementById("ulNode");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liNodes = ulNode.getElementsByTagName("li");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var targetIndex = 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targetIndex = liNodes.length - 1;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newLiNode = document.createElement("li");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newLiNode.innerText = "我是插入的节点" + new Date().getTime();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insertAfter(targetIndex, ulNode, liNodes, newLiNode);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insertAfter (targetIndex, ulNode, liNodes, newLiNode)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if (targetIndex === liNodes.length - 1)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ulNode.appendChild(newLiNode);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 else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ulNode.insertBefore(newLiNode, liNodes[targetIndex + 1]);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testRemoveChild01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ulNode = document.getElementById("ulNode");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liNodes = ulNode.getElementsByTagName("li");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ulNode.removeChild(liNodes[liNodes.length - 1]);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6065" y="782955"/>
            <a:ext cx="1140269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JavaScript操作网页的接口，全称为“文档对象模型”(Document Object Model)。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有这几个概念：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文档、元素、节点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整个文档是一个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每个标签是一个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包含在元素中的文本是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每一个属性是一个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属性节点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注释属于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DOM树：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DOM树是结构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所谓层级结构是指元素和元素之间的关系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父子，兄弟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解析器输出的树是由DOM元素和属性节点组成的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当我们说树中包含DOM节点时，意思就是这个树是由实现了DOM接口的元素组成。这些实现包含了其它一些浏览器内部所需的属性。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Dom树的原型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获得元素：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document.getElementByld()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document.getElementsByTagName()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document.getElementByClassName()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document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getElementsByName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78905" y="1360170"/>
            <a:ext cx="5313045" cy="27089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55015"/>
            <a:ext cx="117671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中的NodeType， NodeName和NodeValue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NodeType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值如下：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元素类型	节点类型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odeName ---返回某个节点的名称。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元素节点的nodeName是标签名称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属性节点的nodeName是属性名称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文本节点的nodeName永远是 #text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文档节点的nodeName永远是 #document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注释： nodeName所包含的XML元素的标签名称永远是大写。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odeValue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文本节点，nodeValue属性包含文本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属性节点，nodeValue属性包含属性值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对文档节点和元素节点不可用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44220"/>
            <a:ext cx="1185799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JavaScript_Dom_API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 node (html中所有的内容都可以认为是节点，比如：doctype、html、head、注释、div内容"hello"、空格、回车都是节点)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1）获取节点基本信息的属性：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nodeType;　　节点类型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nodeName;　　元素的标签名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nodeValue;　　元素的值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2）表示层次结构的属性：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parentNode;　　父节点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parentElement;　　父元素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ownerDocument;　　当前元素所在的文档对象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childNode;　　孩子节点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firstChild;　　childNode的第一个节点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lastChild;　　childNode的最后一个节点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nextSibling;　　兄弟节点的下一个节点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previousSibling;　　兄弟节点的前一个节点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3）其他方法：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（1）父节点调用的方法：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appendChild();　　向childNode列表末尾添加一个节点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insertBefore(new,reference);　　插入一个新节点。new：要插入的节点；reference：作为参照的节点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replaceChild(new,old);　　替换一个节点。new：要插入的节点；reference：要替换的节点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removeChild(v);　　移除一个节点。v：要移除的节点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cloneNode([boolean]);　　复制节点。如果参数为true，表示深复制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45160"/>
            <a:ext cx="1185799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2、Document(文档，表示整个html文档或者xml文档，一般情况下一个html可以使用一个Document的实例来表示，即document)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1）查找元素的方法：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getElementById();　　获取元素ID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getElementsByClassName();　　获取元素class名字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getElementsByTagName();　　获取元素标签名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getElementsByName();　　获取元素的名字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2）选择器：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querySelector();　　返回文档中匹配指定 CSS 选择器的一个元素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querySelectorAll();　　返回与指定的选择器组匹配的文档中的元素列表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3、Element  (  元素，html文档中的所有的元素都可以映射为一个Element实例  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1）元素层次结构相关属性：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children;　　孩子节点（仅包含  Element  对象）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firstElementchild;　　第一个孩子元素节点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lastElementchild;　　最后一个孩子节点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nextElementSibling;　　下一个兄弟元素节点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previousElementSibling;　　上一个兄弟元素节点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innerHTML;　　获取或设置一个元素内的html内容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innerText;　　获取或设置一个元素内的文本内容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textContent;　　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2）属性相关方法：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getAttribute(key);　　取得自定义属性。key：为 实际元素的属性名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setAttribute(key,val);　　设置属性。key：为要设置的特性名；val：为对应的值，如果值存在，替换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removeAttribute();　　移除指定的属性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querySelector(选择器);　　返回文档中匹配指定 CSS 选择器的一个元素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querySelectorAll(选择器);　　返回与指定的选择器组匹配的文档中的元素列表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45160"/>
            <a:ext cx="1185799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4、Text(文本，文本内容,如下"hello world"表示文本内容 &lt;div&gt;hello world&lt;/div&gt;)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1）文本节点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length;　　文本长度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appendData( text );　　追加文本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deleteData(beginIndex,count);　　删除文本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insertData(beginIndex,text);　　插入文本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replaceData(beginIndex,count,text);　　替换文本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splitText(beiginIndex);　　从beiginIndex位置将当前文本节点分成两个文本节点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document.createTextNode();　　创建文本节点，参数为要插入节点中的文本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substringData(beiginIndex,count);　　从beiginIndex开始提取count个子字符串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5、Comment(注释，如下：&lt;!-- 注释内容 --&gt;）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78510"/>
            <a:ext cx="118408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js中==和===区别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简单来说：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== 代表相同， ===代表严格相同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为啥这么说呢，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这么理解： 当进行双等号比较时候： 先检查两个操作数数据类型，如果相同， 则进行===比较， 如果不同， 则愿意为你进行一次类型转换， 转换成相同类型后再进行比较， 而===比较时， 如果类型不同，直接就是false.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操作数1 == 操作数2，  操作数1 === 操作数2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比较过程：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双等号==：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（1）如果两个值类型相同，再进行三个等号(===)的比较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（2）如果两个值类型不同，也有可能相等，需根据以下规则进行类型转换在比较：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1）如果一个是null，一个是undefined，那么相等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2）如果一个是字符串，一个是数值，把字符串转换成数值之后再进行比较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三等号===: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（1）如果类型不同，就一定不相等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（2）如果两个都是数值，并且是同一个值，那么相等；如果其中至少一个是NaN，那么不相等。（判断一个值是否是NaN，只能使用isNaN( ) 来判断）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（3）如果两个都是字符串，每个位置的字符都一样，那么相等，否则不相等。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（4）如果两个值都是true，或是false，那么相等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（5）如果两个值都引用同一个对象或是函数，那么相等，否则不相等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（6）如果两个值都是null，或是undefined，那么相等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78510"/>
            <a:ext cx="118408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null 和 undefined的区别？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1、首先看一个判断题：null和undefined 是否相等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console.log(null==undefined)//true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console.log(null===undefined)//false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观察可以发现：null和undefined 两者相等，但是当两者做全等比较时，两者又不等。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原因：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null： object类型，代表“空值”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代表一个空对象指针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undefined： undefined类型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2、那到底什么时候是null,什么时候是undefined呢？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null表示"没有对象"，即该处不应该有值。典型用法是：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 作为函数的参数，表示该函数的参数不是对象。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 作为对象原型链的终点。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undefined表示"缺少值"，就是此处应该有一个值，但是还没有定义。典型用法是：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（1）变量被声明了，但没有赋值时，就等于undefined。 例如，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（2) 调用函数时，应该提供的参数没有提供，该参数等于undefined。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（3）对象没有赋值的属性，该属性的值为undefined。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（4）函数没有返回值时或者return后面什么也没有，返回undefined。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JSON(JavaScript Object Notation, JS 对象简谱) 是一种轻量级的数据交换格式。它基于 ECMAScript (欧洲计算机协会制定的js规范)的一个子集，采用完全独立于编程语言的文本格式来存储和表示数据。简洁和清晰的层次结构使得 JSON 成为理想的数据交换语言。 易于人阅读和编写，同时也易于机器解析和生成，并有效地提升网络传输效率。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JSON 是 JS 对象的字符串表示法，它使用文本表示一个 JS 对象的信息，本质是一个字符串。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obj = {a: 'Hello', b: 'World'}; //这是一个对象，注意键名也是可以使用引号包裹的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json = '{"a": "Hello", "b": "World"}'; //这是一个 JSON 字符串，本质是一个字符串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要实现从JSON字符串转换为JS对象，使用 JSON.parse() 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obj = JSON.parse('{"a": "Hello", "b": "World"}'); //结果是 {a: 'Hello', b: 'World'}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要实现从JS对象转换为JSON字符串，使用 JSON.stringify() 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json = JSON.stringify({a: 'Hello', b: 'World'}); //结果是 '{"a": "Hello", "b": "World"}'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是互联网上最流行的脚本语言，这门语言可用于 HTML 和 web，更可广泛用于服务器、PC、笔记本电脑、平板电脑和智能手机等设备。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是一种轻量级的编程语言。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是可插入 HTML 页面的编程代码。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插入 HTML 页面后，可由所有的现代浏览器执行。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很容易学习。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js的三种引入方法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行内式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：在html代码中添加</a:t>
            </a:r>
            <a:endParaRPr lang="en-US" altLang="zh-CN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嵌入式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：在head标签中添加</a:t>
            </a:r>
            <a:endParaRPr lang="en-US" altLang="zh-CN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3.外链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：在head标签中写一个链接，类似css</a:t>
            </a:r>
            <a:endParaRPr lang="en-US" altLang="zh-CN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window.onload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 方法用于在网页加载完毕后立刻执行的操作，即当 HTML 文档加载完毕后，立刻执行某个方法。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window.onload() 通常用于 &lt;body&gt; 元素，在页面完全载入后(包括图片、css文件等等)执行脚本代码。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为什么使用 window.onload()?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 JavaScript 中的函数方法需要在 HTML 文档渲染完成后才可以使用，如果没有渲染完成，此时的 DOM 树是不完整的，这样在调用一些 JavaScript 代码时就可能报出"undefined"错误。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63855" y="862965"/>
            <a:ext cx="4289425" cy="55435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id="testCreateJson"&gt;点击创建一个json&lt;/button&gt;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13025" y="1520825"/>
            <a:ext cx="20402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 </a:t>
            </a:r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798695" y="123825"/>
            <a:ext cx="5409565" cy="66103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window.onload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练习 json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testCreateJsonNode = document.getElementById("testCreateJson");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testCreateJsonNode.addEventListener('click',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var、let、const 都可以定义声明变量活常量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const 声明常量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var、let 声明变量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在 js 里面，单引号和双引号都能用来表示一个字符串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var userName = "admin";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var password = '123456';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let 比 var 更安全，仅用于块作用域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使用 {} 创建一个对象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let jsonObject = {"userName":userName, "password":password};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alert(jsonObject);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alert(typeof jsonObject);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以字符串的形式表示 json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let jsonString = JSON.stringify(jsonObject);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alert(jsonString);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alert(typeof jsonString);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将字符串再转换成 json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jsonObject = JSON.parse(jsonString);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alert(jsonObject);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alert(typeof jsonObject);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简写, 和 {"userName":userName, "password":password}; 一样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jsonObject = {userName, password};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alert(jsonObject);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alert(typeof jsonObject);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alert(JSON.stringify(jsonObject));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}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855" y="2174875"/>
            <a:ext cx="4289425" cy="13188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xxxxx.onclick = function () {}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xxxxx.ondblclick = function () {}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xxxxx.onmouseenter = function () {}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xxxxx.addEventListener('click', function () {});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xxxxx.addEventListener('dblclick', function () {});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xxxxx.addEventListener('mouseenter', function () {});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setTimeout 与 setInterval 的区别浅析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setInterval实现的是根据给定的时间间隔，每隔一段时间调用一次函数或执行一次代码。而setTimeout实现的是根据给定的时间，在经过该时间之后只调用一次函数或执行一次代码。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1.setInterval的基本语法：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setInterval(code,millisec)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code	必需。要调用的函数或要执行的代码串。（若是函数，则只需要写函数名，可以不加双引号和括号）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millisec	必需。周期性执行或调用 code 之间的时间间隔，以毫秒计。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2.setTimeout的基本语法：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setTimeout(code,millisec)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code	必需。要调用的函数后要执行的 JavaScript 代码串。（若是函数，则只需要写函数名，可以不加双引号和括号）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millisec	必需。在执行代码前需等待的毫秒数。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业务场景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setTimeout用于延迟执行某方法或功能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setInterval则一般用于刷新表单，对于一些表单的假实时指定时间刷新同步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clearTimeout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(对象) 清除已设置的setTimeout对象 	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clearInterval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(对象) 清除已设置的setInterval对象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36855" y="1026795"/>
            <a:ext cx="7385050" cy="57188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window.onload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测试倒计时和定时任务功能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testSetTimeoutNode = document.querySelector(".testSetTimeout");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testSetIntervalNode = document.querySelector(".testSetInterval");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testClearTimeoutNode = document.querySelector(".testClearTimeout");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testClearIntervalNode = document.querySelector(".testClearInterval");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showTimeNode = document.querySelector(".showTime");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timeoutHandler;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intervalHandler;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testSetTimeoutNode.onclick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window.setTimeout() === setTimeout()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timeoutHandler = setTimeout(function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showTimeNode.innerHTML = "setTimeout =&gt;" + formatDate("yyyy-MM-dd hh:mm:ss", new Date());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}, 1000);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testSetIntervalNode.onclick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intervalHandler = setInterval(function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showTimeNode.innerHTML = "setInterval =&gt; " + formatDate("yyyy-MM-dd hh:mm:ss", new Date());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}, 1000);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testClearTimeoutNode.onclick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clearTimeout(timeoutHandler);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testClearIntervalNode.onclick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clearInterval(intervalHandler);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}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8195" y="1026795"/>
            <a:ext cx="4664710" cy="13385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 setTimeout 和 setInterval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class="testSetTimeout"&gt;练习 setTimeout&lt;/button&gt;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class="testSetInterval"&gt;练习 setInterval&lt;/button&gt;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class="testClearTimeout"&gt;练习 clearTimeout&lt;/button&gt;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class="testClearInterval"&gt;练习 clearInterval&lt;/button&gt;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&lt;span class="showTime"&gt;&lt;/span&gt;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13675" y="2468245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倒计时和定时任务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7703185" y="4368165"/>
            <a:ext cx="4272915" cy="2377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800">
                <a:solidFill>
                  <a:schemeClr val="tx1"/>
                </a:solidFill>
              </a:rPr>
              <a:t>function formatDate(fmt,date) {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var o = {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"M+" : date.getMonth()+1,                 //月份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"d+" : date.getDate(),                    //日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"h+" : date.getHours(),                   //小时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"m+" : date.getMinutes(),                 //分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"s+" : date.getSeconds(),                 //秒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"q+" : Math.floor((date.getMonth()+3)/3), //季度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"S"  : date.getMilliseconds()             //毫秒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};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if(/(y+)/.test(fmt))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fmt=fmt.replace(RegExp.$1, (date.getFullYear()+"").substr(4 - RegExp.$1.length));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for(var k in o)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if(new RegExp("("+ k +")").test(fmt))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        fmt = fmt.replace(RegExp.$1, (RegExp.$1.length==1) ? (o[k]) : (("00"+ o[k]).substr((""+ o[k]).length)));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    return fmt;</a:t>
            </a:r>
            <a:endParaRPr lang="zh-CN" altLang="en-US" sz="800">
              <a:solidFill>
                <a:schemeClr val="tx1"/>
              </a:solidFill>
            </a:endParaRPr>
          </a:p>
          <a:p>
            <a:pPr algn="l"/>
            <a:r>
              <a:rPr lang="zh-CN" altLang="en-US" sz="800">
                <a:solidFill>
                  <a:schemeClr val="tx1"/>
                </a:solidFill>
              </a:rPr>
              <a:t>}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54385" y="4445000"/>
            <a:ext cx="9391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date.js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91845"/>
            <a:ext cx="118402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事件冒泡 ：当一个元素接收到事件的时候 会把他接收到的事件传给自己的父级，一直到window 。（注意这里传递的仅仅是事件 并不传递所绑定的事件函数。所以如果父级没有绑定事件函数，就算传递了事件 也不会有什么表现 但事件确实传递了。）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取消事件冒泡：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标准的W3C 方式：e.stopPropagation();这里的stopPropagation是标准的事件对象的一个方法，调用即可。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0050" y="826770"/>
            <a:ext cx="6477000" cy="29057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练习事件冒泡：复现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id="box01" style="width: 300px;height: 300px;background-color: pink;"&gt;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&lt;div id="box02" style="width: 200px;height: 200px;background-color: salmon;"&gt;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&lt;div id="box03" style="width: 100px;height: 100px;background-color: sandybrown;"&gt;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练习事件冒泡：解决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id="box04" style="width: 300px;height: 300px;background-color: pink;"&gt;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&lt;div id="box05" style="width: 200px;height: 200px;background-color: salmon;"&gt;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&lt;div id="box06" style="width: 100px;height: 100px;background-color: sandybrown;"&gt;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&lt;/div&gt;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5540" y="3868420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事件冒泡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7003415" y="826770"/>
            <a:ext cx="4847590" cy="47726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window.onload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练习事件冒泡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box01Node = document.getElementById("box01");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box02Node = document.getElementById("box02");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box03Node = document.getElementById("box03");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方式二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box01Node.onclick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clickBox("box01");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方式三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box02Node.onclick = () =&gt; clickBox("box02");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方式四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box03Node.addEventListener("click",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clickBox("box03");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禁止事件冒泡方式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box04Node = document.getElementById("box04");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box05Node = document.getElementById("box05");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box06Node = document.getElementById("box06");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box04Node.onclick = (event) =&gt; clickBoxWithStop(event, "box04");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box05Node.onclick = (event) =&gt; clickBoxWithStop(event, "box05");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box06Node.onclick = (event) =&gt; clickBoxWithStop(event, "box06");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}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32810" y="3868420"/>
            <a:ext cx="3444240" cy="1731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clickBoxWithStop (event, info)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alert("点击了" + info);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停止事件冒泡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event.stopPropagation();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clickBox (info)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alert("点击了" + info);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91845"/>
            <a:ext cx="118402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localStorage和sessionStorage区别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html5中的Web Storage包括了两种存储方式：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localStorage和sessionStorage一样都是用来存储客户端临时信息的对象。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sessionStorage用于本地存储一个会话（session）中的数据，这些数据只有在同一个会话中的页面才能访问。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并且当会话结束后数据也随之销毁。因此sessionStorage不是一种持久化的本地存储，仅、是会话级别的存储。只允许同一窗口访问。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而localStorage用于持久化的本地存储，除非主动删除数据，否则数据是永远不会过期的。同源可以读取并修改localStorage数据。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590" y="3083560"/>
            <a:ext cx="5621655" cy="28771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会话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&lt;form&gt;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&lt;label&gt;用户名：&lt;/label&gt;&lt;input type="text" name="userName1"/&gt;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&lt;label&gt;密码：&lt;/label&gt;&lt;input type="password" name="password1"/&gt;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&lt;br/&gt;&lt;br/&gt;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&lt;button class="testSessionStorage"&gt;会话存储：sessionStorage&lt;/button&gt;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&lt;button class="testSessionStorage"&gt;显示数据：sessionStorage&lt;/button&gt;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&lt;button class="testSessionStorage"&gt;显示数据：sessionStorage&lt;/button&gt;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&lt;button class="testLocalStorage"&gt;会话存储：localStorage&lt;/button&gt;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&lt;button class="testLocalStorage"&gt;显示数据：localStorage&lt;/button&gt;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&lt;button class="testLocalStorage"&gt;显示数据：localStorage&lt;/button&gt;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&lt;/form&gt;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6363970" y="5526405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会话存储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63970" y="893445"/>
            <a:ext cx="5621655" cy="45173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testLocalStorageNodes = document.querySelectorAll(".testLocalStorage");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testLocalStorageNodes[0].onclick = function (event)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let userName = document.getElementsByName("userName1")[0].value;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let password = document.getElementsByName("password1")[0].value;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let jsonObject = {userName, password};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let jsonStr = JSON.stringify(jsonObject);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localStorage.setItem("jsonStr", jsonStr);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event.preventDefault();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testLocalStorageNodes[1].onclick = function (event)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let jsonStr = localStorage.getItem("jsonStr");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alert(jsonStr);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event.preventDefault();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testLocalStorageNodes[2].onclick = function (event)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let jsonStr = localStorage.getItem("jsonStr");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alert(JSON.parse(jsonStr));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event.preventDefault();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}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410" y="893445"/>
            <a:ext cx="6090920" cy="47675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window.onload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var testSessionStorageNodes = document.querySelectorAll(".testSessionStorage");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testSessionStorageNodes[0].onclick = function (event)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let userName = document.getElementsByName("userName1")[0].value;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let password = document.getElementsByName("password1")[0].value;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let jsonObject = {userName, password};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let jsonStr = JSON.stringify(jsonObject);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sessionStorage.setItem("jsonStr", jsonStr);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event.preventDefault() 方法阻止元素发生默认的行为,此处为当点击提交按钮时阻止对表单的提交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event.preventDefault();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testSessionStorageNodes[1].onclick = function (event)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let jsonStr = sessionStorage.getItem("jsonStr");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alert(jsonStr);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event.preventDefault();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testSessionStorageNodes[2].onclick = function (event)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let jsonStr = sessionStorage.getItem("jsonStr");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alert(JSON.parse(jsonStr));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event.preventDefault();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810260"/>
            <a:ext cx="119310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JS事件类型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Web浏览器中可能发生的事件有很多类型，下面是几种常用的事件类型：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UI事件，焦点事件，鼠标与滚轮事件，键盘与文本事件，复合事件变动事件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，HTML5事件设备事件，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触摸与手势事件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 事件：UI事件中UI即(User Interface,用户界面)，当用户与页面桑拿的元素交互时触发。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1.load事件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此事件为当页面完全加载完之后（包括所有的图像、js文件、css文件等外部资源），就会触发window上面的load事件。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这个事件是JavaScript中最常用的事件，比如我们经常会使用window.onload=function(){};这种形式，即当页面完全加载完之后执行其中的函数。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2.unload事件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显然，这个事件是与load事件相对的。在文档被完全卸载后触发。用户从一个页面切换到另一个页面就会触发unload时间。利用这个事件最多的情况是清楚引用，避免内存泄漏。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这个事件同样有两种方式来指定。一种是JavaScript方式，使用EventUtil.addHandler()；另一种就是在body元素中添加一个特性。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值得注意的是，一定要小心编写onload事件中的代码，因为它是在页面卸载后才触发，所以说页面加载后存在的那些对象，在onload触发之后就不一定存在了！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3.resize事件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当调整浏览器的窗口到一个新的宽度或高度时，就会触发resize事件。这个事件在window（窗口）上面触发。因此同样可以通过JS或者body元素中的onresize特性来指定处理程序。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4.scroll事件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这个事件会在文档被滚动期间重复被触发，所以应当尽量保持事件处理程序的代码简单。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810260"/>
            <a:ext cx="119310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焦点事件：焦点事件会在页面元素获得或失去焦点时触发。主要有下面几种：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blur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在元素失去焦点时触发。这个事件不冒泡，所有浏览器都支持。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focus 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在元素获得焦点时触发。这个事件不冒泡，所有浏览器都支持。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focusin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在元素获得焦点时触发。这个事件冒泡,某些浏览器不支持。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focusout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在元素失去焦点时触发。这个事件冒泡，某些浏览器不支持。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注意：即使blur和focus不冒泡，也可以在捕获阶段侦听到他们。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鼠标与滚轮事件：鼠标事件是Web开发中最常用的一类事件，因为鼠标是最主要的定位设备。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click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用户单击鼠标左键或按下回车键触发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dbclick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用户双击鼠标左键触发。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mousedown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在用户按下了任意鼠标按钮时触发。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mouseenter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在鼠标光标从元素外部首次移动到元素范围内时触发。此事件不冒泡。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mouseleave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元素上方的光标移动到元素范围之外时触发。不冒泡。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mousemove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光标在元素的内部不断的移动时触发。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mouseover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鼠标指针位于一个元素外部，然后用户将首次移动到另一个元素边界之内时触发。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mouseout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用户将光标从一个元素上方移动到另一个元素时触发。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mouseup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在用户释放鼠标按钮时触发。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键盘和文本事件：该部分主要有下面几种事件：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keydown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当用户按下键盘上的任意键时触发。按住不放，会重复触发。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keypress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当用户按下键盘上的字符键时触发。按住不放，会重复触发。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keyup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当用户释放键盘上的键时触发。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textInput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这是唯一的文本事件，用意是将文本显示给用户之前更容易拦截文本。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696845" y="1927860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scroll 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6085" y="1011555"/>
            <a:ext cx="4438650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练习事件类型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scroll 滚动事件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&lt;span id="showDocumentScroll"&gt;显示滚动位置：&lt;/span&gt;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70145" y="1011555"/>
            <a:ext cx="6068060" cy="16770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window.onload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练习事件类型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scroll 事件测试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var showDocumentScrollNode = document.getElementById("showDocumentScroll");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document.addEventListener("scroll", function (event)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showDocumentScrollNode.innerText = "页面正在滚动中: " + window.pageYOffset;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}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6845" y="3767455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focus </a:t>
            </a:r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6085" y="2851150"/>
            <a:ext cx="4438650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focus 事件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&lt;input type="text" name="testOnFocusAndBlur" onfocus="testOnFocus()" onblur="testOnBlur()"/&gt;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70145" y="2851150"/>
            <a:ext cx="6678295" cy="17221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testOnFocus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let testOnFocusAndBlurNode = document.getElementsByName("testOnFocusAndBlur")[0];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testOnFocusAndBlurNode.value = "获取光标了...";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testOnBlur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let testOnFocusAndBlurNode = document.getElementsByName("testOnFocusAndBlur")[0];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testOnFocusAndBlurNode.value = "失去光标了...";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6085" y="4399915"/>
            <a:ext cx="4438650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onclick、ondblclick 事件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onclick="alert('onclick');"&gt;点击我&lt;/button&gt;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ondblclick="alert('ondblclick');"&gt;双击我&lt;/button&gt;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70145" y="4772025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点击事件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" y="417195"/>
            <a:ext cx="6339840" cy="61874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630" y="1137920"/>
            <a:ext cx="2727960" cy="777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630" y="417195"/>
            <a:ext cx="2209800" cy="5257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945630" y="2178685"/>
            <a:ext cx="22104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引入 </a:t>
            </a:r>
            <a:r>
              <a:rPr lang="en-US" altLang="zh-CN"/>
              <a:t>js </a:t>
            </a:r>
            <a:r>
              <a:rPr lang="zh-CN" altLang="en-US"/>
              <a:t>几种方式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227455" y="2403475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鼠标事件</a:t>
            </a:r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325755" y="902335"/>
            <a:ext cx="8699500" cy="13658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mouse 事件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style="width:200px; height: 100px;background-color: pink;"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id="testMouseEvent" onmousedown="testMouseEvent('onmousedown')" onmouseup="testMouseEvent('onmouseup')"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onmouseenter="testMouseEvent('onmouseenter')" onmouseleave="testMouseEvent('onmouseleave')"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onmousemove="testMouseEvent('onmousemove')" onmouseout="testMouseEvent('onmouseout')"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onmouseover="testMouseEvent('onmouseover')"&gt;鼠标进入进出测试&lt;/div&gt;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13455" y="2403475"/>
            <a:ext cx="5511800" cy="11118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// mouse 事件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testMouseEvent (info)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testMouseEventNode = document.getElementById("testMouseEvent");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testMouseEventNode.innerText = info;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890" y="4552315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键盘事件</a:t>
            </a:r>
            <a:endParaRPr lang="zh-CN"/>
          </a:p>
        </p:txBody>
      </p:sp>
      <p:sp>
        <p:nvSpPr>
          <p:cNvPr id="13" name="矩形 12"/>
          <p:cNvSpPr/>
          <p:nvPr/>
        </p:nvSpPr>
        <p:spPr>
          <a:xfrm>
            <a:off x="389890" y="3670935"/>
            <a:ext cx="10401935" cy="7467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&lt;!-- 键盘事件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&lt;input type="text" name="showUpperText" onkeydown="showUpperText(event)" class="showUpperText"/&gt; &lt;span class="showUpperText"&gt;&lt;/span&gt;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86050" y="4552315"/>
            <a:ext cx="8105775" cy="15303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showUpperText (event)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showUpperTextNodes = document.getElementsByClassName("showUpperText");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showUpperTextNodes[1].innerHTML = showUpperTextNodes[0].value.toUpperCase() + "~~~~~" + event.keyCode;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if (event.keyCode === 13 || event.keyCode === 32)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alert("点击了回车按键~");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2039620"/>
            <a:ext cx="10447020" cy="26365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20895" y="1583055"/>
            <a:ext cx="2950210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综合练习</a:t>
            </a:r>
            <a:r>
              <a:rPr lang="en-US" altLang="zh-CN"/>
              <a:t>-</a:t>
            </a:r>
            <a:r>
              <a:rPr lang="zh-CN" altLang="en-US"/>
              <a:t>模拟表单提交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6282055" y="815340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模拟表单提交</a:t>
            </a:r>
            <a:endParaRPr lang="zh-CN"/>
          </a:p>
        </p:txBody>
      </p:sp>
      <p:sp>
        <p:nvSpPr>
          <p:cNvPr id="14" name="矩形 13"/>
          <p:cNvSpPr/>
          <p:nvPr/>
        </p:nvSpPr>
        <p:spPr>
          <a:xfrm>
            <a:off x="108585" y="815340"/>
            <a:ext cx="6029960" cy="52273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综合练习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style="text-align: center;"&gt;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type="hidden" name="userId"/&gt;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&lt;label&gt;用户名：&lt;/label&gt;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type="text" name="userName2"/&gt;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&lt;label&gt;密&amp;nbsp;&amp;nbsp;码：&lt;/label&gt;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type="password" name="password2"/&gt;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&lt;label&gt;薪&amp;nbsp;&amp;nbsp;水：&lt;/label&gt;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type="number" name="salary"/&gt;&lt;br/&gt;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&lt;button style="margin: 10px 0" onclick="submitUserSalaryForm()"&gt;提交&lt;/button&gt;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&lt;hr style="margin: 10px"/&gt;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&lt;table style="width: 1000px;margin: 50px auto;border: 1px solid black;"&gt;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&lt;thead&gt;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&lt;tr&gt;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&lt;th&gt;用户id&lt;/th&gt;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&lt;th&gt;用户名&lt;/th&gt;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&lt;th&gt;密码&lt;/th&gt;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&lt;th&gt;薪水&lt;/th&gt;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&lt;th&gt;操作&lt;/th&gt;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&lt;/tr&gt;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&lt;/thead&gt;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&lt;tbody&gt;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&lt;/tbody&gt;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&lt;/table&gt;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&lt;/div&gt;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108585" y="815340"/>
            <a:ext cx="5164455" cy="54908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submitUserSalaryForm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addFlag = true;     // 新增标识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userIdNode = document.getElementsByName("userId");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userNameNode = document.getElementsByName("userName2");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passwordNode = document.getElementsByName("password2");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salaryNode = document.getElementsByName("salary");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if (userIdNode[0].value === "")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userIdNode[0].value = new Date().getTime();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addFlag = true;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 else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addFlag =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if (userNameNode[0].value === "" || passwordNode[0].value === "" || salaryNode[0].value === "")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tdNode0 = document.createElement("td");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tdNode0.innerText = userIdNode[0].value;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tdNode1 = document.createElement("td");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tdNode1.innerText = userNameNode[0].value;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tdNode2 = document.createElement("td");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input Node 获取表单值用 value 属性直接获取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tdNode2.innerText = passwordNode[0].value;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tdNode3 = document.createElement("td");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tdNode3.innerText = salaryNode[0].value;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17185" y="815340"/>
            <a:ext cx="6612255" cy="51454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tdNode4 = document.createElement("td");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tdNode4.innerHTML = "&lt;span style='color: blue;cursor: pointer;' onclick='deleteUserSlary(" + userIdNode[0].value + ")'&gt;删除&lt;/span&gt;&amp;nbsp;&amp;nbsp;&amp;nbsp;"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 "&lt;span style='color: green;cursor: pointer;' onclick='modifyUserSlary(" + userIdNode[0].value + ")'&gt;修改&lt;/span&gt;";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rowNode = document.createElement("tr");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rowNode.setAttribute("class", "trClass");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rowNode.appendChild(tdNode0);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rowNode.appendChild(tdNode1);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rowNode.appendChild(tdNode2);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rowNode.appendChild(tdNode3);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rowNode.appendChild(tdNode4);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tbodyNode = document.getElementsByTagName("tbody")[0];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if (addFlag)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tbodyNode.appendChild(rowNode);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 else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var oldRowNode = getTrNode(userIdNode[0].value);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tbodyNode.replaceChild(rowNode, oldRowNode);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重置表单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userIdNode[0].value = "";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userNameNode[0].value = "";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passwordNode[0].value = "";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salaryNode[0].value = "";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108585" y="815340"/>
            <a:ext cx="5784850" cy="47542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getTrNode (userId)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rowNode = null;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trNodes = document.getElementsByClassName("trClass");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for (var i=0; i&lt;trNodes.length;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var trNode = trNodes[i];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(trNode.getElementsByTagName("td")[0].innerText + "" === userId + ""){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rowNode = trNode;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break;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return rowNode;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deleteUserSlary (userId)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trNodes = document.getElementsByClassName("trClass");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for (var i=0; i&lt;trNodes.length;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var trNode = trNodes[i];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建议使用 ===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alert(trNode.getElementsByTagName("td")[0].innerText + "" === userId + "");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(trNode.getElementsByTagName("td")[0].innerText == userId){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trNode.remove();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71235" y="815340"/>
            <a:ext cx="6029960" cy="35617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function modifyUserSlary (userId)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var trNodes = document.getElementsByClassName("trClass");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for (var i=0; i&lt;trNodes.length;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var trNode = trNodes[i];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(trNode.getElementsByTagName("td")[0].innerText + "" === userId + ""){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var userIdNode = document.getElementsByName("userId");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var userNameNode = document.getElementsByName("userName2");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var passwordNode = document.getElementsByName("password2");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var salaryNode = document.getElementsByName("salary");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userIdNode[0].value = trNode.getElementsByTagName("td")[0].innerText;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userNameNode[0].value = trNode.getElementsByTagName("td")[1].innerText;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passwordNode[0].value = trNode.getElementsByTagName("td")[2].innerText;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salaryNode[0].value = trNode.getElementsByTagName("td")[3].innerText;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return;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 --- 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var、let、const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三者的区别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1.var定义变量，没有块的概念，可以跨块访问，不能跨函数访问，不初始化出现undefined，不会报错。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2.let定义变量，只能在块作用域里访问，也不能跨函数访问，对函数外部无影响。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3.const定义常量，只能在块作用域里访问，也不能跨函数访问，使用时必须初始化(即必须赋值)，而且不能修改。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6845" y="828040"/>
            <a:ext cx="1184910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浏览器对象模型（Browser Object Model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(BOM)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）允许 JavaScript 与浏览器对话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1.window对象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BOM的核心对象是window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，它表示浏览器的一个实例，它也是ECMAScript规定的Globle对象，也就是说网页中任何一个对象都是在window这个对象里面的。如果有用到框架(frameset)，那么每个框架都有自己的window对象。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2.location对象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提供了与当前窗口中加载的文档有关的信息，还有一些导航功能，值得注意的是location既是window对象的属性，又是document对象的属性，既window.location和document.location 引用的是同一个对象。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3.navigator对象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该对象里面保存着浏览器的各种信息，判断浏览器的各种信息就是从该对象里的属性来读取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4.screen对象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该对象里面保存着浏览器屏幕相关信息，包括尺寸、宽高、分辨率等信息。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5.history对象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该对象保存着用户上网的历史记录，从窗口被打开的那一刻算起。出于安全考虑，开发人员不能知道用户浏览过的网址的具体url，但是我们可以通过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history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对象的方法在不知道具体历史url的情况下控制用户页面前进或后退。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37490" y="3186430"/>
            <a:ext cx="4161155" cy="6991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 window.onload 方法中添加 onclick 事件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id="clickMe"&gt;练习点击事件&lt;/button&gt;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7560" y="3186430"/>
            <a:ext cx="14300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点击事件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7490" y="791210"/>
            <a:ext cx="5800090" cy="22294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window.onload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练习查找节点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document 对象是 window.document 的简写，可以不用创建和赋值就直接使用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document.getElementById 这个方法可以根据 id 值获取页面元素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clickMeNode = document.getElementById("clickMe");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给页面元素添加点击事件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clickMeNode.onclick = onClickMe;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onClickMe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alert("helloworld...");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03035" y="3724275"/>
            <a:ext cx="5299710" cy="6991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 window.location.href 进行跳转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onclick="goPage('B')"&gt;我是 A 页面,点击跳往 B 页面&lt;/button&gt;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03035" y="4661535"/>
            <a:ext cx="5299710" cy="17195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onclick="goPage('A')"&gt;我是 B 页面,点击返回 A 页面&lt;/button&gt;    &lt;br/&gt;&lt;br/&gt;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onclick="goPage('back')"&gt;我是 B 页面,点击返回 A 页面&lt;/button&gt; &lt;br/&gt;&lt;br/&gt;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onclick="goPage('-go')"&gt;我是 B 页面,点击返回 A 页面&lt;/button&gt;  &lt;br/&gt;&lt;br/&gt;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51875" y="755015"/>
            <a:ext cx="3150870" cy="27482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goPage (pageName)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if (pageName === "A"){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window.location.href = "./indexA.html"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 else if (pageName === 'B')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window.location.href = "./indexB.html"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 else if (pageName === 'back'){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window.history.back();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 else if (pageName === '-go'){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前进后退多页 delta &gt; 1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history.go(-1);   //页面后退一页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history.go(1);    //页面前进一页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window.history.go(-1);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57390" y="3046730"/>
            <a:ext cx="14300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页面跳转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46345" y="3966845"/>
            <a:ext cx="1430020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indexA.html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046345" y="5292725"/>
            <a:ext cx="1430020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indexB.html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44145" y="791210"/>
            <a:ext cx="5922010" cy="41205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// 了解部分属性即可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showScreenInfo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node = document.getElementsByClassName("screenInfoBox")[0];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node.innerHTML = "当前时间：" + new Date().getTime()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"屏幕分辨率为："+screen.width+"*"+screen.height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"屏幕可用大小："+screen.availWidth+"*"+screen.availHeight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"网页可见区域宽："+document.body.clientWidth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"网页可见区域高："+document.body.clientHeight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"网页可见区域宽(包括边线的宽)："+document.body.offsetWidth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"网页可见区域高(包括边线的宽)："+document.body.offsetHeight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"网页正文全文宽："+document.body.scrollWidth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"网页正文全文高："+document.body.scrollHeight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"网页被卷去的高："+document.body.scrollTop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"网页被卷去的左："+document.body.scrollLeft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"网页正文部分上："+window.screenTop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"网页正文部分左："+window.screenLeft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"屏幕分辨率的高："+window.screen.height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"屏幕分辨率的宽："+window.screen.width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"屏幕可用工作区高度："+window.screen.availHeight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+"&lt;br /&gt;"+ "屏幕可用工作区宽度："+window.screen.availWidth;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07125" y="1819275"/>
            <a:ext cx="14300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screen 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07125" y="791210"/>
            <a:ext cx="5017770" cy="9010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获取屏幕尺寸信息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onclick="showScreenInfo()"&gt;点击获取屏幕尺寸信息&lt;/button&gt;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&lt;p class="screenInfoBox"&gt;&lt;/p&gt;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44145" y="791210"/>
            <a:ext cx="6783070" cy="48336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测试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document.getElementByld()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document.getElementsByTagName()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document.getElementByClassName()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id="loginBox" style="width: 400px;height: 300px;background-color: lightgray;padding: 20px;margin: 10px 0;"&gt;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&lt;!-- 这是注释节点：描述用户名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&lt;label class="label01"&gt;用户名:&lt;/label&gt;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type="text" name="username"/&gt;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&lt;!-- 这是注释节点：描述密码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&lt;label class="label01"&gt;密&amp;nbsp;&amp;nbsp;码:&lt;/label&gt;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type="password" name="password"/&gt;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&lt;br/&gt;&lt;br/&gt;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获取元素节点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onclick="testGetElementByld01()"&gt;测试 getElementByld&lt;/button&gt;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onclick="testGetElementByTagName01()"&gt;测试 getElementByTagName&lt;/button&gt;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onclick="testGetElementByClassName01()"&gt;测试 getElementByClassName&lt;/button&gt;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练习节点的几个常用方法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onclick="testHasChildNodes01()"&gt;测试 hasChildNodes&lt;/button&gt;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onclick="testGetAttribute01()"&gt;测试 getAttribute&lt;/button&gt;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onclick="testSetAttribute01()"&gt;测试 setAttribute&lt;/button&gt;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6945" y="901065"/>
            <a:ext cx="20402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获取页面元素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4660" y="1009650"/>
            <a:ext cx="5017770" cy="43160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// 测试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document.getElementByld()                返回一个节点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document.getElementsByTagName()          返回 N 个节点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document.getElementByClassName()         返回 N 个节点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testGetElementByld01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js 中 var 是用于申明变量的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loginBoxNode = document.getElementById("loginBox");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alert(loginBoxNode.innerHTML);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testGetElementByTagName01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返回的是多个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inputNodes = document.getElementsByTagName("input");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for (var i=0; i&lt; inputNodes.length; i++){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var inputNode = inputNodes[i];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alert(inputNode.outerHTML);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testGetElementByClassName01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labelNode = document.getElementsByClassName("label01")[0];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alert(labelNode.outerHTML);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54675" y="1009650"/>
            <a:ext cx="5127625" cy="49072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testHasChildNodes01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loginBoxNode = document.getElementById("loginBox");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alert("是否有子节点" + loginBoxNode.hasChildNodes());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alert(loginBoxNode.childNodes.length);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_childNodes = loginBoxNode.childNodes;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for (var i=0; i&lt;_childNodes.length; i++){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var _childNode = _childNodes[i];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console.log(_childNode.nodeName + " ~ " + _childNode.nodeType);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testGetAttribute01()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loginBoxNode = document.getElementById("loginBox");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styleText = loginBoxNode.getAttribute("style");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alert(styleText);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function testSetAttribute01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loginBoxNode = document.getElementById("loginBox");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if (!loginBoxNode.hidden)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loginBoxNode.setAttribute('hidden', true);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 else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loginBoxNode.removeAttribute('hidden');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UNIT_PLACING_PICTURE_USER_VIEWPORT" val="{&quot;height&quot;:6540,&quot;width&quot;:12828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29576</Words>
  <Application>WPS 演示</Application>
  <PresentationFormat>宽屏</PresentationFormat>
  <Paragraphs>959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JavaScript 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940</cp:revision>
  <dcterms:created xsi:type="dcterms:W3CDTF">2019-06-19T02:08:00Z</dcterms:created>
  <dcterms:modified xsi:type="dcterms:W3CDTF">2020-12-05T08:47:57Z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