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660" r:id="rId3"/>
    <p:sldId id="690" r:id="rId4"/>
    <p:sldId id="691" r:id="rId5"/>
    <p:sldId id="661" r:id="rId6"/>
    <p:sldId id="678" r:id="rId8"/>
    <p:sldId id="680" r:id="rId9"/>
    <p:sldId id="688" r:id="rId10"/>
    <p:sldId id="692" r:id="rId11"/>
    <p:sldId id="693" r:id="rId12"/>
    <p:sldId id="694" r:id="rId13"/>
    <p:sldId id="695" r:id="rId14"/>
    <p:sldId id="696" r:id="rId15"/>
    <p:sldId id="662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6A44E"/>
    <a:srgbClr val="FFFFFF"/>
    <a:srgbClr val="F9680D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200"/>
        <p:guide pos="384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62.xml"/><Relationship Id="rId4" Type="http://schemas.openxmlformats.org/officeDocument/2006/relationships/tags" Target="../tags/tag61.xml"/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70.xml"/><Relationship Id="rId8" Type="http://schemas.openxmlformats.org/officeDocument/2006/relationships/tags" Target="../tags/tag69.xml"/><Relationship Id="rId7" Type="http://schemas.openxmlformats.org/officeDocument/2006/relationships/tags" Target="../tags/tag68.xml"/><Relationship Id="rId6" Type="http://schemas.openxmlformats.org/officeDocument/2006/relationships/tags" Target="../tags/tag67.xml"/><Relationship Id="rId5" Type="http://schemas.openxmlformats.org/officeDocument/2006/relationships/tags" Target="../tags/tag66.xml"/><Relationship Id="rId4" Type="http://schemas.openxmlformats.org/officeDocument/2006/relationships/tags" Target="../tags/tag65.xml"/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0" Type="http://schemas.openxmlformats.org/officeDocument/2006/relationships/tags" Target="../tags/tag71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7.xml"/><Relationship Id="rId5" Type="http://schemas.openxmlformats.org/officeDocument/2006/relationships/tags" Target="../tags/tag16.xml"/><Relationship Id="rId4" Type="http://schemas.openxmlformats.org/officeDocument/2006/relationships/tags" Target="../tags/tag15.xml"/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25.xml"/><Relationship Id="rId8" Type="http://schemas.openxmlformats.org/officeDocument/2006/relationships/tags" Target="../tags/tag24.xml"/><Relationship Id="rId7" Type="http://schemas.openxmlformats.org/officeDocument/2006/relationships/tags" Target="../tags/tag23.xml"/><Relationship Id="rId6" Type="http://schemas.openxmlformats.org/officeDocument/2006/relationships/tags" Target="../tags/tag22.xml"/><Relationship Id="rId5" Type="http://schemas.openxmlformats.org/officeDocument/2006/relationships/tags" Target="../tags/tag21.xml"/><Relationship Id="rId4" Type="http://schemas.openxmlformats.org/officeDocument/2006/relationships/tags" Target="../tags/tag20.xml"/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0" Type="http://schemas.openxmlformats.org/officeDocument/2006/relationships/tags" Target="../tags/tag26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32.xml"/><Relationship Id="rId6" Type="http://schemas.openxmlformats.org/officeDocument/2006/relationships/tags" Target="../tags/tag31.xml"/><Relationship Id="rId5" Type="http://schemas.openxmlformats.org/officeDocument/2006/relationships/tags" Target="../tags/tag30.xml"/><Relationship Id="rId4" Type="http://schemas.openxmlformats.org/officeDocument/2006/relationships/tags" Target="../tags/tag29.xml"/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40.xml"/><Relationship Id="rId8" Type="http://schemas.openxmlformats.org/officeDocument/2006/relationships/tags" Target="../tags/tag39.xml"/><Relationship Id="rId7" Type="http://schemas.openxmlformats.org/officeDocument/2006/relationships/tags" Target="../tags/tag38.xml"/><Relationship Id="rId6" Type="http://schemas.openxmlformats.org/officeDocument/2006/relationships/tags" Target="../tags/tag37.xml"/><Relationship Id="rId5" Type="http://schemas.openxmlformats.org/officeDocument/2006/relationships/tags" Target="../tags/tag36.xml"/><Relationship Id="rId4" Type="http://schemas.openxmlformats.org/officeDocument/2006/relationships/tags" Target="../tags/tag35.xml"/><Relationship Id="rId3" Type="http://schemas.openxmlformats.org/officeDocument/2006/relationships/tags" Target="../tags/tag34.xml"/><Relationship Id="rId2" Type="http://schemas.openxmlformats.org/officeDocument/2006/relationships/tags" Target="../tags/tag33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44.xml"/><Relationship Id="rId4" Type="http://schemas.openxmlformats.org/officeDocument/2006/relationships/tags" Target="../tags/tag43.xml"/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47.xml"/><Relationship Id="rId3" Type="http://schemas.openxmlformats.org/officeDocument/2006/relationships/tags" Target="../tags/tag46.xml"/><Relationship Id="rId2" Type="http://schemas.openxmlformats.org/officeDocument/2006/relationships/tags" Target="../tags/tag45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53.xml"/><Relationship Id="rId6" Type="http://schemas.openxmlformats.org/officeDocument/2006/relationships/tags" Target="../tags/tag52.xml"/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58.xml"/><Relationship Id="rId5" Type="http://schemas.openxmlformats.org/officeDocument/2006/relationships/tags" Target="../tags/tag57.xml"/><Relationship Id="rId4" Type="http://schemas.openxmlformats.org/officeDocument/2006/relationships/tags" Target="../tags/tag56.xml"/><Relationship Id="rId3" Type="http://schemas.openxmlformats.org/officeDocument/2006/relationships/tags" Target="../tags/tag55.xml"/><Relationship Id="rId2" Type="http://schemas.openxmlformats.org/officeDocument/2006/relationships/tags" Target="../tags/tag54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图形 1"/>
          <p:cNvGrpSpPr/>
          <p:nvPr>
            <p:custDataLst>
              <p:tags r:id="rId2"/>
            </p:custDataLst>
          </p:nvPr>
        </p:nvGrpSpPr>
        <p:grpSpPr>
          <a:xfrm flipH="1">
            <a:off x="8694448" y="-1686"/>
            <a:ext cx="3497552" cy="6857781"/>
            <a:chOff x="0" y="-1686"/>
            <a:chExt cx="5379720" cy="6857781"/>
          </a:xfrm>
          <a:solidFill>
            <a:schemeClr val="accent1"/>
          </a:solidFill>
        </p:grpSpPr>
        <p:sp>
          <p:nvSpPr>
            <p:cNvPr id="13" name="任意多边形: 形状 12"/>
            <p:cNvSpPr/>
            <p:nvPr>
              <p:custDataLst>
                <p:tags r:id="rId3"/>
              </p:custDataLst>
            </p:nvPr>
          </p:nvSpPr>
          <p:spPr>
            <a:xfrm>
              <a:off x="929640" y="0"/>
              <a:ext cx="4450080" cy="6821804"/>
            </a:xfrm>
            <a:custGeom>
              <a:avLst/>
              <a:gdLst>
                <a:gd name="connsiteX0" fmla="*/ 4450080 w 4450080"/>
                <a:gd name="connsiteY0" fmla="*/ 0 h 6821804"/>
                <a:gd name="connsiteX1" fmla="*/ 1672590 w 4450080"/>
                <a:gd name="connsiteY1" fmla="*/ 0 h 6821804"/>
                <a:gd name="connsiteX2" fmla="*/ 0 w 4450080"/>
                <a:gd name="connsiteY2" fmla="*/ 6821805 h 6821804"/>
                <a:gd name="connsiteX3" fmla="*/ 2446655 w 4450080"/>
                <a:gd name="connsiteY3" fmla="*/ 6821805 h 6821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50080" h="6821804">
                  <a:moveTo>
                    <a:pt x="4450080" y="0"/>
                  </a:moveTo>
                  <a:lnTo>
                    <a:pt x="1672590" y="0"/>
                  </a:lnTo>
                  <a:lnTo>
                    <a:pt x="0" y="6821805"/>
                  </a:lnTo>
                  <a:lnTo>
                    <a:pt x="2446655" y="6821805"/>
                  </a:lnTo>
                  <a:close/>
                </a:path>
              </a:pathLst>
            </a:custGeom>
            <a:solidFill>
              <a:schemeClr val="accent1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4" name="任意多边形: 形状 13"/>
            <p:cNvSpPr/>
            <p:nvPr>
              <p:custDataLst>
                <p:tags r:id="rId4"/>
              </p:custDataLst>
            </p:nvPr>
          </p:nvSpPr>
          <p:spPr>
            <a:xfrm>
              <a:off x="796925" y="1085214"/>
              <a:ext cx="3785870" cy="5770879"/>
            </a:xfrm>
            <a:custGeom>
              <a:avLst/>
              <a:gdLst>
                <a:gd name="connsiteX0" fmla="*/ 2185035 w 3785870"/>
                <a:gd name="connsiteY0" fmla="*/ 0 h 5770879"/>
                <a:gd name="connsiteX1" fmla="*/ 3785870 w 3785870"/>
                <a:gd name="connsiteY1" fmla="*/ 5770880 h 5770879"/>
                <a:gd name="connsiteX2" fmla="*/ 0 w 3785870"/>
                <a:gd name="connsiteY2" fmla="*/ 5770880 h 5770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85870" h="5770879">
                  <a:moveTo>
                    <a:pt x="2185035" y="0"/>
                  </a:moveTo>
                  <a:lnTo>
                    <a:pt x="3785870" y="5770880"/>
                  </a:lnTo>
                  <a:lnTo>
                    <a:pt x="0" y="5770880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>
                <a:solidFill>
                  <a:srgbClr val="38A650"/>
                </a:solidFill>
              </a:endParaRPr>
            </a:p>
          </p:txBody>
        </p:sp>
        <p:sp>
          <p:nvSpPr>
            <p:cNvPr id="15" name="任意多边形: 形状 14"/>
            <p:cNvSpPr/>
            <p:nvPr>
              <p:custDataLst>
                <p:tags r:id="rId5"/>
              </p:custDataLst>
            </p:nvPr>
          </p:nvSpPr>
          <p:spPr>
            <a:xfrm>
              <a:off x="0" y="-1686"/>
              <a:ext cx="3466111" cy="6857781"/>
            </a:xfrm>
            <a:custGeom>
              <a:avLst/>
              <a:gdLst>
                <a:gd name="connsiteX0" fmla="*/ 3460115 w 3460115"/>
                <a:gd name="connsiteY0" fmla="*/ 34290 h 6856094"/>
                <a:gd name="connsiteX1" fmla="*/ 1206500 w 3460115"/>
                <a:gd name="connsiteY1" fmla="*/ 6856095 h 6856094"/>
                <a:gd name="connsiteX2" fmla="*/ 0 w 3460115"/>
                <a:gd name="connsiteY2" fmla="*/ 6856095 h 6856094"/>
                <a:gd name="connsiteX3" fmla="*/ 0 w 3460115"/>
                <a:gd name="connsiteY3" fmla="*/ 0 h 6856094"/>
                <a:gd name="connsiteX0-1" fmla="*/ 3463113 w 3463113"/>
                <a:gd name="connsiteY0-2" fmla="*/ 4310 h 6856095"/>
                <a:gd name="connsiteX1-3" fmla="*/ 1206500 w 3463113"/>
                <a:gd name="connsiteY1-4" fmla="*/ 6856095 h 6856095"/>
                <a:gd name="connsiteX2-5" fmla="*/ 0 w 3463113"/>
                <a:gd name="connsiteY2-6" fmla="*/ 6856095 h 6856095"/>
                <a:gd name="connsiteX3-7" fmla="*/ 0 w 3463113"/>
                <a:gd name="connsiteY3-8" fmla="*/ 0 h 6856095"/>
                <a:gd name="connsiteX4" fmla="*/ 3463113 w 3463113"/>
                <a:gd name="connsiteY4" fmla="*/ 4310 h 6856095"/>
                <a:gd name="connsiteX0-9" fmla="*/ 3466111 w 3466111"/>
                <a:gd name="connsiteY0-10" fmla="*/ 0 h 6857781"/>
                <a:gd name="connsiteX1-11" fmla="*/ 1206500 w 3466111"/>
                <a:gd name="connsiteY1-12" fmla="*/ 6857781 h 6857781"/>
                <a:gd name="connsiteX2-13" fmla="*/ 0 w 3466111"/>
                <a:gd name="connsiteY2-14" fmla="*/ 6857781 h 6857781"/>
                <a:gd name="connsiteX3-15" fmla="*/ 0 w 3466111"/>
                <a:gd name="connsiteY3-16" fmla="*/ 1686 h 6857781"/>
                <a:gd name="connsiteX4-17" fmla="*/ 3466111 w 3466111"/>
                <a:gd name="connsiteY4-18" fmla="*/ 0 h 685778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3466111" h="6857781">
                  <a:moveTo>
                    <a:pt x="3466111" y="0"/>
                  </a:moveTo>
                  <a:lnTo>
                    <a:pt x="1206500" y="6857781"/>
                  </a:lnTo>
                  <a:lnTo>
                    <a:pt x="0" y="6857781"/>
                  </a:lnTo>
                  <a:lnTo>
                    <a:pt x="0" y="1686"/>
                  </a:lnTo>
                  <a:lnTo>
                    <a:pt x="3466111" y="0"/>
                  </a:lnTo>
                  <a:close/>
                </a:path>
              </a:pathLst>
            </a:custGeom>
            <a:solidFill>
              <a:schemeClr val="accent3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>
                <a:solidFill>
                  <a:srgbClr val="38A650"/>
                </a:solidFill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6"/>
            </p:custDataLst>
          </p:nvPr>
        </p:nvSpPr>
        <p:spPr>
          <a:xfrm>
            <a:off x="879743" y="1368115"/>
            <a:ext cx="7196258" cy="2119333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12000" u="none" strike="noStrike" kern="1200" cap="none" spc="600" normalizeH="0" baseline="0">
                <a:solidFill>
                  <a:schemeClr val="accent1"/>
                </a:solidFill>
                <a:uFillTx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7"/>
            </p:custDataLst>
          </p:nvPr>
        </p:nvSpPr>
        <p:spPr>
          <a:xfrm>
            <a:off x="1518368" y="3811612"/>
            <a:ext cx="3236258" cy="661697"/>
          </a:xfrm>
        </p:spPr>
        <p:txBody>
          <a:bodyPr lIns="90000" tIns="46800" rIns="90000" bIns="46800" anchor="ctr" anchorCtr="0">
            <a:normAutofit/>
          </a:bodyPr>
          <a:lstStyle>
            <a:lvl1pPr marL="0" indent="0" algn="l" eaLnBrk="1" fontAlgn="auto" latinLnBrk="0" hangingPunct="1">
              <a:lnSpc>
                <a:spcPct val="100000"/>
              </a:lnSpc>
              <a:buNone/>
              <a:defRPr sz="200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 hasCustomPrompt="1"/>
            <p:custDataLst>
              <p:tags r:id="rId11"/>
            </p:custDataLst>
          </p:nvPr>
        </p:nvSpPr>
        <p:spPr>
          <a:xfrm>
            <a:off x="4952596" y="3811322"/>
            <a:ext cx="3236258" cy="661987"/>
          </a:xfrm>
        </p:spPr>
        <p:txBody>
          <a:bodyPr lIns="90000" tIns="46800" rIns="90000" bIns="46800" anchor="ctr" anchorCtr="0">
            <a:norm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20" name="文本占位符 19"/>
          <p:cNvSpPr>
            <a:spLocks noGrp="1"/>
          </p:cNvSpPr>
          <p:nvPr>
            <p:ph type="body" sz="quarter" idx="14" hasCustomPrompt="1"/>
            <p:custDataLst>
              <p:tags r:id="rId12"/>
            </p:custDataLst>
          </p:nvPr>
        </p:nvSpPr>
        <p:spPr>
          <a:xfrm>
            <a:off x="1518101" y="4559789"/>
            <a:ext cx="3237286" cy="661987"/>
          </a:xfrm>
        </p:spPr>
        <p:txBody>
          <a:bodyPr lIns="90000" tIns="46800" rIns="90000" bIns="46800" anchor="ctr" anchorCtr="0">
            <a:norm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22" name="文本占位符 21"/>
          <p:cNvSpPr>
            <a:spLocks noGrp="1"/>
          </p:cNvSpPr>
          <p:nvPr>
            <p:ph type="body" sz="quarter" idx="15" hasCustomPrompt="1"/>
            <p:custDataLst>
              <p:tags r:id="rId13"/>
            </p:custDataLst>
          </p:nvPr>
        </p:nvSpPr>
        <p:spPr>
          <a:xfrm>
            <a:off x="4948936" y="4559788"/>
            <a:ext cx="3257689" cy="661987"/>
          </a:xfrm>
        </p:spPr>
        <p:txBody>
          <a:bodyPr lIns="90000" tIns="46800" rIns="90000" bIns="46800" anchor="ctr" anchorCtr="0">
            <a:normAutofit/>
          </a:bodyPr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图形 1"/>
          <p:cNvGrpSpPr/>
          <p:nvPr>
            <p:custDataLst>
              <p:tags r:id="rId2"/>
            </p:custDataLst>
          </p:nvPr>
        </p:nvGrpSpPr>
        <p:grpSpPr>
          <a:xfrm>
            <a:off x="0" y="-1686"/>
            <a:ext cx="11866880" cy="6857781"/>
            <a:chOff x="0" y="-1686"/>
            <a:chExt cx="5379720" cy="6857781"/>
          </a:xfrm>
          <a:solidFill>
            <a:schemeClr val="accent1"/>
          </a:solidFill>
        </p:grpSpPr>
        <p:sp>
          <p:nvSpPr>
            <p:cNvPr id="7" name="任意多边形: 形状 6"/>
            <p:cNvSpPr/>
            <p:nvPr>
              <p:custDataLst>
                <p:tags r:id="rId3"/>
              </p:custDataLst>
            </p:nvPr>
          </p:nvSpPr>
          <p:spPr>
            <a:xfrm>
              <a:off x="929640" y="0"/>
              <a:ext cx="4450080" cy="6821804"/>
            </a:xfrm>
            <a:custGeom>
              <a:avLst/>
              <a:gdLst>
                <a:gd name="connsiteX0" fmla="*/ 4450080 w 4450080"/>
                <a:gd name="connsiteY0" fmla="*/ 0 h 6821804"/>
                <a:gd name="connsiteX1" fmla="*/ 1672590 w 4450080"/>
                <a:gd name="connsiteY1" fmla="*/ 0 h 6821804"/>
                <a:gd name="connsiteX2" fmla="*/ 0 w 4450080"/>
                <a:gd name="connsiteY2" fmla="*/ 6821805 h 6821804"/>
                <a:gd name="connsiteX3" fmla="*/ 2446655 w 4450080"/>
                <a:gd name="connsiteY3" fmla="*/ 6821805 h 6821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50080" h="6821804">
                  <a:moveTo>
                    <a:pt x="4450080" y="0"/>
                  </a:moveTo>
                  <a:lnTo>
                    <a:pt x="1672590" y="0"/>
                  </a:lnTo>
                  <a:lnTo>
                    <a:pt x="0" y="6821805"/>
                  </a:lnTo>
                  <a:lnTo>
                    <a:pt x="2446655" y="6821805"/>
                  </a:lnTo>
                  <a:close/>
                </a:path>
              </a:pathLst>
            </a:custGeom>
            <a:solidFill>
              <a:schemeClr val="accent1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/>
            </a:p>
          </p:txBody>
        </p:sp>
        <p:sp>
          <p:nvSpPr>
            <p:cNvPr id="8" name="任意多边形: 形状 7"/>
            <p:cNvSpPr/>
            <p:nvPr>
              <p:custDataLst>
                <p:tags r:id="rId4"/>
              </p:custDataLst>
            </p:nvPr>
          </p:nvSpPr>
          <p:spPr>
            <a:xfrm>
              <a:off x="796925" y="1085214"/>
              <a:ext cx="3785870" cy="5770879"/>
            </a:xfrm>
            <a:custGeom>
              <a:avLst/>
              <a:gdLst>
                <a:gd name="connsiteX0" fmla="*/ 2185035 w 3785870"/>
                <a:gd name="connsiteY0" fmla="*/ 0 h 5770879"/>
                <a:gd name="connsiteX1" fmla="*/ 3785870 w 3785870"/>
                <a:gd name="connsiteY1" fmla="*/ 5770880 h 5770879"/>
                <a:gd name="connsiteX2" fmla="*/ 0 w 3785870"/>
                <a:gd name="connsiteY2" fmla="*/ 5770880 h 5770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85870" h="5770879">
                  <a:moveTo>
                    <a:pt x="2185035" y="0"/>
                  </a:moveTo>
                  <a:lnTo>
                    <a:pt x="3785870" y="5770880"/>
                  </a:lnTo>
                  <a:lnTo>
                    <a:pt x="0" y="5770880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/>
            </a:p>
          </p:txBody>
        </p:sp>
        <p:sp>
          <p:nvSpPr>
            <p:cNvPr id="9" name="任意多边形: 形状 8"/>
            <p:cNvSpPr/>
            <p:nvPr>
              <p:custDataLst>
                <p:tags r:id="rId5"/>
              </p:custDataLst>
            </p:nvPr>
          </p:nvSpPr>
          <p:spPr>
            <a:xfrm>
              <a:off x="0" y="-1686"/>
              <a:ext cx="4513806" cy="6857781"/>
            </a:xfrm>
            <a:custGeom>
              <a:avLst/>
              <a:gdLst>
                <a:gd name="connsiteX0" fmla="*/ 3460115 w 3460115"/>
                <a:gd name="connsiteY0" fmla="*/ 34290 h 6856094"/>
                <a:gd name="connsiteX1" fmla="*/ 1206500 w 3460115"/>
                <a:gd name="connsiteY1" fmla="*/ 6856095 h 6856094"/>
                <a:gd name="connsiteX2" fmla="*/ 0 w 3460115"/>
                <a:gd name="connsiteY2" fmla="*/ 6856095 h 6856094"/>
                <a:gd name="connsiteX3" fmla="*/ 0 w 3460115"/>
                <a:gd name="connsiteY3" fmla="*/ 0 h 6856094"/>
                <a:gd name="connsiteX0-1" fmla="*/ 3463113 w 3463113"/>
                <a:gd name="connsiteY0-2" fmla="*/ 4310 h 6856095"/>
                <a:gd name="connsiteX1-3" fmla="*/ 1206500 w 3463113"/>
                <a:gd name="connsiteY1-4" fmla="*/ 6856095 h 6856095"/>
                <a:gd name="connsiteX2-5" fmla="*/ 0 w 3463113"/>
                <a:gd name="connsiteY2-6" fmla="*/ 6856095 h 6856095"/>
                <a:gd name="connsiteX3-7" fmla="*/ 0 w 3463113"/>
                <a:gd name="connsiteY3-8" fmla="*/ 0 h 6856095"/>
                <a:gd name="connsiteX4" fmla="*/ 3463113 w 3463113"/>
                <a:gd name="connsiteY4" fmla="*/ 4310 h 6856095"/>
                <a:gd name="connsiteX0-9" fmla="*/ 3466111 w 3466111"/>
                <a:gd name="connsiteY0-10" fmla="*/ 0 h 6857781"/>
                <a:gd name="connsiteX1-11" fmla="*/ 1206500 w 3466111"/>
                <a:gd name="connsiteY1-12" fmla="*/ 6857781 h 6857781"/>
                <a:gd name="connsiteX2-13" fmla="*/ 0 w 3466111"/>
                <a:gd name="connsiteY2-14" fmla="*/ 6857781 h 6857781"/>
                <a:gd name="connsiteX3-15" fmla="*/ 0 w 3466111"/>
                <a:gd name="connsiteY3-16" fmla="*/ 1686 h 6857781"/>
                <a:gd name="connsiteX4-17" fmla="*/ 3466111 w 3466111"/>
                <a:gd name="connsiteY4-18" fmla="*/ 0 h 685778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3466111" h="6857781">
                  <a:moveTo>
                    <a:pt x="3466111" y="0"/>
                  </a:moveTo>
                  <a:lnTo>
                    <a:pt x="1206500" y="6857781"/>
                  </a:lnTo>
                  <a:lnTo>
                    <a:pt x="0" y="6857781"/>
                  </a:lnTo>
                  <a:lnTo>
                    <a:pt x="0" y="1686"/>
                  </a:lnTo>
                  <a:lnTo>
                    <a:pt x="3466111" y="0"/>
                  </a:lnTo>
                  <a:close/>
                </a:path>
              </a:pathLst>
            </a:custGeom>
            <a:solidFill>
              <a:schemeClr val="accent3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721360" y="2339340"/>
            <a:ext cx="4843145" cy="1186180"/>
          </a:xfrm>
        </p:spPr>
        <p:txBody>
          <a:bodyPr vert="horz" lIns="90000" tIns="46800" rIns="90000" bIns="46800" rtlCol="0" anchor="b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600" b="1" i="0" u="none" strike="noStrike" kern="1200" cap="none" spc="60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3" hasCustomPrompt="1"/>
            <p:custDataLst>
              <p:tags r:id="rId10"/>
            </p:custDataLst>
          </p:nvPr>
        </p:nvSpPr>
        <p:spPr>
          <a:xfrm>
            <a:off x="720725" y="3557038"/>
            <a:ext cx="4843463" cy="514303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图形 1"/>
          <p:cNvGrpSpPr/>
          <p:nvPr>
            <p:custDataLst>
              <p:tags r:id="rId2"/>
            </p:custDataLst>
          </p:nvPr>
        </p:nvGrpSpPr>
        <p:grpSpPr>
          <a:xfrm rot="16200000">
            <a:off x="4536896" y="-797105"/>
            <a:ext cx="3118207" cy="12192001"/>
            <a:chOff x="0" y="-1686"/>
            <a:chExt cx="5379720" cy="6857781"/>
          </a:xfrm>
          <a:solidFill>
            <a:schemeClr val="accent1"/>
          </a:solidFill>
        </p:grpSpPr>
        <p:sp>
          <p:nvSpPr>
            <p:cNvPr id="8" name="任意多边形: 形状 7"/>
            <p:cNvSpPr/>
            <p:nvPr>
              <p:custDataLst>
                <p:tags r:id="rId3"/>
              </p:custDataLst>
            </p:nvPr>
          </p:nvSpPr>
          <p:spPr>
            <a:xfrm>
              <a:off x="929640" y="0"/>
              <a:ext cx="4450080" cy="6821804"/>
            </a:xfrm>
            <a:custGeom>
              <a:avLst/>
              <a:gdLst>
                <a:gd name="connsiteX0" fmla="*/ 4450080 w 4450080"/>
                <a:gd name="connsiteY0" fmla="*/ 0 h 6821804"/>
                <a:gd name="connsiteX1" fmla="*/ 1672590 w 4450080"/>
                <a:gd name="connsiteY1" fmla="*/ 0 h 6821804"/>
                <a:gd name="connsiteX2" fmla="*/ 0 w 4450080"/>
                <a:gd name="connsiteY2" fmla="*/ 6821805 h 6821804"/>
                <a:gd name="connsiteX3" fmla="*/ 2446655 w 4450080"/>
                <a:gd name="connsiteY3" fmla="*/ 6821805 h 6821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50080" h="6821804">
                  <a:moveTo>
                    <a:pt x="4450080" y="0"/>
                  </a:moveTo>
                  <a:lnTo>
                    <a:pt x="1672590" y="0"/>
                  </a:lnTo>
                  <a:lnTo>
                    <a:pt x="0" y="6821805"/>
                  </a:lnTo>
                  <a:lnTo>
                    <a:pt x="2446655" y="6821805"/>
                  </a:lnTo>
                  <a:close/>
                </a:path>
              </a:pathLst>
            </a:custGeom>
            <a:solidFill>
              <a:schemeClr val="accent1"/>
            </a:solidFill>
            <a:ln w="6350" cap="flat">
              <a:noFill/>
              <a:prstDash val="solid"/>
              <a:miter/>
            </a:ln>
          </p:spPr>
          <p:txBody>
            <a:bodyPr wrap="square" rtlCol="0" anchor="ctr">
              <a:normAutofit/>
            </a:bodyPr>
            <a:lstStyle/>
            <a:p>
              <a:endParaRPr lang="zh-CN" altLang="en-US" dirty="0"/>
            </a:p>
          </p:txBody>
        </p:sp>
        <p:sp>
          <p:nvSpPr>
            <p:cNvPr id="9" name="任意多边形: 形状 8"/>
            <p:cNvSpPr/>
            <p:nvPr>
              <p:custDataLst>
                <p:tags r:id="rId4"/>
              </p:custDataLst>
            </p:nvPr>
          </p:nvSpPr>
          <p:spPr>
            <a:xfrm>
              <a:off x="796925" y="1085214"/>
              <a:ext cx="3785870" cy="5770879"/>
            </a:xfrm>
            <a:custGeom>
              <a:avLst/>
              <a:gdLst>
                <a:gd name="connsiteX0" fmla="*/ 2185035 w 3785870"/>
                <a:gd name="connsiteY0" fmla="*/ 0 h 5770879"/>
                <a:gd name="connsiteX1" fmla="*/ 3785870 w 3785870"/>
                <a:gd name="connsiteY1" fmla="*/ 5770880 h 5770879"/>
                <a:gd name="connsiteX2" fmla="*/ 0 w 3785870"/>
                <a:gd name="connsiteY2" fmla="*/ 5770880 h 5770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85870" h="5770879">
                  <a:moveTo>
                    <a:pt x="2185035" y="0"/>
                  </a:moveTo>
                  <a:lnTo>
                    <a:pt x="3785870" y="5770880"/>
                  </a:lnTo>
                  <a:lnTo>
                    <a:pt x="0" y="5770880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wrap="square" rtlCol="0" anchor="ctr">
              <a:normAutofit/>
            </a:bodyPr>
            <a:lstStyle/>
            <a:p>
              <a:endParaRPr lang="zh-CN" altLang="en-US" dirty="0"/>
            </a:p>
          </p:txBody>
        </p:sp>
        <p:sp>
          <p:nvSpPr>
            <p:cNvPr id="10" name="任意多边形: 形状 9"/>
            <p:cNvSpPr/>
            <p:nvPr>
              <p:custDataLst>
                <p:tags r:id="rId5"/>
              </p:custDataLst>
            </p:nvPr>
          </p:nvSpPr>
          <p:spPr>
            <a:xfrm>
              <a:off x="0" y="-1686"/>
              <a:ext cx="3466111" cy="6857781"/>
            </a:xfrm>
            <a:custGeom>
              <a:avLst/>
              <a:gdLst>
                <a:gd name="connsiteX0" fmla="*/ 3460115 w 3460115"/>
                <a:gd name="connsiteY0" fmla="*/ 34290 h 6856094"/>
                <a:gd name="connsiteX1" fmla="*/ 1206500 w 3460115"/>
                <a:gd name="connsiteY1" fmla="*/ 6856095 h 6856094"/>
                <a:gd name="connsiteX2" fmla="*/ 0 w 3460115"/>
                <a:gd name="connsiteY2" fmla="*/ 6856095 h 6856094"/>
                <a:gd name="connsiteX3" fmla="*/ 0 w 3460115"/>
                <a:gd name="connsiteY3" fmla="*/ 0 h 6856094"/>
                <a:gd name="connsiteX0-1" fmla="*/ 3463113 w 3463113"/>
                <a:gd name="connsiteY0-2" fmla="*/ 4310 h 6856095"/>
                <a:gd name="connsiteX1-3" fmla="*/ 1206500 w 3463113"/>
                <a:gd name="connsiteY1-4" fmla="*/ 6856095 h 6856095"/>
                <a:gd name="connsiteX2-5" fmla="*/ 0 w 3463113"/>
                <a:gd name="connsiteY2-6" fmla="*/ 6856095 h 6856095"/>
                <a:gd name="connsiteX3-7" fmla="*/ 0 w 3463113"/>
                <a:gd name="connsiteY3-8" fmla="*/ 0 h 6856095"/>
                <a:gd name="connsiteX4" fmla="*/ 3463113 w 3463113"/>
                <a:gd name="connsiteY4" fmla="*/ 4310 h 6856095"/>
                <a:gd name="connsiteX0-9" fmla="*/ 3466111 w 3466111"/>
                <a:gd name="connsiteY0-10" fmla="*/ 0 h 6857781"/>
                <a:gd name="connsiteX1-11" fmla="*/ 1206500 w 3466111"/>
                <a:gd name="connsiteY1-12" fmla="*/ 6857781 h 6857781"/>
                <a:gd name="connsiteX2-13" fmla="*/ 0 w 3466111"/>
                <a:gd name="connsiteY2-14" fmla="*/ 6857781 h 6857781"/>
                <a:gd name="connsiteX3-15" fmla="*/ 0 w 3466111"/>
                <a:gd name="connsiteY3-16" fmla="*/ 1686 h 6857781"/>
                <a:gd name="connsiteX4-17" fmla="*/ 3466111 w 3466111"/>
                <a:gd name="connsiteY4-18" fmla="*/ 0 h 685778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3466111" h="6857781">
                  <a:moveTo>
                    <a:pt x="3466111" y="0"/>
                  </a:moveTo>
                  <a:lnTo>
                    <a:pt x="1206500" y="6857781"/>
                  </a:lnTo>
                  <a:lnTo>
                    <a:pt x="0" y="6857781"/>
                  </a:lnTo>
                  <a:lnTo>
                    <a:pt x="0" y="1686"/>
                  </a:lnTo>
                  <a:lnTo>
                    <a:pt x="3466111" y="0"/>
                  </a:lnTo>
                  <a:close/>
                </a:path>
              </a:pathLst>
            </a:custGeom>
            <a:solidFill>
              <a:schemeClr val="accent3"/>
            </a:solidFill>
            <a:ln w="6350" cap="flat">
              <a:noFill/>
              <a:prstDash val="solid"/>
              <a:miter/>
            </a:ln>
          </p:spPr>
          <p:txBody>
            <a:bodyPr wrap="square" rtlCol="0" anchor="ctr">
              <a:normAutofit/>
            </a:bodyPr>
            <a:lstStyle/>
            <a:p>
              <a:endParaRPr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2716215" y="2176318"/>
            <a:ext cx="4319585" cy="888226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7"/>
            </p:custDataLst>
          </p:nvPr>
        </p:nvSpPr>
        <p:spPr>
          <a:xfrm>
            <a:off x="2716215" y="3098511"/>
            <a:ext cx="4319585" cy="888226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rmAutofit/>
          </a:bodyPr>
          <a:lstStyle>
            <a:lvl1pPr>
              <a:lnSpc>
                <a:spcPct val="13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lnSpc>
                <a:spcPct val="13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lnSpc>
                <a:spcPct val="13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lnSpc>
                <a:spcPct val="13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lnSpc>
                <a:spcPct val="13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 baseline="0"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 baseline="0"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>
            <a:normAutofit/>
          </a:bodyPr>
          <a:lstStyle>
            <a:lvl1pPr marL="514350" indent="-28575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•"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971550" indent="-28575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•"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428750" indent="-28575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•"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885950" indent="-28575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•"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343150" indent="-28575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•"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tags" Target="../tags/tag77.xml"/><Relationship Id="rId17" Type="http://schemas.openxmlformats.org/officeDocument/2006/relationships/tags" Target="../tags/tag76.xml"/><Relationship Id="rId16" Type="http://schemas.openxmlformats.org/officeDocument/2006/relationships/tags" Target="../tags/tag75.xml"/><Relationship Id="rId15" Type="http://schemas.openxmlformats.org/officeDocument/2006/relationships/tags" Target="../tags/tag74.xml"/><Relationship Id="rId14" Type="http://schemas.openxmlformats.org/officeDocument/2006/relationships/tags" Target="../tags/tag73.xml"/><Relationship Id="rId13" Type="http://schemas.openxmlformats.org/officeDocument/2006/relationships/tags" Target="../tags/tag72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lnSpc>
                <a:spcPct val="120000"/>
              </a:lnSpc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120000"/>
              </a:lnSpc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lnSpc>
                <a:spcPct val="120000"/>
              </a:lnSpc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8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7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8.xml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9.xml"/><Relationship Id="rId1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90.xml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79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0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81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2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3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4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5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6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标题 2"/>
          <p:cNvSpPr/>
          <p:nvPr>
            <p:ph type="ctrTitle"/>
          </p:nvPr>
        </p:nvSpPr>
        <p:spPr>
          <a:xfrm>
            <a:off x="961390" y="1468755"/>
            <a:ext cx="7779385" cy="972185"/>
          </a:xfrm>
        </p:spPr>
        <p:txBody>
          <a:bodyPr>
            <a:normAutofit fontScale="90000"/>
          </a:bodyPr>
          <a:p>
            <a:pPr algn="ctr"/>
            <a:r>
              <a:rPr lang="en-US" altLang="zh-CN" sz="6000" spc="600">
                <a:solidFill>
                  <a:schemeClr val="accent1"/>
                </a:solidFill>
              </a:rPr>
              <a:t>Java</a:t>
            </a:r>
            <a:r>
              <a:rPr sz="6000" spc="600">
                <a:solidFill>
                  <a:schemeClr val="accent1"/>
                </a:solidFill>
              </a:rPr>
              <a:t>枚举简介</a:t>
            </a:r>
            <a:endParaRPr sz="6000" spc="600">
              <a:solidFill>
                <a:schemeClr val="accent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620770" y="3189605"/>
            <a:ext cx="302387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charset="0"/>
                <a:ea typeface="+mj-ea"/>
                <a:cs typeface="Consolas" panose="020B0609020204030204" charset="0"/>
              </a:rPr>
              <a:t>Powerd by LinkKnown</a:t>
            </a:r>
            <a:endParaRPr lang="en-US" altLang="zh-CN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charset="0"/>
              <a:ea typeface="+mj-ea"/>
              <a:cs typeface="Consolas" panose="020B0609020204030204" charset="0"/>
            </a:endParaRPr>
          </a:p>
          <a:p>
            <a:endParaRPr lang="en-US" altLang="zh-CN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charset="0"/>
              <a:ea typeface="+mj-ea"/>
              <a:cs typeface="Consolas" panose="020B0609020204030204" charset="0"/>
            </a:endParaRPr>
          </a:p>
          <a:p>
            <a:r>
              <a:rPr lang="zh-CN" altLang="en-US" b="1" spc="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charset="0"/>
                <a:ea typeface="新宋体" panose="02010609030101010101" charset="-122"/>
                <a:cs typeface="Consolas" panose="020B0609020204030204" charset="0"/>
                <a:sym typeface="+mn-lt"/>
              </a:rPr>
              <a:t>作者:周锐</a:t>
            </a:r>
            <a:endParaRPr lang="en-US" altLang="zh-CN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charset="0"/>
              <a:ea typeface="+mj-ea"/>
              <a:cs typeface="Consolas" panose="020B0609020204030204" charset="0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9" name="矩形 8"/>
          <p:cNvSpPr/>
          <p:nvPr/>
        </p:nvSpPr>
        <p:spPr>
          <a:xfrm>
            <a:off x="282575" y="847090"/>
            <a:ext cx="3904615" cy="4328160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/**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 枚举使用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*/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@Test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public void testEnum</a:t>
            </a:r>
            <a:r>
              <a:rPr lang="en-US" altLang="zh-CN" sz="1200">
                <a:solidFill>
                  <a:schemeClr val="tx1"/>
                </a:solidFill>
                <a:sym typeface="+mn-ea"/>
              </a:rPr>
              <a:t>2</a:t>
            </a:r>
            <a:r>
              <a:rPr lang="zh-CN" altLang="en-US" sz="1200">
                <a:solidFill>
                  <a:schemeClr val="tx1"/>
                </a:solidFill>
                <a:sym typeface="+mn-ea"/>
              </a:rPr>
              <a:t> ()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SeasonEnum season = SeasonEnum.AUTUMN;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switch (season)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case SPRING: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System.out.println("春天来啦~");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break;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case SUMMER: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System.out.println("夏天来啦~");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break;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case AUTUMN: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System.out.println("秋天来啦~");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break;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case WINTER: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System.out.println("冬天来啦~");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break;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default: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break;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9" name="矩形 8"/>
          <p:cNvSpPr/>
          <p:nvPr/>
        </p:nvSpPr>
        <p:spPr>
          <a:xfrm>
            <a:off x="282575" y="847090"/>
            <a:ext cx="3395345" cy="3053715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/**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* 登录状态枚举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*/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public enum LoginStateEnum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LOGIN_SUCCESS, LOGIN_FAILED;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// 构造函数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private LoginStateEnum()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System.out.println("调用了枚举构造器~");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public void showDesc()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System.out.println(this.toString());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853180" y="847090"/>
            <a:ext cx="4460875" cy="2108835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/**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 枚举使用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 测试枚举构造器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*/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@Test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public void testEnum3 ()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System.out.println(LoginStateEnum.LOGIN_SUCCESS);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System.out.println(LoginStateEnum.LOGIN_FAILED);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LoginStateEnum.LOGIN_SUCCESS.showDesc();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853180" y="3109595"/>
            <a:ext cx="1940560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/>
              <a:t>枚举构造器</a:t>
            </a:r>
            <a:endParaRPr lang="zh-CN"/>
          </a:p>
        </p:txBody>
      </p:sp>
    </p:spTree>
    <p:custDataLst>
      <p:tags r:id="rId2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9" name="矩形 8"/>
          <p:cNvSpPr/>
          <p:nvPr/>
        </p:nvSpPr>
        <p:spPr>
          <a:xfrm>
            <a:off x="392430" y="874395"/>
            <a:ext cx="5260975" cy="5749290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/**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* 定义一个地址枚举类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*/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public enum AddressEnum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// 调用有参构造器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 b="1">
                <a:solidFill>
                  <a:srgbClr val="FF0000"/>
                </a:solidFill>
                <a:sym typeface="+mn-ea"/>
              </a:rPr>
              <a:t>    FEIXI("安徽省","合肥市","肥西县"),</a:t>
            </a:r>
            <a:endParaRPr lang="zh-CN" altLang="en-US" sz="1200" b="1">
              <a:solidFill>
                <a:srgbClr val="FF0000"/>
              </a:solidFill>
              <a:sym typeface="+mn-ea"/>
            </a:endParaRPr>
          </a:p>
          <a:p>
            <a:pPr algn="l"/>
            <a:r>
              <a:rPr lang="zh-CN" altLang="en-US" sz="1200" b="1">
                <a:solidFill>
                  <a:srgbClr val="FF0000"/>
                </a:solidFill>
                <a:sym typeface="+mn-ea"/>
              </a:rPr>
              <a:t>    FEIDONG("安徽省","合肥市","肥东县");</a:t>
            </a:r>
            <a:endParaRPr lang="zh-CN" altLang="en-US" sz="1200" b="1">
              <a:solidFill>
                <a:srgbClr val="FF0000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 b="1">
                <a:solidFill>
                  <a:srgbClr val="FF0000"/>
                </a:solidFill>
                <a:sym typeface="+mn-ea"/>
              </a:rPr>
              <a:t>    // final :枚举类属性一旦确定,就不能再修改</a:t>
            </a:r>
            <a:endParaRPr lang="zh-CN" altLang="en-US" sz="1200" b="1">
              <a:solidFill>
                <a:srgbClr val="FF0000"/>
              </a:solidFill>
              <a:sym typeface="+mn-ea"/>
            </a:endParaRPr>
          </a:p>
          <a:p>
            <a:pPr algn="l"/>
            <a:r>
              <a:rPr lang="zh-CN" altLang="en-US" sz="1200" b="1">
                <a:solidFill>
                  <a:srgbClr val="FF0000"/>
                </a:solidFill>
                <a:sym typeface="+mn-ea"/>
              </a:rPr>
              <a:t>    private final String province;</a:t>
            </a:r>
            <a:endParaRPr lang="zh-CN" altLang="en-US" sz="1200" b="1">
              <a:solidFill>
                <a:srgbClr val="FF0000"/>
              </a:solidFill>
              <a:sym typeface="+mn-ea"/>
            </a:endParaRPr>
          </a:p>
          <a:p>
            <a:pPr algn="l"/>
            <a:r>
              <a:rPr lang="zh-CN" altLang="en-US" sz="1200" b="1">
                <a:solidFill>
                  <a:srgbClr val="FF0000"/>
                </a:solidFill>
                <a:sym typeface="+mn-ea"/>
              </a:rPr>
              <a:t>    private final String city;</a:t>
            </a:r>
            <a:endParaRPr lang="zh-CN" altLang="en-US" sz="1200" b="1">
              <a:solidFill>
                <a:srgbClr val="FF0000"/>
              </a:solidFill>
              <a:sym typeface="+mn-ea"/>
            </a:endParaRPr>
          </a:p>
          <a:p>
            <a:pPr algn="l"/>
            <a:r>
              <a:rPr lang="zh-CN" altLang="en-US" sz="1200" b="1">
                <a:solidFill>
                  <a:srgbClr val="FF0000"/>
                </a:solidFill>
                <a:sym typeface="+mn-ea"/>
              </a:rPr>
              <a:t>    private final String country;</a:t>
            </a:r>
            <a:endParaRPr lang="zh-CN" altLang="en-US" sz="1200" b="1">
              <a:solidFill>
                <a:srgbClr val="FF0000"/>
              </a:solidFill>
              <a:sym typeface="+mn-ea"/>
            </a:endParaRPr>
          </a:p>
          <a:p>
            <a:pPr algn="l"/>
            <a:r>
              <a:rPr lang="zh-CN" altLang="en-US" sz="1200" b="1">
                <a:solidFill>
                  <a:srgbClr val="FF0000"/>
                </a:solidFill>
                <a:sym typeface="+mn-ea"/>
              </a:rPr>
              <a:t>    </a:t>
            </a:r>
            <a:endParaRPr lang="zh-CN" altLang="en-US" sz="1200" b="1">
              <a:solidFill>
                <a:srgbClr val="FF0000"/>
              </a:solidFill>
              <a:sym typeface="+mn-ea"/>
            </a:endParaRPr>
          </a:p>
          <a:p>
            <a:pPr algn="l"/>
            <a:r>
              <a:rPr lang="zh-CN" altLang="en-US" sz="1200" b="1">
                <a:solidFill>
                  <a:srgbClr val="FF0000"/>
                </a:solidFill>
                <a:sym typeface="+mn-ea"/>
              </a:rPr>
              <a:t>    // 构造器进行实例化,枚举类构造器必须是私有的</a:t>
            </a:r>
            <a:endParaRPr lang="zh-CN" altLang="en-US" sz="1200" b="1">
              <a:solidFill>
                <a:srgbClr val="FF0000"/>
              </a:solidFill>
              <a:sym typeface="+mn-ea"/>
            </a:endParaRPr>
          </a:p>
          <a:p>
            <a:pPr algn="l"/>
            <a:r>
              <a:rPr lang="zh-CN" altLang="en-US" sz="1200" b="1">
                <a:solidFill>
                  <a:srgbClr val="FF0000"/>
                </a:solidFill>
                <a:sym typeface="+mn-ea"/>
              </a:rPr>
              <a:t>    private AddressEnum(String province, String city, String country) {</a:t>
            </a:r>
            <a:endParaRPr lang="zh-CN" altLang="en-US" sz="1200" b="1">
              <a:solidFill>
                <a:srgbClr val="FF0000"/>
              </a:solidFill>
              <a:sym typeface="+mn-ea"/>
            </a:endParaRPr>
          </a:p>
          <a:p>
            <a:pPr algn="l"/>
            <a:r>
              <a:rPr lang="zh-CN" altLang="en-US" sz="1200" b="1">
                <a:solidFill>
                  <a:srgbClr val="FF0000"/>
                </a:solidFill>
                <a:sym typeface="+mn-ea"/>
              </a:rPr>
              <a:t>        this.province = province;</a:t>
            </a:r>
            <a:endParaRPr lang="zh-CN" altLang="en-US" sz="1200" b="1">
              <a:solidFill>
                <a:srgbClr val="FF0000"/>
              </a:solidFill>
              <a:sym typeface="+mn-ea"/>
            </a:endParaRPr>
          </a:p>
          <a:p>
            <a:pPr algn="l"/>
            <a:r>
              <a:rPr lang="zh-CN" altLang="en-US" sz="1200" b="1">
                <a:solidFill>
                  <a:srgbClr val="FF0000"/>
                </a:solidFill>
                <a:sym typeface="+mn-ea"/>
              </a:rPr>
              <a:t>        this.city = city;</a:t>
            </a:r>
            <a:endParaRPr lang="zh-CN" altLang="en-US" sz="1200" b="1">
              <a:solidFill>
                <a:srgbClr val="FF0000"/>
              </a:solidFill>
              <a:sym typeface="+mn-ea"/>
            </a:endParaRPr>
          </a:p>
          <a:p>
            <a:pPr algn="l"/>
            <a:r>
              <a:rPr lang="zh-CN" altLang="en-US" sz="1200" b="1">
                <a:solidFill>
                  <a:srgbClr val="FF0000"/>
                </a:solidFill>
                <a:sym typeface="+mn-ea"/>
              </a:rPr>
              <a:t>        this.country = country;</a:t>
            </a:r>
            <a:endParaRPr lang="zh-CN" altLang="en-US" sz="1200" b="1">
              <a:solidFill>
                <a:srgbClr val="FF0000"/>
              </a:solidFill>
              <a:sym typeface="+mn-ea"/>
            </a:endParaRPr>
          </a:p>
          <a:p>
            <a:pPr algn="l"/>
            <a:r>
              <a:rPr lang="zh-CN" altLang="en-US" sz="1200" b="1">
                <a:solidFill>
                  <a:srgbClr val="FF0000"/>
                </a:solidFill>
                <a:sym typeface="+mn-ea"/>
              </a:rPr>
              <a:t>    }</a:t>
            </a:r>
            <a:endParaRPr lang="zh-CN" altLang="en-US" sz="1200" b="1">
              <a:solidFill>
                <a:srgbClr val="FF0000"/>
              </a:solidFill>
              <a:sym typeface="+mn-ea"/>
            </a:endParaRPr>
          </a:p>
          <a:p>
            <a:pPr algn="l"/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public String getProvince()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return province;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public String getCity()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return city;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public String getCountry()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return country;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847080" y="874395"/>
            <a:ext cx="4852035" cy="2409190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/**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 枚举使用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 测试枚举属性和枚举构造器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*/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@Test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public void testEnum4 ()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for (AddressEnum addressEnum : AddressEnum.values())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System.out.println(addressEnum.getProvince());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System.out.println(addressEnum.getCity());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System.out.println(addressEnum.getCountry());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847080" y="3521075"/>
            <a:ext cx="2678430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/>
              <a:t>枚举属性和枚举构造器</a:t>
            </a:r>
            <a:endParaRPr lang="zh-CN"/>
          </a:p>
        </p:txBody>
      </p:sp>
      <p:sp>
        <p:nvSpPr>
          <p:cNvPr id="7" name="矩形 6"/>
          <p:cNvSpPr/>
          <p:nvPr/>
        </p:nvSpPr>
        <p:spPr>
          <a:xfrm>
            <a:off x="5847080" y="4163695"/>
            <a:ext cx="4852035" cy="956945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t>枚举使用，将可穷举的对象信息封装成枚举类，安全</a:t>
            </a:r>
            <a:r>
              <a:rPr lang="en-US"/>
              <a:t>(</a:t>
            </a:r>
            <a:r>
              <a:t>无法被篡改</a:t>
            </a:r>
            <a:r>
              <a:rPr lang="en-US"/>
              <a:t>)</a:t>
            </a:r>
            <a:r>
              <a:rPr lang="en-US"/>
              <a:t>,</a:t>
            </a:r>
            <a:r>
              <a:t>将程序运行时错误提升到编译</a:t>
            </a:r>
            <a:r>
              <a:rPr lang="zh-CN"/>
              <a:t>期</a:t>
            </a:r>
            <a:endParaRPr lang="zh-CN"/>
          </a:p>
        </p:txBody>
      </p:sp>
    </p:spTree>
    <p:custDataLst>
      <p:tags r:id="rId2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4" name="文本框 23"/>
          <p:cNvSpPr txBox="1"/>
          <p:nvPr/>
        </p:nvSpPr>
        <p:spPr>
          <a:xfrm>
            <a:off x="3439160" y="2588895"/>
            <a:ext cx="39262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>
                <a:latin typeface="+mj-ea"/>
                <a:ea typeface="+mj-ea"/>
                <a:cs typeface="+mj-ea"/>
                <a:sym typeface="+mn-ea"/>
              </a:rPr>
              <a:t>1</a:t>
            </a:r>
            <a:r>
              <a:rPr lang="zh-CN" altLang="en-US">
                <a:latin typeface="+mj-ea"/>
                <a:ea typeface="+mj-ea"/>
                <a:cs typeface="+mj-ea"/>
                <a:sym typeface="+mn-ea"/>
              </a:rPr>
              <a:t>、</a:t>
            </a:r>
            <a:r>
              <a:rPr lang="zh-CN" altLang="en-US">
                <a:latin typeface="+mj-ea"/>
                <a:ea typeface="+mj-ea"/>
                <a:cs typeface="+mj-ea"/>
                <a:sym typeface="+mn-ea"/>
              </a:rPr>
              <a:t>枚举(enum)</a:t>
            </a:r>
            <a:endParaRPr lang="zh-CN" altLang="en-US"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5" name="圆角矩形 4"/>
          <p:cNvSpPr/>
          <p:nvPr/>
        </p:nvSpPr>
        <p:spPr>
          <a:xfrm>
            <a:off x="3453765" y="2649855"/>
            <a:ext cx="5045710" cy="1202055"/>
          </a:xfrm>
          <a:prstGeom prst="round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3200">
                <a:latin typeface="+mj-ea"/>
                <a:ea typeface="+mj-ea"/>
                <a:cs typeface="+mj-ea"/>
                <a:sym typeface="+mn-ea"/>
              </a:rPr>
              <a:t>枚举(enum)</a:t>
            </a:r>
            <a:endParaRPr lang="zh-CN" altLang="en-US" sz="3200">
              <a:latin typeface="+mj-ea"/>
              <a:ea typeface="+mj-ea"/>
              <a:cs typeface="+mj-ea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7" name="文本框 6"/>
          <p:cNvSpPr txBox="1"/>
          <p:nvPr/>
        </p:nvSpPr>
        <p:spPr>
          <a:xfrm>
            <a:off x="267970" y="1000760"/>
            <a:ext cx="11628120" cy="50158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Java 枚举是一个特殊的类，一般表示一组常量，比如一年的 4 个季节，一个年的 12 个月份，一个星期的 7 天，方向有东南西北等。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Java 枚举类使用 enum 关键字来定义，各个常量使用逗号 , 来分割。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例如定义一个颜色的枚举类。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enum Color { 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RED, GREEN, BLUE; 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} 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以上枚举类 Color 颜色常量有 RED, GREEN, BLUE，分别表示红色，绿色，蓝色。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枚举的作用：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一、提高代码维护性，确保变量合法。</a:t>
            </a:r>
            <a:endParaRPr lang="zh-CN" altLang="en-US" sz="1600" b="1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二、提高代码可读性。</a:t>
            </a:r>
            <a:endParaRPr lang="zh-CN" altLang="en-US" sz="1600" b="1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三、提高代码键入。</a:t>
            </a:r>
            <a:endParaRPr lang="zh-CN" altLang="en-US" sz="1600" b="1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比如一个职员有一个状态属性， 在职/离职 用1和0代替。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这时候 列个枚举 ENABLE = 1 和 DISABLE = 0;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这样在读代码的时候就可以很快辨认。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93675" y="791845"/>
            <a:ext cx="11830685" cy="20612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枚举类对象的属性不应允许被改动</a:t>
            </a:r>
            <a:r>
              <a:rPr lang="en-US" altLang="zh-CN" sz="16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, </a:t>
            </a:r>
            <a:r>
              <a:rPr lang="zh-CN" altLang="en-US" sz="16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所以应该使用 </a:t>
            </a:r>
            <a:r>
              <a:rPr lang="en-US" altLang="zh-CN" sz="16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private final </a:t>
            </a:r>
            <a:r>
              <a:rPr lang="zh-CN" altLang="en-US" sz="16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修饰</a:t>
            </a:r>
            <a:endParaRPr lang="zh-CN" altLang="en-US" sz="1600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枚举类的使用 </a:t>
            </a:r>
            <a:r>
              <a:rPr lang="en-US" altLang="zh-CN" sz="16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private final </a:t>
            </a:r>
            <a:r>
              <a:rPr lang="zh-CN" altLang="en-US" sz="16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修饰的属性应该在构造器中为其赋值</a:t>
            </a:r>
            <a:endParaRPr lang="zh-CN" altLang="en-US" sz="1600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若枚举类显式的定义了带参数的构造器</a:t>
            </a:r>
            <a:r>
              <a:rPr lang="en-US" altLang="zh-CN" sz="16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, </a:t>
            </a:r>
            <a:r>
              <a:rPr lang="zh-CN" altLang="en-US" sz="16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则在列出枚举值时也必须对应的传入参数</a:t>
            </a:r>
            <a:endParaRPr lang="zh-CN" altLang="en-US" sz="1600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枚举类成员</a:t>
            </a:r>
            <a:endParaRPr lang="zh-CN" altLang="en-US" sz="1600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枚举跟普通类一样可以用自己的</a:t>
            </a:r>
            <a:r>
              <a:rPr lang="zh-CN" altLang="en-US" sz="1600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变量、方法和构造函数</a:t>
            </a:r>
            <a:r>
              <a:rPr lang="zh-CN" altLang="en-US" sz="16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，构造函数只能使用 private 访问修饰符，所以外部无法调用。</a:t>
            </a:r>
            <a:endParaRPr lang="zh-CN" altLang="en-US" sz="1600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枚举既可以包含具体方法，也可以包含抽象方法。 如果枚举类具有抽象方法，则枚举类的每个实例都必须实现它。</a:t>
            </a:r>
            <a:endParaRPr lang="zh-CN" altLang="en-US" sz="1600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257175" y="791845"/>
            <a:ext cx="11630025" cy="32918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枚举优点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 增强代码可读性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 避免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传递参数错误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 去除equals两者判断由于常量值地址唯一，使用枚举可以直接通过“==”进行两个值之间的对比，性能会有所提高。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4 编译优势（与常量类相比）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常量类编译时，常量被直接编译进二进制代码中，常量值在升级中变化后，需要重新编译引用常量的类，因为二进制代码中存放的是旧值。枚举类编译时，没有把常量值编译到代码中，即使常量值发生改变，也不会影响引用常量的类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5 修改优势（与常量类相比）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枚举类编译后默认final class，不允许继承可防止被子类修改。常量类可被继承修改、增加字段等，易导致父类不兼容。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6 枚举型可直接与数据库交互。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7 Switch语句优势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使用int、String类型switch时，当出现参数不确定的情况，偶尔会出现越界的现象，这样我们就需要做容错操作（if条件筛选等），使用枚举，编译期间限定类型，不允许发生越界。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123825" y="800100"/>
            <a:ext cx="3813175" cy="4474845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public static void checkSeason (String season)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if (season == null)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season = "";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season = season.trim().toLowerCase();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switch (season)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case "spring":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System.out.println("春天来啦~");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break;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case "summer":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System.out.println("夏天来啦~");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break;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case "autumn":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System.out.println("秋天来啦~");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break;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case "winter":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System.out.println("冬天来啦~");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break;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default: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System.out.println("您输入的参数有误！");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break;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189730" y="3201035"/>
            <a:ext cx="5237480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不使用枚举可能因拼写错误，导致运行时 </a:t>
            </a:r>
            <a:r>
              <a:rPr lang="en-US" altLang="zh-CN"/>
              <a:t>bug</a:t>
            </a:r>
            <a:endParaRPr lang="en-US" altLang="zh-CN"/>
          </a:p>
        </p:txBody>
      </p:sp>
      <p:sp>
        <p:nvSpPr>
          <p:cNvPr id="2" name="矩形 1"/>
          <p:cNvSpPr/>
          <p:nvPr/>
        </p:nvSpPr>
        <p:spPr>
          <a:xfrm>
            <a:off x="4189730" y="772795"/>
            <a:ext cx="4550410" cy="2207260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/**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 不使用枚举测试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*/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@Test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public void testNoEnum ()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checkSeason("SPRING");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// 使用字符串或者数字容易导致拼写错误或者使用错误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// 不利于遍历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checkSeason("</a:t>
            </a:r>
            <a:r>
              <a:rPr lang="zh-CN" altLang="en-US" sz="1200" b="1">
                <a:solidFill>
                  <a:srgbClr val="FF0000"/>
                </a:solidFill>
                <a:sym typeface="+mn-ea"/>
              </a:rPr>
              <a:t>SPRRNG</a:t>
            </a:r>
            <a:r>
              <a:rPr lang="zh-CN" altLang="en-US" sz="1200">
                <a:solidFill>
                  <a:schemeClr val="tx1"/>
                </a:solidFill>
                <a:sym typeface="+mn-ea"/>
              </a:rPr>
              <a:t>");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123825" y="800100"/>
            <a:ext cx="3813175" cy="3919855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public static void checkSeason2 (String season)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switch (season)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case Season.SEASON_SPRING: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System.out.println("春天来啦~");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break;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case Season.SEASON_SUMMER: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System.out.println("夏天来啦~");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break;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case Season.SEASON_AUTUMM: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System.out.println("秋天来啦~");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break;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case Season.SEASON_WINTER: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System.out.println("冬天来啦~");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break;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default: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System.out.println("您输入的参数有误！");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break;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098290" y="5596255"/>
            <a:ext cx="6657975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/>
              <a:t>使用常量但是无法体现穷举，需要额外提供 </a:t>
            </a:r>
            <a:r>
              <a:rPr lang="en-US" altLang="zh-CN"/>
              <a:t>getAll </a:t>
            </a:r>
            <a:r>
              <a:rPr lang="zh-CN" altLang="en-US"/>
              <a:t>方法用于遍历</a:t>
            </a:r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4098290" y="3213100"/>
            <a:ext cx="4550410" cy="2207260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/**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 不使用枚举测试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*/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@Test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public void testNoEnum2 ()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checkSeason2(Season.SEASON_SPRING);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// 需要提供额外的方法进行遍历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String[] seasons = </a:t>
            </a:r>
            <a:r>
              <a:rPr lang="zh-CN" altLang="en-US" sz="1200" b="1">
                <a:solidFill>
                  <a:srgbClr val="FF0000"/>
                </a:solidFill>
                <a:sym typeface="+mn-ea"/>
              </a:rPr>
              <a:t>Season.getSeasons();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for (String season : seasons)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System.out.println(season);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098290" y="800100"/>
            <a:ext cx="7978775" cy="2207260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public class Season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public static final String SEASON_SPRING = "SPRING";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public static final String SEASON_SUMMER = "SUMMER";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public static final String SEASON_AUTUMM = "AUTUMM";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public static final String SEASON_WINTER = "WINTER";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</a:t>
            </a:r>
            <a:r>
              <a:rPr lang="zh-CN" altLang="en-US" sz="1200" b="1">
                <a:solidFill>
                  <a:srgbClr val="FF0000"/>
                </a:solidFill>
                <a:sym typeface="+mn-ea"/>
              </a:rPr>
              <a:t>public static String[] getSeasons() {</a:t>
            </a:r>
            <a:endParaRPr lang="zh-CN" altLang="en-US" sz="1200" b="1">
              <a:solidFill>
                <a:srgbClr val="FF0000"/>
              </a:solidFill>
              <a:sym typeface="+mn-ea"/>
            </a:endParaRPr>
          </a:p>
          <a:p>
            <a:pPr algn="l"/>
            <a:r>
              <a:rPr lang="zh-CN" altLang="en-US" sz="1200" b="1">
                <a:solidFill>
                  <a:srgbClr val="FF0000"/>
                </a:solidFill>
                <a:sym typeface="+mn-ea"/>
              </a:rPr>
              <a:t>        return new String[] { SEASON_SPRING, SEASON_SUMMER, SEASON_AUTUMM, SEASON_WINTER };</a:t>
            </a:r>
            <a:endParaRPr lang="zh-CN" altLang="en-US" sz="1200" b="1">
              <a:solidFill>
                <a:srgbClr val="FF0000"/>
              </a:solidFill>
              <a:sym typeface="+mn-ea"/>
            </a:endParaRPr>
          </a:p>
          <a:p>
            <a:pPr algn="l"/>
            <a:r>
              <a:rPr lang="zh-CN" altLang="en-US" sz="1200" b="1">
                <a:solidFill>
                  <a:srgbClr val="FF0000"/>
                </a:solidFill>
                <a:sym typeface="+mn-ea"/>
              </a:rPr>
              <a:t>    }</a:t>
            </a:r>
            <a:endParaRPr lang="zh-CN" altLang="en-US" sz="1200" b="1">
              <a:solidFill>
                <a:srgbClr val="FF0000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342900" y="818515"/>
            <a:ext cx="5888355" cy="3035935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/**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* 季节枚举类,无参构造器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*/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public enum SeasonEnum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 b="1">
                <a:solidFill>
                  <a:srgbClr val="FF0000"/>
                </a:solidFill>
                <a:sym typeface="+mn-ea"/>
              </a:rPr>
              <a:t>    // 每个枚举都是通过 Class 在内部实现的，</a:t>
            </a:r>
            <a:endParaRPr lang="zh-CN" altLang="en-US" sz="1200" b="1">
              <a:solidFill>
                <a:srgbClr val="FF0000"/>
              </a:solidFill>
              <a:sym typeface="+mn-ea"/>
            </a:endParaRPr>
          </a:p>
          <a:p>
            <a:pPr algn="l"/>
            <a:r>
              <a:rPr lang="zh-CN" altLang="en-US" sz="1200" b="1">
                <a:solidFill>
                  <a:srgbClr val="FF0000"/>
                </a:solidFill>
                <a:sym typeface="+mn-ea"/>
              </a:rPr>
              <a:t>    </a:t>
            </a:r>
            <a:r>
              <a:rPr lang="en-US" altLang="zh-CN" sz="1200" b="1">
                <a:solidFill>
                  <a:srgbClr val="FF0000"/>
                </a:solidFill>
                <a:sym typeface="+mn-ea"/>
              </a:rPr>
              <a:t>// </a:t>
            </a:r>
            <a:r>
              <a:rPr lang="zh-CN" altLang="en-US" sz="1200" b="1">
                <a:solidFill>
                  <a:srgbClr val="FF0000"/>
                </a:solidFill>
                <a:sym typeface="+mn-ea"/>
              </a:rPr>
              <a:t>且所有的枚举值都是 public static final 的，等价于</a:t>
            </a:r>
            <a:endParaRPr lang="zh-CN" altLang="en-US" sz="1200" b="1">
              <a:solidFill>
                <a:srgbClr val="FF0000"/>
              </a:solidFill>
              <a:sym typeface="+mn-ea"/>
            </a:endParaRPr>
          </a:p>
          <a:p>
            <a:pPr algn="l"/>
            <a:r>
              <a:rPr lang="zh-CN" altLang="en-US" sz="1200" b="1">
                <a:solidFill>
                  <a:srgbClr val="FF0000"/>
                </a:solidFill>
                <a:sym typeface="+mn-ea"/>
              </a:rPr>
              <a:t>    // public class SeasonEnum {</a:t>
            </a:r>
            <a:endParaRPr lang="zh-CN" altLang="en-US" sz="1200" b="1">
              <a:solidFill>
                <a:srgbClr val="FF0000"/>
              </a:solidFill>
              <a:sym typeface="+mn-ea"/>
            </a:endParaRPr>
          </a:p>
          <a:p>
            <a:pPr algn="l"/>
            <a:r>
              <a:rPr lang="zh-CN" altLang="en-US" sz="1200" b="1">
                <a:solidFill>
                  <a:srgbClr val="FF0000"/>
                </a:solidFill>
                <a:sym typeface="+mn-ea"/>
              </a:rPr>
              <a:t>    // public static final SeasonEnum SPRING = new SeasonEnum();</a:t>
            </a:r>
            <a:endParaRPr lang="zh-CN" altLang="en-US" sz="1200" b="1">
              <a:solidFill>
                <a:srgbClr val="FF0000"/>
              </a:solidFill>
              <a:sym typeface="+mn-ea"/>
            </a:endParaRPr>
          </a:p>
          <a:p>
            <a:pPr algn="l"/>
            <a:r>
              <a:rPr lang="zh-CN" altLang="en-US" sz="1200" b="1">
                <a:solidFill>
                  <a:srgbClr val="FF0000"/>
                </a:solidFill>
                <a:sym typeface="+mn-ea"/>
              </a:rPr>
              <a:t>    // public static final SeasonEnum SUMMER = new SeasonEnum();</a:t>
            </a:r>
            <a:endParaRPr lang="zh-CN" altLang="en-US" sz="1200" b="1">
              <a:solidFill>
                <a:srgbClr val="FF0000"/>
              </a:solidFill>
              <a:sym typeface="+mn-ea"/>
            </a:endParaRPr>
          </a:p>
          <a:p>
            <a:pPr algn="l"/>
            <a:r>
              <a:rPr lang="zh-CN" altLang="en-US" sz="1200" b="1">
                <a:solidFill>
                  <a:srgbClr val="FF0000"/>
                </a:solidFill>
                <a:sym typeface="+mn-ea"/>
              </a:rPr>
              <a:t>    // public static final SeasonEnum AUTUMN = new SeasonEnum();</a:t>
            </a:r>
            <a:endParaRPr lang="zh-CN" altLang="en-US" sz="1200" b="1">
              <a:solidFill>
                <a:srgbClr val="FF0000"/>
              </a:solidFill>
              <a:sym typeface="+mn-ea"/>
            </a:endParaRPr>
          </a:p>
          <a:p>
            <a:pPr algn="l"/>
            <a:r>
              <a:rPr lang="zh-CN" altLang="en-US" sz="1200" b="1">
                <a:solidFill>
                  <a:srgbClr val="FF0000"/>
                </a:solidFill>
                <a:sym typeface="+mn-ea"/>
              </a:rPr>
              <a:t>    // public static final SeasonEnum WINTER = new SeasonEnum();</a:t>
            </a:r>
            <a:endParaRPr lang="zh-CN" altLang="en-US" sz="1200" b="1">
              <a:solidFill>
                <a:srgbClr val="FF0000"/>
              </a:solidFill>
              <a:sym typeface="+mn-ea"/>
            </a:endParaRPr>
          </a:p>
          <a:p>
            <a:pPr algn="l"/>
            <a:r>
              <a:rPr lang="zh-CN" altLang="en-US" sz="1200" b="1">
                <a:solidFill>
                  <a:srgbClr val="FF0000"/>
                </a:solidFill>
                <a:sym typeface="+mn-ea"/>
              </a:rPr>
              <a:t>    // }</a:t>
            </a:r>
            <a:endParaRPr lang="zh-CN" altLang="en-US" sz="1200" b="1">
              <a:solidFill>
                <a:srgbClr val="FF0000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SPRING, SUMMER, AUTUMN, WINTER;            // 此处调用无惨构造器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449705" y="4020820"/>
            <a:ext cx="4781550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枚举是个语法糖</a:t>
            </a:r>
            <a:r>
              <a:rPr lang="en-US" altLang="zh-CN"/>
              <a:t>,</a:t>
            </a:r>
            <a:r>
              <a:rPr lang="zh-CN" altLang="en-US"/>
              <a:t>本质还是通过类来实现的</a:t>
            </a:r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6399530" y="818515"/>
            <a:ext cx="5015230" cy="2451735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/**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 枚举测试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*/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@Test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public void testEnum ()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System.out.println(SeasonEnum.SPRING);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System.out.println(SeasonEnum.SUMMER);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System.out.println(SeasonEnum.AUTUMN);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System.out.println(SeasonEnum.WINTER);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System.out.println(SeasonEnum.WINTER.getClass().getName());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399530" y="3435985"/>
            <a:ext cx="5015230" cy="2342515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/**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 枚举遍历,</a:t>
            </a:r>
            <a:r>
              <a:rPr lang="zh-CN" altLang="en-US" sz="1200" b="1">
                <a:solidFill>
                  <a:srgbClr val="FF0000"/>
                </a:solidFill>
                <a:sym typeface="+mn-ea"/>
              </a:rPr>
              <a:t>枚举自带 values 方法返回所有的枚举值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*/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@Test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public void testEnumForEach ()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//        SeasonEnum[] values = SeasonEnum.values();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for (SeasonEnum seasonEnum : SeasonEnum.values())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System.out.println(seasonEnum);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262495" y="5857875"/>
            <a:ext cx="4152265" cy="456565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枚举自带快捷的遍历方法 </a:t>
            </a:r>
            <a:r>
              <a:rPr lang="en-US" altLang="zh-CN"/>
              <a:t>values </a:t>
            </a:r>
            <a:r>
              <a:rPr lang="zh-CN" altLang="en-US"/>
              <a:t>方法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7880985" y="921385"/>
            <a:ext cx="3425190" cy="456565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/>
              <a:t>使用枚举不会出现运行时 </a:t>
            </a:r>
            <a:r>
              <a:rPr lang="en-US" altLang="zh-CN"/>
              <a:t>bug</a:t>
            </a:r>
            <a:endParaRPr lang="en-US" altLang="zh-CN"/>
          </a:p>
        </p:txBody>
      </p:sp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3*i*2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3*i*3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3*i*4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3*i*5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1*i*1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1*i*2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1*i*3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1*i*4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3858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3858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TEMPLATE_SUBCATEGORY" val="0"/>
  <p:tag name="KSO_WM_TEMPLATE_MASTER_TYPE" val="0"/>
  <p:tag name="KSO_WM_TEMPLATE_COLOR_TYPE" val="1"/>
  <p:tag name="KSO_WM_TEMPLATE_MASTER_THUMB_INDEX" val="0"/>
  <p:tag name="KSO_WM_UNIT_SHOW_EDIT_AREA_INDICATION" val="0"/>
  <p:tag name="KSO_WM_TAG_VERSION" val="1.0"/>
  <p:tag name="KSO_WM_BEAUTIFY_FLAG" val="#wm#"/>
  <p:tag name="KSO_WM_TEMPLATE_CATEGORY" val="custom"/>
  <p:tag name="KSO_WM_TEMPLATE_INDEX" val="20203858"/>
  <p:tag name="KSO_WM_TEMPLATE_THUMBS_INDEX" val="1、2、3、4、5、6、7、8、9"/>
</p:tagLst>
</file>

<file path=ppt/tags/tag78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79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1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2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3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4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5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6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7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8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9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heme/theme1.xml><?xml version="1.0" encoding="utf-8"?>
<a:theme xmlns:a="http://schemas.openxmlformats.org/drawingml/2006/main" name="1_Office 主题​​">
  <a:themeElements>
    <a:clrScheme name="20203858">
      <a:dk1>
        <a:srgbClr val="000000"/>
      </a:dk1>
      <a:lt1>
        <a:srgbClr val="FFFFFF"/>
      </a:lt1>
      <a:dk2>
        <a:srgbClr val="DBEEDF"/>
      </a:dk2>
      <a:lt2>
        <a:srgbClr val="FFFFFF"/>
      </a:lt2>
      <a:accent1>
        <a:srgbClr val="36A44E"/>
      </a:accent1>
      <a:accent2>
        <a:srgbClr val="3CB456"/>
      </a:accent2>
      <a:accent3>
        <a:srgbClr val="70CD84"/>
      </a:accent3>
      <a:accent4>
        <a:srgbClr val="466484"/>
      </a:accent4>
      <a:accent5>
        <a:srgbClr val="4B4E95"/>
      </a:accent5>
      <a:accent6>
        <a:srgbClr val="4E36A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6115</Words>
  <Application>WPS 演示</Application>
  <PresentationFormat>宽屏</PresentationFormat>
  <Paragraphs>283</Paragraphs>
  <Slides>13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2" baseType="lpstr">
      <vt:lpstr>Arial</vt:lpstr>
      <vt:lpstr>宋体</vt:lpstr>
      <vt:lpstr>Wingdings</vt:lpstr>
      <vt:lpstr>微软雅黑</vt:lpstr>
      <vt:lpstr>Consolas</vt:lpstr>
      <vt:lpstr>新宋体</vt:lpstr>
      <vt:lpstr>Arial Unicode MS</vt:lpstr>
      <vt:lpstr>Calibri</vt:lpstr>
      <vt:lpstr>1_Office 主题​​</vt:lpstr>
      <vt:lpstr>Java枚举简介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zhourui</cp:lastModifiedBy>
  <cp:revision>569</cp:revision>
  <dcterms:created xsi:type="dcterms:W3CDTF">2019-06-19T02:08:00Z</dcterms:created>
  <dcterms:modified xsi:type="dcterms:W3CDTF">2020-12-04T08:15:51Z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2052-11.1.0.10000</vt:lpwstr>
  </property>
</Properties>
</file>