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61" r:id="rId4"/>
    <p:sldId id="756" r:id="rId5"/>
    <p:sldId id="755" r:id="rId6"/>
    <p:sldId id="681" r:id="rId7"/>
    <p:sldId id="682" r:id="rId8"/>
    <p:sldId id="757" r:id="rId9"/>
    <p:sldId id="733" r:id="rId10"/>
    <p:sldId id="759" r:id="rId11"/>
    <p:sldId id="760" r:id="rId12"/>
    <p:sldId id="684" r:id="rId13"/>
    <p:sldId id="761" r:id="rId14"/>
    <p:sldId id="763" r:id="rId15"/>
    <p:sldId id="764" r:id="rId16"/>
    <p:sldId id="762" r:id="rId17"/>
    <p:sldId id="710" r:id="rId18"/>
    <p:sldId id="765" r:id="rId19"/>
    <p:sldId id="758" r:id="rId20"/>
    <p:sldId id="685" r:id="rId21"/>
    <p:sldId id="708" r:id="rId22"/>
    <p:sldId id="766" r:id="rId23"/>
    <p:sldId id="704" r:id="rId24"/>
    <p:sldId id="6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4"/>
        <p:guide pos="38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a:t>
            </a:r>
            <a:endParaRPr lang="zh-CN" altLang="en-US" sz="3200" b="1">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285" y="800735"/>
            <a:ext cx="11848465" cy="378460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sym typeface="+mn-ea"/>
              </a:rPr>
              <a:t>dom4j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依赖获取地址：https://mvnrepository.com/artifact/dom4j/dom4j</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dom4j-dom</a:t>
            </a:r>
            <a:endParaRPr lang="zh-CN" altLang="en-US" sz="3200" b="1">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4780" y="386715"/>
            <a:ext cx="7678420" cy="63030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//dom 方式读取 xml</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testReadXML() throws DocumentException {</a:t>
            </a:r>
            <a:endParaRPr lang="zh-CN" altLang="en-US" sz="1200">
              <a:solidFill>
                <a:schemeClr val="tx1"/>
              </a:solidFill>
              <a:sym typeface="+mn-ea"/>
            </a:endParaRPr>
          </a:p>
          <a:p>
            <a:pPr algn="l"/>
            <a:r>
              <a:rPr lang="zh-CN" altLang="en-US" sz="1200">
                <a:solidFill>
                  <a:schemeClr val="tx1"/>
                </a:solidFill>
                <a:sym typeface="+mn-ea"/>
              </a:rPr>
              <a:t>        List&lt;User&gt; users = new ArrayList&lt;User&gt;();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读取 xml 文件, 得到 document 文档对象</a:t>
            </a:r>
            <a:endParaRPr lang="zh-CN" altLang="en-US" sz="1200">
              <a:solidFill>
                <a:schemeClr val="tx1"/>
              </a:solidFill>
              <a:sym typeface="+mn-ea"/>
            </a:endParaRPr>
          </a:p>
          <a:p>
            <a:pPr algn="l"/>
            <a:r>
              <a:rPr lang="zh-CN" altLang="en-US" sz="1200">
                <a:solidFill>
                  <a:schemeClr val="tx1"/>
                </a:solidFill>
                <a:sym typeface="+mn-ea"/>
              </a:rPr>
              <a:t>        SAXReader reader = new SAXReader();</a:t>
            </a:r>
            <a:endParaRPr lang="zh-CN" altLang="en-US" sz="1200">
              <a:solidFill>
                <a:schemeClr val="tx1"/>
              </a:solidFill>
              <a:sym typeface="+mn-ea"/>
            </a:endParaRPr>
          </a:p>
          <a:p>
            <a:pPr algn="l"/>
            <a:r>
              <a:rPr lang="zh-CN" altLang="en-US" sz="1200">
                <a:solidFill>
                  <a:schemeClr val="tx1"/>
                </a:solidFill>
                <a:sym typeface="+mn-ea"/>
              </a:rPr>
              <a:t>        Document document = reader</a:t>
            </a:r>
            <a:endParaRPr lang="zh-CN" altLang="en-US" sz="1200">
              <a:solidFill>
                <a:schemeClr val="tx1"/>
              </a:solidFill>
              <a:sym typeface="+mn-ea"/>
            </a:endParaRPr>
          </a:p>
          <a:p>
            <a:pPr algn="l"/>
            <a:r>
              <a:rPr lang="zh-CN" altLang="en-US" sz="1200">
                <a:solidFill>
                  <a:schemeClr val="tx1"/>
                </a:solidFill>
                <a:sym typeface="+mn-ea"/>
              </a:rPr>
              <a:t>                .read(XMLTest.class.getClassLoader().getResourceAsStream("com/linkknown/xml/dom_users.xml"));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asXML 以字符串形式显示</a:t>
            </a:r>
            <a:endParaRPr lang="zh-CN" altLang="en-US" sz="1200">
              <a:solidFill>
                <a:schemeClr val="tx1"/>
              </a:solidFill>
              <a:sym typeface="+mn-ea"/>
            </a:endParaRPr>
          </a:p>
          <a:p>
            <a:pPr algn="l"/>
            <a:r>
              <a:rPr lang="zh-CN" altLang="en-US" sz="1200">
                <a:solidFill>
                  <a:schemeClr val="tx1"/>
                </a:solidFill>
                <a:sym typeface="+mn-ea"/>
              </a:rPr>
              <a:t>        System.out.println(document.asXML());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获取根元素</a:t>
            </a:r>
            <a:endParaRPr lang="zh-CN" altLang="en-US" sz="1200">
              <a:solidFill>
                <a:schemeClr val="tx1"/>
              </a:solidFill>
              <a:sym typeface="+mn-ea"/>
            </a:endParaRPr>
          </a:p>
          <a:p>
            <a:pPr algn="l"/>
            <a:r>
              <a:rPr lang="zh-CN" altLang="en-US" sz="1200">
                <a:solidFill>
                  <a:schemeClr val="tx1"/>
                </a:solidFill>
                <a:sym typeface="+mn-ea"/>
              </a:rPr>
              <a:t>        Element rootElement = document.getRootElement();</a:t>
            </a:r>
            <a:endParaRPr lang="zh-CN" altLang="en-US" sz="1200">
              <a:solidFill>
                <a:schemeClr val="tx1"/>
              </a:solidFill>
              <a:sym typeface="+mn-ea"/>
            </a:endParaRPr>
          </a:p>
          <a:p>
            <a:pPr algn="l"/>
            <a:r>
              <a:rPr lang="zh-CN" altLang="en-US" sz="1200">
                <a:solidFill>
                  <a:schemeClr val="tx1"/>
                </a:solidFill>
                <a:sym typeface="+mn-ea"/>
              </a:rPr>
              <a:t>        // 获取所有 user 子元素</a:t>
            </a:r>
            <a:endParaRPr lang="zh-CN" altLang="en-US" sz="1200">
              <a:solidFill>
                <a:schemeClr val="tx1"/>
              </a:solidFill>
              <a:sym typeface="+mn-ea"/>
            </a:endParaRPr>
          </a:p>
          <a:p>
            <a:pPr algn="l"/>
            <a:r>
              <a:rPr lang="zh-CN" altLang="en-US" sz="1200">
                <a:solidFill>
                  <a:schemeClr val="tx1"/>
                </a:solidFill>
                <a:sym typeface="+mn-ea"/>
              </a:rPr>
              <a:t>        List elements = rootElement.elements("user");</a:t>
            </a:r>
            <a:endParaRPr lang="zh-CN" altLang="en-US" sz="1200">
              <a:solidFill>
                <a:schemeClr val="tx1"/>
              </a:solidFill>
              <a:sym typeface="+mn-ea"/>
            </a:endParaRPr>
          </a:p>
          <a:p>
            <a:pPr algn="l"/>
            <a:r>
              <a:rPr lang="zh-CN" altLang="en-US" sz="1200">
                <a:solidFill>
                  <a:schemeClr val="tx1"/>
                </a:solidFill>
                <a:sym typeface="+mn-ea"/>
              </a:rPr>
              <a:t>        Iterator iterator = elements.iterator();</a:t>
            </a:r>
            <a:endParaRPr lang="zh-CN" altLang="en-US" sz="1200">
              <a:solidFill>
                <a:schemeClr val="tx1"/>
              </a:solidFill>
              <a:sym typeface="+mn-ea"/>
            </a:endParaRPr>
          </a:p>
          <a:p>
            <a:pPr algn="l"/>
            <a:r>
              <a:rPr lang="zh-CN" altLang="en-US" sz="1200">
                <a:solidFill>
                  <a:schemeClr val="tx1"/>
                </a:solidFill>
                <a:sym typeface="+mn-ea"/>
              </a:rPr>
              <a:t>        while (iterator.hasNext()) {</a:t>
            </a:r>
            <a:endParaRPr lang="zh-CN" altLang="en-US" sz="1200">
              <a:solidFill>
                <a:schemeClr val="tx1"/>
              </a:solidFill>
              <a:sym typeface="+mn-ea"/>
            </a:endParaRPr>
          </a:p>
          <a:p>
            <a:pPr algn="l"/>
            <a:r>
              <a:rPr lang="zh-CN" altLang="en-US" sz="1200">
                <a:solidFill>
                  <a:schemeClr val="tx1"/>
                </a:solidFill>
                <a:sym typeface="+mn-ea"/>
              </a:rPr>
              <a:t>            Element userElement = (Element) iterator.next();</a:t>
            </a:r>
            <a:endParaRPr lang="zh-CN" altLang="en-US" sz="1200">
              <a:solidFill>
                <a:schemeClr val="tx1"/>
              </a:solidFill>
              <a:sym typeface="+mn-ea"/>
            </a:endParaRPr>
          </a:p>
          <a:p>
            <a:pPr algn="l"/>
            <a:r>
              <a:rPr lang="zh-CN" altLang="en-US" sz="1200">
                <a:solidFill>
                  <a:schemeClr val="tx1"/>
                </a:solidFill>
                <a:sym typeface="+mn-ea"/>
              </a:rPr>
              <a:t>            // 获取子元素</a:t>
            </a:r>
            <a:endParaRPr lang="zh-CN" altLang="en-US" sz="1200">
              <a:solidFill>
                <a:schemeClr val="tx1"/>
              </a:solidFill>
              <a:sym typeface="+mn-ea"/>
            </a:endParaRPr>
          </a:p>
          <a:p>
            <a:pPr algn="l"/>
            <a:r>
              <a:rPr lang="zh-CN" altLang="en-US" sz="1200">
                <a:solidFill>
                  <a:schemeClr val="tx1"/>
                </a:solidFill>
                <a:sym typeface="+mn-ea"/>
              </a:rPr>
              <a:t>            Element nameElement = userElement.element("name");</a:t>
            </a:r>
            <a:endParaRPr lang="zh-CN" altLang="en-US" sz="1200">
              <a:solidFill>
                <a:schemeClr val="tx1"/>
              </a:solidFill>
              <a:sym typeface="+mn-ea"/>
            </a:endParaRPr>
          </a:p>
          <a:p>
            <a:pPr algn="l"/>
            <a:r>
              <a:rPr lang="zh-CN" altLang="en-US" sz="1200">
                <a:solidFill>
                  <a:schemeClr val="tx1"/>
                </a:solidFill>
                <a:sym typeface="+mn-ea"/>
              </a:rPr>
              <a:t>            Element passwordElement = userElement.element("password");</a:t>
            </a:r>
            <a:endParaRPr lang="zh-CN" altLang="en-US" sz="1200">
              <a:solidFill>
                <a:schemeClr val="tx1"/>
              </a:solidFill>
              <a:sym typeface="+mn-ea"/>
            </a:endParaRPr>
          </a:p>
          <a:p>
            <a:pPr algn="l"/>
            <a:r>
              <a:rPr lang="zh-CN" altLang="en-US" sz="1200">
                <a:solidFill>
                  <a:schemeClr val="tx1"/>
                </a:solidFill>
                <a:sym typeface="+mn-ea"/>
              </a:rPr>
              <a:t>            // 获取属性值</a:t>
            </a:r>
            <a:endParaRPr lang="zh-CN" altLang="en-US" sz="1200">
              <a:solidFill>
                <a:schemeClr val="tx1"/>
              </a:solidFill>
              <a:sym typeface="+mn-ea"/>
            </a:endParaRPr>
          </a:p>
          <a:p>
            <a:pPr algn="l"/>
            <a:r>
              <a:rPr lang="zh-CN" altLang="en-US" sz="1200">
                <a:solidFill>
                  <a:schemeClr val="tx1"/>
                </a:solidFill>
                <a:sym typeface="+mn-ea"/>
              </a:rPr>
              <a:t>            String id = userElement.attributeValue("id");</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User user = new User();</a:t>
            </a:r>
            <a:endParaRPr lang="zh-CN" altLang="en-US" sz="1200">
              <a:solidFill>
                <a:schemeClr val="tx1"/>
              </a:solidFill>
              <a:sym typeface="+mn-ea"/>
            </a:endParaRPr>
          </a:p>
          <a:p>
            <a:pPr algn="l"/>
            <a:r>
              <a:rPr lang="zh-CN" altLang="en-US" sz="1200">
                <a:solidFill>
                  <a:schemeClr val="tx1"/>
                </a:solidFill>
                <a:sym typeface="+mn-ea"/>
              </a:rPr>
              <a:t>            user.setName(nameElement.getStringValue());</a:t>
            </a:r>
            <a:endParaRPr lang="zh-CN" altLang="en-US" sz="1200">
              <a:solidFill>
                <a:schemeClr val="tx1"/>
              </a:solidFill>
              <a:sym typeface="+mn-ea"/>
            </a:endParaRPr>
          </a:p>
          <a:p>
            <a:pPr algn="l"/>
            <a:r>
              <a:rPr lang="zh-CN" altLang="en-US" sz="1200">
                <a:solidFill>
                  <a:schemeClr val="tx1"/>
                </a:solidFill>
                <a:sym typeface="+mn-ea"/>
              </a:rPr>
              <a:t>            user.setPassword(passwordElement.getStringValue());</a:t>
            </a:r>
            <a:endParaRPr lang="zh-CN" altLang="en-US" sz="1200">
              <a:solidFill>
                <a:schemeClr val="tx1"/>
              </a:solidFill>
              <a:sym typeface="+mn-ea"/>
            </a:endParaRPr>
          </a:p>
          <a:p>
            <a:pPr algn="l"/>
            <a:r>
              <a:rPr lang="zh-CN" altLang="en-US" sz="1200">
                <a:solidFill>
                  <a:schemeClr val="tx1"/>
                </a:solidFill>
                <a:sym typeface="+mn-ea"/>
              </a:rPr>
              <a:t>            user.setId(Integer.valueOf(id));</a:t>
            </a:r>
            <a:endParaRPr lang="zh-CN" altLang="en-US" sz="1200">
              <a:solidFill>
                <a:schemeClr val="tx1"/>
              </a:solidFill>
              <a:sym typeface="+mn-ea"/>
            </a:endParaRPr>
          </a:p>
          <a:p>
            <a:pPr algn="l"/>
            <a:r>
              <a:rPr lang="zh-CN" altLang="en-US" sz="1200">
                <a:solidFill>
                  <a:schemeClr val="tx1"/>
                </a:solidFill>
                <a:sym typeface="+mn-ea"/>
              </a:rPr>
              <a:t>            users.add(user);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424805" y="610616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dom </a:t>
            </a:r>
            <a:r>
              <a:rPr lang="zh-CN" altLang="en-US"/>
              <a:t>方式读取 </a:t>
            </a:r>
            <a:r>
              <a:rPr lang="en-US" altLang="zh-CN"/>
              <a:t>xml</a:t>
            </a:r>
            <a:endParaRPr lang="en-US" altLang="zh-CN"/>
          </a:p>
        </p:txBody>
      </p:sp>
      <p:sp>
        <p:nvSpPr>
          <p:cNvPr id="2" name="矩形 1"/>
          <p:cNvSpPr/>
          <p:nvPr/>
        </p:nvSpPr>
        <p:spPr>
          <a:xfrm>
            <a:off x="7968615" y="386715"/>
            <a:ext cx="3079115" cy="30333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&lt;?xml version="1.0" encoding="UTF-8"?&gt;</a:t>
            </a:r>
            <a:endParaRPr lang="zh-CN" altLang="en-US" sz="1200">
              <a:solidFill>
                <a:schemeClr val="tx1"/>
              </a:solidFill>
              <a:sym typeface="+mn-ea"/>
            </a:endParaRPr>
          </a:p>
          <a:p>
            <a:pPr algn="l"/>
            <a:r>
              <a:rPr lang="zh-CN" altLang="en-US" sz="1200">
                <a:solidFill>
                  <a:schemeClr val="tx1"/>
                </a:solidFill>
                <a:sym typeface="+mn-ea"/>
              </a:rPr>
              <a:t>&lt;users&gt;</a:t>
            </a:r>
            <a:endParaRPr lang="zh-CN" altLang="en-US" sz="1200">
              <a:solidFill>
                <a:schemeClr val="tx1"/>
              </a:solidFill>
              <a:sym typeface="+mn-ea"/>
            </a:endParaRPr>
          </a:p>
          <a:p>
            <a:pPr algn="l"/>
            <a:r>
              <a:rPr lang="zh-CN" altLang="en-US" sz="1200">
                <a:solidFill>
                  <a:schemeClr val="tx1"/>
                </a:solidFill>
                <a:sym typeface="+mn-ea"/>
              </a:rPr>
              <a:t>    &lt;user id="1"&gt;</a:t>
            </a:r>
            <a:endParaRPr lang="zh-CN" altLang="en-US" sz="1200">
              <a:solidFill>
                <a:schemeClr val="tx1"/>
              </a:solidFill>
              <a:sym typeface="+mn-ea"/>
            </a:endParaRPr>
          </a:p>
          <a:p>
            <a:pPr algn="l"/>
            <a:r>
              <a:rPr lang="zh-CN" altLang="en-US" sz="1200">
                <a:solidFill>
                  <a:schemeClr val="tx1"/>
                </a:solidFill>
                <a:sym typeface="+mn-ea"/>
              </a:rPr>
              <a:t>        &lt;name&gt;tom&lt;/name&gt;</a:t>
            </a:r>
            <a:endParaRPr lang="zh-CN" altLang="en-US" sz="1200">
              <a:solidFill>
                <a:schemeClr val="tx1"/>
              </a:solidFill>
              <a:sym typeface="+mn-ea"/>
            </a:endParaRPr>
          </a:p>
          <a:p>
            <a:pPr algn="l"/>
            <a:r>
              <a:rPr lang="zh-CN" altLang="en-US" sz="1200">
                <a:solidFill>
                  <a:schemeClr val="tx1"/>
                </a:solidFill>
                <a:sym typeface="+mn-ea"/>
              </a:rPr>
              <a:t>        &lt;password&gt;12345&lt;/password&gt;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    &lt;user id="2"&gt;</a:t>
            </a:r>
            <a:endParaRPr lang="zh-CN" altLang="en-US" sz="1200">
              <a:solidFill>
                <a:schemeClr val="tx1"/>
              </a:solidFill>
              <a:sym typeface="+mn-ea"/>
            </a:endParaRPr>
          </a:p>
          <a:p>
            <a:pPr algn="l"/>
            <a:r>
              <a:rPr lang="zh-CN" altLang="en-US" sz="1200">
                <a:solidFill>
                  <a:schemeClr val="tx1"/>
                </a:solidFill>
                <a:sym typeface="+mn-ea"/>
              </a:rPr>
              <a:t>        &lt;name&gt;jack&lt;/name&gt;</a:t>
            </a:r>
            <a:endParaRPr lang="zh-CN" altLang="en-US" sz="1200">
              <a:solidFill>
                <a:schemeClr val="tx1"/>
              </a:solidFill>
              <a:sym typeface="+mn-ea"/>
            </a:endParaRPr>
          </a:p>
          <a:p>
            <a:pPr algn="l"/>
            <a:r>
              <a:rPr lang="zh-CN" altLang="en-US" sz="1200">
                <a:solidFill>
                  <a:schemeClr val="tx1"/>
                </a:solidFill>
                <a:sym typeface="+mn-ea"/>
              </a:rPr>
              <a:t>        &lt;password&gt;abc&lt;/password&gt;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    &lt;user id="3"&gt;</a:t>
            </a:r>
            <a:endParaRPr lang="zh-CN" altLang="en-US" sz="1200">
              <a:solidFill>
                <a:schemeClr val="tx1"/>
              </a:solidFill>
              <a:sym typeface="+mn-ea"/>
            </a:endParaRPr>
          </a:p>
          <a:p>
            <a:pPr algn="l"/>
            <a:r>
              <a:rPr lang="zh-CN" altLang="en-US" sz="1200">
                <a:solidFill>
                  <a:schemeClr val="tx1"/>
                </a:solidFill>
                <a:sym typeface="+mn-ea"/>
              </a:rPr>
              <a:t>        &lt;name&gt;john&lt;/name&gt;</a:t>
            </a:r>
            <a:endParaRPr lang="zh-CN" altLang="en-US" sz="1200">
              <a:solidFill>
                <a:schemeClr val="tx1"/>
              </a:solidFill>
              <a:sym typeface="+mn-ea"/>
            </a:endParaRPr>
          </a:p>
          <a:p>
            <a:pPr algn="l"/>
            <a:r>
              <a:rPr lang="zh-CN" altLang="en-US" sz="1200">
                <a:solidFill>
                  <a:schemeClr val="tx1"/>
                </a:solidFill>
                <a:sym typeface="+mn-ea"/>
              </a:rPr>
              <a:t>        &lt;password&gt;www&lt;/password&gt;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&lt;/users&gt;</a:t>
            </a:r>
            <a:endParaRPr lang="zh-CN" altLang="en-US" sz="1200">
              <a:solidFill>
                <a:schemeClr val="tx1"/>
              </a:solidFill>
              <a:sym typeface="+mn-ea"/>
            </a:endParaRPr>
          </a:p>
        </p:txBody>
      </p:sp>
      <p:sp>
        <p:nvSpPr>
          <p:cNvPr id="3" name="矩形 2"/>
          <p:cNvSpPr/>
          <p:nvPr/>
        </p:nvSpPr>
        <p:spPr>
          <a:xfrm>
            <a:off x="7968615" y="3529330"/>
            <a:ext cx="3079115" cy="16586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User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id;</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en-US" altLang="zh-CN"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88595" y="151130"/>
            <a:ext cx="8694420" cy="65551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 创建 document</a:t>
            </a:r>
            <a:endParaRPr lang="zh-CN" altLang="en-US" sz="1200">
              <a:solidFill>
                <a:schemeClr val="tx1"/>
              </a:solidFill>
              <a:sym typeface="+mn-ea"/>
            </a:endParaRPr>
          </a:p>
          <a:p>
            <a:pPr algn="l"/>
            <a:r>
              <a:rPr lang="zh-CN" altLang="en-US" sz="1200">
                <a:solidFill>
                  <a:schemeClr val="tx1"/>
                </a:solidFill>
                <a:sym typeface="+mn-ea"/>
              </a:rPr>
              <a:t>        Document document = DocumentHelper.createDocument();</a:t>
            </a:r>
            <a:endParaRPr lang="zh-CN" altLang="en-US" sz="1200">
              <a:solidFill>
                <a:schemeClr val="tx1"/>
              </a:solidFill>
              <a:sym typeface="+mn-ea"/>
            </a:endParaRPr>
          </a:p>
          <a:p>
            <a:pPr algn="l"/>
            <a:r>
              <a:rPr lang="zh-CN" altLang="en-US" sz="1200">
                <a:solidFill>
                  <a:schemeClr val="tx1"/>
                </a:solidFill>
                <a:sym typeface="+mn-ea"/>
              </a:rPr>
              <a:t>        // 创建根节点</a:t>
            </a:r>
            <a:endParaRPr lang="zh-CN" altLang="en-US" sz="1200">
              <a:solidFill>
                <a:schemeClr val="tx1"/>
              </a:solidFill>
              <a:sym typeface="+mn-ea"/>
            </a:endParaRPr>
          </a:p>
          <a:p>
            <a:pPr algn="l"/>
            <a:r>
              <a:rPr lang="zh-CN" altLang="en-US" sz="1200">
                <a:solidFill>
                  <a:schemeClr val="tx1"/>
                </a:solidFill>
                <a:sym typeface="+mn-ea"/>
              </a:rPr>
              <a:t>        Element rootElement = document.addElement("users");</a:t>
            </a:r>
            <a:endParaRPr lang="zh-CN" altLang="en-US" sz="1200">
              <a:solidFill>
                <a:schemeClr val="tx1"/>
              </a:solidFill>
              <a:sym typeface="+mn-ea"/>
            </a:endParaRPr>
          </a:p>
          <a:p>
            <a:pPr algn="l"/>
            <a:r>
              <a:rPr lang="zh-CN" altLang="en-US" sz="1200">
                <a:solidFill>
                  <a:schemeClr val="tx1"/>
                </a:solidFill>
                <a:sym typeface="+mn-ea"/>
              </a:rPr>
              <a:t>        for (int i=0; i&lt;users.size(); i++) {</a:t>
            </a:r>
            <a:endParaRPr lang="zh-CN" altLang="en-US" sz="1200">
              <a:solidFill>
                <a:schemeClr val="tx1"/>
              </a:solidFill>
              <a:sym typeface="+mn-ea"/>
            </a:endParaRPr>
          </a:p>
          <a:p>
            <a:pPr algn="l"/>
            <a:r>
              <a:rPr lang="zh-CN" altLang="en-US" sz="1200">
                <a:solidFill>
                  <a:schemeClr val="tx1"/>
                </a:solidFill>
                <a:sym typeface="+mn-ea"/>
              </a:rPr>
              <a:t>            User user = users.get(i);</a:t>
            </a:r>
            <a:endParaRPr lang="zh-CN" altLang="en-US" sz="1200">
              <a:solidFill>
                <a:schemeClr val="tx1"/>
              </a:solidFill>
              <a:sym typeface="+mn-ea"/>
            </a:endParaRPr>
          </a:p>
          <a:p>
            <a:pPr algn="l"/>
            <a:r>
              <a:rPr lang="zh-CN" altLang="en-US" sz="1200">
                <a:solidFill>
                  <a:schemeClr val="tx1"/>
                </a:solidFill>
                <a:sym typeface="+mn-ea"/>
              </a:rPr>
              <a:t>            Element userElement = rootElement.addElement("user");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userElement.addAttribute("id", user.getId() + "");</a:t>
            </a:r>
            <a:endParaRPr lang="zh-CN" altLang="en-US" sz="1200">
              <a:solidFill>
                <a:schemeClr val="tx1"/>
              </a:solidFill>
              <a:sym typeface="+mn-ea"/>
            </a:endParaRPr>
          </a:p>
          <a:p>
            <a:pPr algn="l"/>
            <a:r>
              <a:rPr lang="zh-CN" altLang="en-US" sz="1200">
                <a:solidFill>
                  <a:schemeClr val="tx1"/>
                </a:solidFill>
                <a:sym typeface="+mn-ea"/>
              </a:rPr>
              <a:t>            Element nameElement = userElement.addElement("name");</a:t>
            </a:r>
            <a:endParaRPr lang="zh-CN" altLang="en-US" sz="1200">
              <a:solidFill>
                <a:schemeClr val="tx1"/>
              </a:solidFill>
              <a:sym typeface="+mn-ea"/>
            </a:endParaRPr>
          </a:p>
          <a:p>
            <a:pPr algn="l"/>
            <a:r>
              <a:rPr lang="zh-CN" altLang="en-US" sz="1200">
                <a:solidFill>
                  <a:schemeClr val="tx1"/>
                </a:solidFill>
                <a:sym typeface="+mn-ea"/>
              </a:rPr>
              <a:t>            nameElement.setText(user.getName());</a:t>
            </a:r>
            <a:endParaRPr lang="zh-CN" altLang="en-US" sz="1200">
              <a:solidFill>
                <a:schemeClr val="tx1"/>
              </a:solidFill>
              <a:sym typeface="+mn-ea"/>
            </a:endParaRPr>
          </a:p>
          <a:p>
            <a:pPr algn="l"/>
            <a:r>
              <a:rPr lang="zh-CN" altLang="en-US" sz="1200">
                <a:solidFill>
                  <a:schemeClr val="tx1"/>
                </a:solidFill>
                <a:sym typeface="+mn-ea"/>
              </a:rPr>
              <a:t>            Element passwordElement = userElement.addElement("password");</a:t>
            </a:r>
            <a:endParaRPr lang="zh-CN" altLang="en-US" sz="1200">
              <a:solidFill>
                <a:schemeClr val="tx1"/>
              </a:solidFill>
              <a:sym typeface="+mn-ea"/>
            </a:endParaRPr>
          </a:p>
          <a:p>
            <a:pPr algn="l"/>
            <a:r>
              <a:rPr lang="zh-CN" altLang="en-US" sz="1200">
                <a:solidFill>
                  <a:schemeClr val="tx1"/>
                </a:solidFill>
                <a:sym typeface="+mn-ea"/>
              </a:rPr>
              <a:t>            if (i == 3) {</a:t>
            </a:r>
            <a:endParaRPr lang="zh-CN" altLang="en-US" sz="1200">
              <a:solidFill>
                <a:schemeClr val="tx1"/>
              </a:solidFill>
              <a:sym typeface="+mn-ea"/>
            </a:endParaRPr>
          </a:p>
          <a:p>
            <a:pPr algn="l"/>
            <a:r>
              <a:rPr lang="zh-CN" altLang="en-US" sz="1200">
                <a:solidFill>
                  <a:schemeClr val="tx1"/>
                </a:solidFill>
                <a:sym typeface="+mn-ea"/>
              </a:rPr>
              <a:t>                passwordElement.addCDATA(user.getPassword());</a:t>
            </a:r>
            <a:endParaRPr lang="zh-CN" altLang="en-US" sz="1200">
              <a:solidFill>
                <a:schemeClr val="tx1"/>
              </a:solidFill>
              <a:sym typeface="+mn-ea"/>
            </a:endParaRPr>
          </a:p>
          <a:p>
            <a:pPr algn="l"/>
            <a:r>
              <a:rPr lang="zh-CN" altLang="en-US" sz="1200">
                <a:solidFill>
                  <a:schemeClr val="tx1"/>
                </a:solidFill>
                <a:sym typeface="+mn-ea"/>
              </a:rPr>
              <a:t>            } else {</a:t>
            </a:r>
            <a:endParaRPr lang="zh-CN" altLang="en-US" sz="1200">
              <a:solidFill>
                <a:schemeClr val="tx1"/>
              </a:solidFill>
              <a:sym typeface="+mn-ea"/>
            </a:endParaRPr>
          </a:p>
          <a:p>
            <a:pPr algn="l"/>
            <a:r>
              <a:rPr lang="zh-CN" altLang="en-US" sz="1200">
                <a:solidFill>
                  <a:schemeClr val="tx1"/>
                </a:solidFill>
                <a:sym typeface="+mn-ea"/>
              </a:rPr>
              <a:t>                passwordElement.setText(user.getPassword());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OutputFormat xmlFormat = new OutputFormat();</a:t>
            </a:r>
            <a:endParaRPr lang="zh-CN" altLang="en-US" sz="1200">
              <a:solidFill>
                <a:schemeClr val="tx1"/>
              </a:solidFill>
              <a:sym typeface="+mn-ea"/>
            </a:endParaRPr>
          </a:p>
          <a:p>
            <a:pPr algn="l"/>
            <a:r>
              <a:rPr lang="zh-CN" altLang="en-US" sz="1200">
                <a:solidFill>
                  <a:schemeClr val="tx1"/>
                </a:solidFill>
                <a:sym typeface="+mn-ea"/>
              </a:rPr>
              <a:t>        // 设置文件编码</a:t>
            </a:r>
            <a:endParaRPr lang="zh-CN" altLang="en-US" sz="1200">
              <a:solidFill>
                <a:schemeClr val="tx1"/>
              </a:solidFill>
              <a:sym typeface="+mn-ea"/>
            </a:endParaRPr>
          </a:p>
          <a:p>
            <a:pPr algn="l"/>
            <a:r>
              <a:rPr lang="zh-CN" altLang="en-US" sz="1200">
                <a:solidFill>
                  <a:schemeClr val="tx1"/>
                </a:solidFill>
                <a:sym typeface="+mn-ea"/>
              </a:rPr>
              <a:t>        xmlFormat.setEncoding("UTF-8");</a:t>
            </a:r>
            <a:endParaRPr lang="zh-CN" altLang="en-US" sz="1200">
              <a:solidFill>
                <a:schemeClr val="tx1"/>
              </a:solidFill>
              <a:sym typeface="+mn-ea"/>
            </a:endParaRPr>
          </a:p>
          <a:p>
            <a:pPr algn="l"/>
            <a:r>
              <a:rPr lang="zh-CN" altLang="en-US" sz="1200">
                <a:solidFill>
                  <a:schemeClr val="tx1"/>
                </a:solidFill>
                <a:sym typeface="+mn-ea"/>
              </a:rPr>
              <a:t>        // 设置换行</a:t>
            </a:r>
            <a:endParaRPr lang="zh-CN" altLang="en-US" sz="1200">
              <a:solidFill>
                <a:schemeClr val="tx1"/>
              </a:solidFill>
              <a:sym typeface="+mn-ea"/>
            </a:endParaRPr>
          </a:p>
          <a:p>
            <a:pPr algn="l"/>
            <a:r>
              <a:rPr lang="zh-CN" altLang="en-US" sz="1200">
                <a:solidFill>
                  <a:schemeClr val="tx1"/>
                </a:solidFill>
                <a:sym typeface="+mn-ea"/>
              </a:rPr>
              <a:t>        xmlFormat.setNewlines(true);</a:t>
            </a:r>
            <a:endParaRPr lang="zh-CN" altLang="en-US" sz="1200">
              <a:solidFill>
                <a:schemeClr val="tx1"/>
              </a:solidFill>
              <a:sym typeface="+mn-ea"/>
            </a:endParaRPr>
          </a:p>
          <a:p>
            <a:pPr algn="l"/>
            <a:r>
              <a:rPr lang="zh-CN" altLang="en-US" sz="1200">
                <a:solidFill>
                  <a:schemeClr val="tx1"/>
                </a:solidFill>
                <a:sym typeface="+mn-ea"/>
              </a:rPr>
              <a:t>        // 生成缩进</a:t>
            </a:r>
            <a:endParaRPr lang="zh-CN" altLang="en-US" sz="1200">
              <a:solidFill>
                <a:schemeClr val="tx1"/>
              </a:solidFill>
              <a:sym typeface="+mn-ea"/>
            </a:endParaRPr>
          </a:p>
          <a:p>
            <a:pPr algn="l"/>
            <a:r>
              <a:rPr lang="zh-CN" altLang="en-US" sz="1200">
                <a:solidFill>
                  <a:schemeClr val="tx1"/>
                </a:solidFill>
                <a:sym typeface="+mn-ea"/>
              </a:rPr>
              <a:t>        xmlFormat.setIndent(true);</a:t>
            </a:r>
            <a:endParaRPr lang="zh-CN" altLang="en-US" sz="1200">
              <a:solidFill>
                <a:schemeClr val="tx1"/>
              </a:solidFill>
              <a:sym typeface="+mn-ea"/>
            </a:endParaRPr>
          </a:p>
          <a:p>
            <a:pPr algn="l"/>
            <a:r>
              <a:rPr lang="zh-CN" altLang="en-US" sz="1200">
                <a:solidFill>
                  <a:schemeClr val="tx1"/>
                </a:solidFill>
                <a:sym typeface="+mn-ea"/>
              </a:rPr>
              <a:t>        xmlFormat.setIndent("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String xmlFilePath = "D:\\zhourui\\program\\java\\IDEA\\java_basic\\src\\com\\linkknown\\xml\\dom_write_users.xml";</a:t>
            </a:r>
            <a:endParaRPr lang="zh-CN" altLang="en-US" sz="1200">
              <a:solidFill>
                <a:schemeClr val="tx1"/>
              </a:solidFill>
              <a:sym typeface="+mn-ea"/>
            </a:endParaRPr>
          </a:p>
          <a:p>
            <a:pPr algn="l"/>
            <a:r>
              <a:rPr lang="zh-CN" altLang="en-US" sz="1200">
                <a:solidFill>
                  <a:schemeClr val="tx1"/>
                </a:solidFill>
                <a:sym typeface="+mn-ea"/>
              </a:rPr>
              <a:t>        XMLWriter writer = new XMLWriter(new FileOutputStream(xmlFilePath),xmlFormat);</a:t>
            </a:r>
            <a:endParaRPr lang="zh-CN" altLang="en-US" sz="1200">
              <a:solidFill>
                <a:schemeClr val="tx1"/>
              </a:solidFill>
              <a:sym typeface="+mn-ea"/>
            </a:endParaRPr>
          </a:p>
          <a:p>
            <a:pPr algn="l"/>
            <a:r>
              <a:rPr lang="zh-CN" altLang="en-US" sz="1200">
                <a:solidFill>
                  <a:schemeClr val="tx1"/>
                </a:solidFill>
                <a:sym typeface="+mn-ea"/>
              </a:rPr>
              <a:t>        writer.write(document);</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544820" y="151130"/>
            <a:ext cx="6484620" cy="3777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dom 方式写入 xml</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testWriteXML() throws IOException {</a:t>
            </a:r>
            <a:endParaRPr lang="zh-CN" altLang="en-US" sz="1200">
              <a:solidFill>
                <a:schemeClr val="tx1"/>
              </a:solidFill>
              <a:sym typeface="+mn-ea"/>
            </a:endParaRPr>
          </a:p>
          <a:p>
            <a:pPr algn="l"/>
            <a:r>
              <a:rPr lang="zh-CN" altLang="en-US" sz="1200">
                <a:solidFill>
                  <a:schemeClr val="tx1"/>
                </a:solidFill>
                <a:sym typeface="+mn-ea"/>
              </a:rPr>
              <a:t>        List&lt;User&gt; users = new ArrayList&lt;&gt;();</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User user = new User();</a:t>
            </a:r>
            <a:endParaRPr lang="zh-CN" altLang="en-US" sz="1200">
              <a:solidFill>
                <a:schemeClr val="tx1"/>
              </a:solidFill>
              <a:sym typeface="+mn-ea"/>
            </a:endParaRPr>
          </a:p>
          <a:p>
            <a:pPr algn="l"/>
            <a:r>
              <a:rPr lang="zh-CN" altLang="en-US" sz="1200">
                <a:solidFill>
                  <a:schemeClr val="tx1"/>
                </a:solidFill>
                <a:sym typeface="+mn-ea"/>
              </a:rPr>
              <a:t>            user.setId(i);</a:t>
            </a:r>
            <a:endParaRPr lang="zh-CN" altLang="en-US" sz="1200">
              <a:solidFill>
                <a:schemeClr val="tx1"/>
              </a:solidFill>
              <a:sym typeface="+mn-ea"/>
            </a:endParaRPr>
          </a:p>
          <a:p>
            <a:pPr algn="l"/>
            <a:r>
              <a:rPr lang="zh-CN" altLang="en-US" sz="1200">
                <a:solidFill>
                  <a:schemeClr val="tx1"/>
                </a:solidFill>
                <a:sym typeface="+mn-ea"/>
              </a:rPr>
              <a:t>            user.setName("tom_" + i);</a:t>
            </a:r>
            <a:endParaRPr lang="zh-CN" altLang="en-US" sz="1200">
              <a:solidFill>
                <a:schemeClr val="tx1"/>
              </a:solidFill>
              <a:sym typeface="+mn-ea"/>
            </a:endParaRPr>
          </a:p>
          <a:p>
            <a:pPr algn="l"/>
            <a:r>
              <a:rPr lang="zh-CN" altLang="en-US" sz="1200">
                <a:solidFill>
                  <a:schemeClr val="tx1"/>
                </a:solidFill>
                <a:sym typeface="+mn-ea"/>
              </a:rPr>
              <a:t>            user.setPassword("password_" + i);</a:t>
            </a:r>
            <a:endParaRPr lang="zh-CN" altLang="en-US" sz="1200">
              <a:solidFill>
                <a:schemeClr val="tx1"/>
              </a:solidFill>
              <a:sym typeface="+mn-ea"/>
            </a:endParaRPr>
          </a:p>
          <a:p>
            <a:pPr algn="l"/>
            <a:r>
              <a:rPr lang="zh-CN" altLang="en-US" sz="1200">
                <a:solidFill>
                  <a:schemeClr val="tx1"/>
                </a:solidFill>
                <a:sym typeface="+mn-ea"/>
              </a:rPr>
              <a:t>            users.add(user);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users.get(0).setPassword("&lt;!-- 我是注释 --&gt;");</a:t>
            </a:r>
            <a:endParaRPr lang="zh-CN" altLang="en-US" sz="1200">
              <a:solidFill>
                <a:schemeClr val="tx1"/>
              </a:solidFill>
              <a:sym typeface="+mn-ea"/>
            </a:endParaRPr>
          </a:p>
          <a:p>
            <a:pPr algn="l"/>
            <a:r>
              <a:rPr lang="zh-CN" altLang="en-US" sz="1200">
                <a:solidFill>
                  <a:schemeClr val="tx1"/>
                </a:solidFill>
                <a:sym typeface="+mn-ea"/>
              </a:rPr>
              <a:t>        users.get(1).setPassword("&lt;&gt;&amp;'\"");</a:t>
            </a:r>
            <a:endParaRPr lang="zh-CN" altLang="en-US" sz="1200">
              <a:solidFill>
                <a:schemeClr val="tx1"/>
              </a:solidFill>
              <a:sym typeface="+mn-ea"/>
            </a:endParaRPr>
          </a:p>
          <a:p>
            <a:pPr algn="l"/>
            <a:r>
              <a:rPr lang="zh-CN" altLang="en-US" sz="1200">
                <a:solidFill>
                  <a:schemeClr val="tx1"/>
                </a:solidFill>
                <a:sym typeface="+mn-ea"/>
              </a:rPr>
              <a:t>        String xmlStr = "&lt;?xml version=\"1.0\" encoding=\"UTF-8\"?&gt;\n&lt;demo&gt;\n我是嵌套的xml\n&lt;/demo&gt;";</a:t>
            </a:r>
            <a:endParaRPr lang="zh-CN" altLang="en-US" sz="1200">
              <a:solidFill>
                <a:schemeClr val="tx1"/>
              </a:solidFill>
              <a:sym typeface="+mn-ea"/>
            </a:endParaRPr>
          </a:p>
          <a:p>
            <a:pPr algn="l"/>
            <a:r>
              <a:rPr lang="zh-CN" altLang="en-US" sz="1200">
                <a:solidFill>
                  <a:schemeClr val="tx1"/>
                </a:solidFill>
                <a:sym typeface="+mn-ea"/>
              </a:rPr>
              <a:t>        users.get(2).setPassword(xmlStr);</a:t>
            </a:r>
            <a:endParaRPr lang="zh-CN" altLang="en-US" sz="1200">
              <a:solidFill>
                <a:schemeClr val="tx1"/>
              </a:solidFill>
              <a:sym typeface="+mn-ea"/>
            </a:endParaRPr>
          </a:p>
          <a:p>
            <a:pPr algn="l"/>
            <a:r>
              <a:rPr lang="zh-CN" altLang="en-US" sz="1200">
                <a:solidFill>
                  <a:schemeClr val="tx1"/>
                </a:solidFill>
                <a:sym typeface="+mn-ea"/>
              </a:rPr>
              <a:t>        users.get(3).setPassword(xmlStr);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System.out.println(users);</a:t>
            </a:r>
            <a:endParaRPr lang="zh-CN" altLang="en-US" sz="1200">
              <a:solidFill>
                <a:schemeClr val="tx1"/>
              </a:solidFill>
              <a:sym typeface="+mn-ea"/>
            </a:endParaRPr>
          </a:p>
          <a:p>
            <a:pPr algn="l"/>
            <a:endParaRPr lang="zh-CN" altLang="en-US" sz="1200">
              <a:solidFill>
                <a:schemeClr val="tx1"/>
              </a:solidFill>
              <a:sym typeface="+mn-ea"/>
            </a:endParaRPr>
          </a:p>
        </p:txBody>
      </p:sp>
      <p:sp>
        <p:nvSpPr>
          <p:cNvPr id="10" name="矩形 9"/>
          <p:cNvSpPr/>
          <p:nvPr/>
        </p:nvSpPr>
        <p:spPr>
          <a:xfrm>
            <a:off x="6513830" y="616204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dom </a:t>
            </a:r>
            <a:r>
              <a:rPr lang="zh-CN" altLang="en-US"/>
              <a:t>方式写入 </a:t>
            </a:r>
            <a:r>
              <a:rPr lang="en-US" altLang="zh-CN"/>
              <a:t>xml</a:t>
            </a:r>
            <a:endParaRPr lang="en-US" alt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dom4j-sax</a:t>
            </a:r>
            <a:endParaRPr lang="zh-CN" altLang="en-US" sz="3200" b="1">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389255" y="939165"/>
            <a:ext cx="7792720" cy="52895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SAX 方式读取，当数据量过大时，文件可能大于 500 M,这样用 dom 方式读取会很吃亏</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testSAXRead() throws DocumentException {</a:t>
            </a:r>
            <a:endParaRPr lang="zh-CN" altLang="en-US" sz="1200">
              <a:solidFill>
                <a:schemeClr val="tx1"/>
              </a:solidFill>
              <a:sym typeface="+mn-ea"/>
            </a:endParaRPr>
          </a:p>
          <a:p>
            <a:pPr algn="l"/>
            <a:r>
              <a:rPr lang="zh-CN" altLang="en-US" sz="1200">
                <a:solidFill>
                  <a:schemeClr val="tx1"/>
                </a:solidFill>
                <a:sym typeface="+mn-ea"/>
              </a:rPr>
              <a:t>        SAXReader reader = new SAXReader();</a:t>
            </a:r>
            <a:endParaRPr lang="zh-CN" altLang="en-US" sz="1200">
              <a:solidFill>
                <a:schemeClr val="tx1"/>
              </a:solidFill>
              <a:sym typeface="+mn-ea"/>
            </a:endParaRPr>
          </a:p>
          <a:p>
            <a:pPr algn="l"/>
            <a:r>
              <a:rPr lang="zh-CN" altLang="en-US" sz="1200">
                <a:solidFill>
                  <a:schemeClr val="tx1"/>
                </a:solidFill>
                <a:sym typeface="+mn-ea"/>
              </a:rPr>
              <a:t>        // 第一个参数是 xpath</a:t>
            </a:r>
            <a:endParaRPr lang="zh-CN" altLang="en-US" sz="1200">
              <a:solidFill>
                <a:schemeClr val="tx1"/>
              </a:solidFill>
              <a:sym typeface="+mn-ea"/>
            </a:endParaRPr>
          </a:p>
          <a:p>
            <a:pPr algn="l"/>
            <a:r>
              <a:rPr lang="zh-CN" altLang="en-US" sz="1200">
                <a:solidFill>
                  <a:schemeClr val="tx1"/>
                </a:solidFill>
                <a:sym typeface="+mn-ea"/>
              </a:rPr>
              <a:t>        reader.addHandler("/users/user", new ElementHandler()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onStart(ElementPath path) {</a:t>
            </a:r>
            <a:endParaRPr lang="zh-CN" altLang="en-US" sz="1200">
              <a:solidFill>
                <a:schemeClr val="tx1"/>
              </a:solidFill>
              <a:sym typeface="+mn-ea"/>
            </a:endParaRPr>
          </a:p>
          <a:p>
            <a:pPr algn="l"/>
            <a:r>
              <a:rPr lang="zh-CN" altLang="en-US" sz="1200">
                <a:solidFill>
                  <a:schemeClr val="tx1"/>
                </a:solidFill>
                <a:sym typeface="+mn-ea"/>
              </a:rPr>
              <a:t>                System.out.println("开始扫描了...");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onEnd(ElementPath path)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Element userElement = path.getCurrent();</a:t>
            </a:r>
            <a:endParaRPr lang="zh-CN" altLang="en-US" sz="1200">
              <a:solidFill>
                <a:schemeClr val="tx1"/>
              </a:solidFill>
              <a:sym typeface="+mn-ea"/>
            </a:endParaRPr>
          </a:p>
          <a:p>
            <a:pPr algn="l"/>
            <a:r>
              <a:rPr lang="zh-CN" altLang="en-US" sz="1200">
                <a:solidFill>
                  <a:schemeClr val="tx1"/>
                </a:solidFill>
                <a:sym typeface="+mn-ea"/>
              </a:rPr>
              <a:t>                if ("tom_9998".equals(userElement.element("name").getTextTrim())) {</a:t>
            </a:r>
            <a:endParaRPr lang="zh-CN" altLang="en-US" sz="1200">
              <a:solidFill>
                <a:schemeClr val="tx1"/>
              </a:solidFill>
              <a:sym typeface="+mn-ea"/>
            </a:endParaRPr>
          </a:p>
          <a:p>
            <a:pPr algn="l"/>
            <a:r>
              <a:rPr lang="zh-CN" altLang="en-US" sz="1200">
                <a:solidFill>
                  <a:schemeClr val="tx1"/>
                </a:solidFill>
                <a:sym typeface="+mn-ea"/>
              </a:rPr>
              <a:t>                    System.out.println(userElement.element("password").getTextTrim());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从内存中移去</a:t>
            </a:r>
            <a:endParaRPr lang="zh-CN" altLang="en-US" sz="1200">
              <a:solidFill>
                <a:schemeClr val="tx1"/>
              </a:solidFill>
              <a:sym typeface="+mn-ea"/>
            </a:endParaRPr>
          </a:p>
          <a:p>
            <a:pPr algn="l"/>
            <a:r>
              <a:rPr lang="zh-CN" altLang="en-US" sz="1200">
                <a:solidFill>
                  <a:schemeClr val="tx1"/>
                </a:solidFill>
                <a:sym typeface="+mn-ea"/>
              </a:rPr>
              <a:t>                userElement.detach();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reader.read(XMLTest.class.getClassLoader().getResourceAsStream("com/linkknown/xml/sax_users.xml"));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5721985" y="5100955"/>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sax </a:t>
            </a:r>
            <a:r>
              <a:rPr lang="zh-CN" altLang="en-US">
                <a:sym typeface="+mn-ea"/>
              </a:rPr>
              <a:t>方式读取 </a:t>
            </a:r>
            <a:r>
              <a:rPr lang="en-US" altLang="zh-CN">
                <a:sym typeface="+mn-ea"/>
              </a:rPr>
              <a:t>xml</a:t>
            </a:r>
            <a:endParaRPr lang="en-US" altLang="zh-CN"/>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43510" y="756285"/>
            <a:ext cx="6593840" cy="43903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 SAX 方式写 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testSAXWrite () throws TransformerConfigurationException, SAXException, IOException {</a:t>
            </a:r>
            <a:endParaRPr lang="zh-CN" altLang="en-US" sz="1000">
              <a:solidFill>
                <a:schemeClr val="tx1"/>
              </a:solidFill>
              <a:sym typeface="+mn-ea"/>
            </a:endParaRPr>
          </a:p>
          <a:p>
            <a:pPr algn="l"/>
            <a:r>
              <a:rPr lang="zh-CN" altLang="en-US" sz="1000">
                <a:solidFill>
                  <a:schemeClr val="tx1"/>
                </a:solidFill>
                <a:sym typeface="+mn-ea"/>
              </a:rPr>
              <a:t>        // 生成一个SAXTransformFacotry 对象，获取工厂，并设置初始参数</a:t>
            </a:r>
            <a:endParaRPr lang="zh-CN" altLang="en-US" sz="1000">
              <a:solidFill>
                <a:schemeClr val="tx1"/>
              </a:solidFill>
              <a:sym typeface="+mn-ea"/>
            </a:endParaRPr>
          </a:p>
          <a:p>
            <a:pPr algn="l"/>
            <a:r>
              <a:rPr lang="zh-CN" altLang="en-US" sz="1000">
                <a:solidFill>
                  <a:schemeClr val="tx1"/>
                </a:solidFill>
                <a:sym typeface="+mn-ea"/>
              </a:rPr>
              <a:t>        SAXTransformerFactory factory = (SAXTransformerFactory) SAXTransformerFactory.newInstance();</a:t>
            </a:r>
            <a:endParaRPr lang="zh-CN" altLang="en-US" sz="1000">
              <a:solidFill>
                <a:schemeClr val="tx1"/>
              </a:solidFill>
              <a:sym typeface="+mn-ea"/>
            </a:endParaRPr>
          </a:p>
          <a:p>
            <a:pPr algn="l"/>
            <a:r>
              <a:rPr lang="zh-CN" altLang="en-US" sz="1000">
                <a:solidFill>
                  <a:schemeClr val="tx1"/>
                </a:solidFill>
                <a:sym typeface="+mn-ea"/>
              </a:rPr>
              <a:t>        // 通过SAXTransformFacotry 对象创建一个TransformerHandler 对象，获取句柄</a:t>
            </a:r>
            <a:endParaRPr lang="zh-CN" altLang="en-US" sz="1000">
              <a:solidFill>
                <a:schemeClr val="tx1"/>
              </a:solidFill>
              <a:sym typeface="+mn-ea"/>
            </a:endParaRPr>
          </a:p>
          <a:p>
            <a:pPr algn="l"/>
            <a:r>
              <a:rPr lang="zh-CN" altLang="en-US" sz="1000">
                <a:solidFill>
                  <a:schemeClr val="tx1"/>
                </a:solidFill>
                <a:sym typeface="+mn-ea"/>
              </a:rPr>
              <a:t>        TransformerHandler handler = factory.newTransformerHandler();</a:t>
            </a:r>
            <a:endParaRPr lang="zh-CN" altLang="en-US" sz="1000">
              <a:solidFill>
                <a:schemeClr val="tx1"/>
              </a:solidFill>
              <a:sym typeface="+mn-ea"/>
            </a:endParaRPr>
          </a:p>
          <a:p>
            <a:pPr algn="l"/>
            <a:r>
              <a:rPr lang="zh-CN" altLang="en-US" sz="1000">
                <a:solidFill>
                  <a:schemeClr val="tx1"/>
                </a:solidFill>
                <a:sym typeface="+mn-ea"/>
              </a:rPr>
              <a:t>        // 通过TransformerHandler 对象创建一个transformer 对象</a:t>
            </a:r>
            <a:endParaRPr lang="zh-CN" altLang="en-US" sz="1000">
              <a:solidFill>
                <a:schemeClr val="tx1"/>
              </a:solidFill>
              <a:sym typeface="+mn-ea"/>
            </a:endParaRPr>
          </a:p>
          <a:p>
            <a:pPr algn="l"/>
            <a:r>
              <a:rPr lang="zh-CN" altLang="en-US" sz="1000">
                <a:solidFill>
                  <a:schemeClr val="tx1"/>
                </a:solidFill>
                <a:sym typeface="+mn-ea"/>
              </a:rPr>
              <a:t>        Transformer transformer = handler.getTransformer();</a:t>
            </a:r>
            <a:endParaRPr lang="zh-CN" altLang="en-US" sz="1000">
              <a:solidFill>
                <a:schemeClr val="tx1"/>
              </a:solidFill>
              <a:sym typeface="+mn-ea"/>
            </a:endParaRPr>
          </a:p>
          <a:p>
            <a:pPr algn="l"/>
            <a:r>
              <a:rPr lang="zh-CN" altLang="en-US" sz="1000">
                <a:solidFill>
                  <a:schemeClr val="tx1"/>
                </a:solidFill>
                <a:sym typeface="+mn-ea"/>
              </a:rPr>
              <a:t>        // 通过transformer 可以设置输出格式, 注意必须在hanlder 设置result之前设置才有效</a:t>
            </a:r>
            <a:endParaRPr lang="zh-CN" altLang="en-US" sz="1000">
              <a:solidFill>
                <a:schemeClr val="tx1"/>
              </a:solidFill>
              <a:sym typeface="+mn-ea"/>
            </a:endParaRPr>
          </a:p>
          <a:p>
            <a:pPr algn="l"/>
            <a:r>
              <a:rPr lang="zh-CN" altLang="en-US" sz="1000">
                <a:solidFill>
                  <a:schemeClr val="tx1"/>
                </a:solidFill>
                <a:sym typeface="+mn-ea"/>
              </a:rPr>
              <a:t>        transformer.setOutputProperty(OutputKeys.ENCODING, "UTF-8");</a:t>
            </a:r>
            <a:endParaRPr lang="zh-CN" altLang="en-US" sz="1000">
              <a:solidFill>
                <a:schemeClr val="tx1"/>
              </a:solidFill>
              <a:sym typeface="+mn-ea"/>
            </a:endParaRPr>
          </a:p>
          <a:p>
            <a:pPr algn="l"/>
            <a:r>
              <a:rPr lang="zh-CN" altLang="en-US" sz="1000">
                <a:solidFill>
                  <a:schemeClr val="tx1"/>
                </a:solidFill>
                <a:sym typeface="+mn-ea"/>
              </a:rPr>
              <a:t>        transformer.setOutputProperty(OutputKeys.INDENT, "yes");</a:t>
            </a:r>
            <a:endParaRPr lang="zh-CN" altLang="en-US" sz="1000">
              <a:solidFill>
                <a:schemeClr val="tx1"/>
              </a:solidFill>
              <a:sym typeface="+mn-ea"/>
            </a:endParaRPr>
          </a:p>
          <a:p>
            <a:pPr algn="l"/>
            <a:r>
              <a:rPr lang="zh-CN" altLang="en-US" sz="1000">
                <a:solidFill>
                  <a:schemeClr val="tx1"/>
                </a:solidFill>
                <a:sym typeface="+mn-ea"/>
              </a:rPr>
              <a:t>        transformer.setOutputProperty("{http://xml.apache.org/xslt}indent-amount", "4");</a:t>
            </a:r>
            <a:endParaRPr lang="zh-CN" altLang="en-US" sz="1000">
              <a:solidFill>
                <a:schemeClr val="tx1"/>
              </a:solidFill>
              <a:sym typeface="+mn-ea"/>
            </a:endParaRPr>
          </a:p>
          <a:p>
            <a:pPr algn="l"/>
            <a:r>
              <a:rPr lang="zh-CN" altLang="en-US" sz="1000">
                <a:solidFill>
                  <a:schemeClr val="tx1"/>
                </a:solidFill>
                <a:sym typeface="+mn-ea"/>
              </a:rPr>
              <a:t>        transformer.setOutputProperty(OutputKeys.OMIT_XML_DECLARATION, "no");            //省略XML声明</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OutputStream outputStream = new FileOutputStream("D:\\zhourui\\program\\java\\IDEA\\java_basic\\src\\com\\linkknown\\xml\\sax_write_users.xml");</a:t>
            </a:r>
            <a:endParaRPr lang="zh-CN" altLang="en-US" sz="1000">
              <a:solidFill>
                <a:schemeClr val="tx1"/>
              </a:solidFill>
              <a:sym typeface="+mn-ea"/>
            </a:endParaRPr>
          </a:p>
          <a:p>
            <a:pPr algn="l"/>
            <a:r>
              <a:rPr lang="zh-CN" altLang="en-US" sz="1000">
                <a:solidFill>
                  <a:schemeClr val="tx1"/>
                </a:solidFill>
                <a:sym typeface="+mn-ea"/>
              </a:rPr>
              <a:t>        // 创建一个Result 对象 并且将其与handler 对象关联起来</a:t>
            </a:r>
            <a:endParaRPr lang="zh-CN" altLang="en-US" sz="1000">
              <a:solidFill>
                <a:schemeClr val="tx1"/>
              </a:solidFill>
              <a:sym typeface="+mn-ea"/>
            </a:endParaRPr>
          </a:p>
          <a:p>
            <a:pPr algn="l"/>
            <a:r>
              <a:rPr lang="zh-CN" altLang="en-US" sz="1000">
                <a:solidFill>
                  <a:schemeClr val="tx1"/>
                </a:solidFill>
                <a:sym typeface="+mn-ea"/>
              </a:rPr>
              <a:t>        handler.setResult(new StreamResult(outputStream));</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 利用hanlder 对象对xml 进行编写</a:t>
            </a:r>
            <a:endParaRPr lang="zh-CN" altLang="en-US" sz="1000">
              <a:solidFill>
                <a:schemeClr val="tx1"/>
              </a:solidFill>
              <a:sym typeface="+mn-ea"/>
            </a:endParaRPr>
          </a:p>
          <a:p>
            <a:pPr algn="l"/>
            <a:r>
              <a:rPr lang="zh-CN" altLang="en-US" sz="1000">
                <a:solidFill>
                  <a:schemeClr val="tx1"/>
                </a:solidFill>
                <a:sym typeface="+mn-ea"/>
              </a:rPr>
              <a:t>        // 打开文档</a:t>
            </a:r>
            <a:endParaRPr lang="zh-CN" altLang="en-US" sz="1000">
              <a:solidFill>
                <a:schemeClr val="tx1"/>
              </a:solidFill>
              <a:sym typeface="+mn-ea"/>
            </a:endParaRPr>
          </a:p>
          <a:p>
            <a:pPr algn="l"/>
            <a:r>
              <a:rPr lang="zh-CN" altLang="en-US" sz="1000">
                <a:solidFill>
                  <a:schemeClr val="tx1"/>
                </a:solidFill>
                <a:sym typeface="+mn-ea"/>
              </a:rPr>
              <a:t>        handler.startDocument();</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"users", null);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10" name="矩形 9"/>
          <p:cNvSpPr/>
          <p:nvPr/>
        </p:nvSpPr>
        <p:spPr>
          <a:xfrm>
            <a:off x="4378325" y="524637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sax </a:t>
            </a:r>
            <a:r>
              <a:rPr lang="zh-CN" altLang="en-US">
                <a:sym typeface="+mn-ea"/>
              </a:rPr>
              <a:t>方式写入 </a:t>
            </a:r>
            <a:r>
              <a:rPr lang="en-US" altLang="zh-CN">
                <a:sym typeface="+mn-ea"/>
              </a:rPr>
              <a:t>xml</a:t>
            </a:r>
            <a:endParaRPr lang="en-US" altLang="zh-CN"/>
          </a:p>
        </p:txBody>
      </p:sp>
      <p:sp>
        <p:nvSpPr>
          <p:cNvPr id="2" name="矩形 1"/>
          <p:cNvSpPr/>
          <p:nvPr/>
        </p:nvSpPr>
        <p:spPr>
          <a:xfrm>
            <a:off x="6737350" y="2331085"/>
            <a:ext cx="5252085" cy="4352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for (int i=0; i&lt;10;i++) {</a:t>
            </a:r>
            <a:endParaRPr lang="zh-CN" altLang="en-US" sz="1000">
              <a:solidFill>
                <a:schemeClr val="tx1"/>
              </a:solidFill>
              <a:sym typeface="+mn-ea"/>
            </a:endParaRPr>
          </a:p>
          <a:p>
            <a:pPr algn="l"/>
            <a:r>
              <a:rPr lang="zh-CN" altLang="en-US" sz="1000">
                <a:solidFill>
                  <a:schemeClr val="tx1"/>
                </a:solidFill>
                <a:sym typeface="+mn-ea"/>
              </a:rPr>
              <a:t>            String name = "admin";</a:t>
            </a:r>
            <a:endParaRPr lang="zh-CN" altLang="en-US" sz="1000">
              <a:solidFill>
                <a:schemeClr val="tx1"/>
              </a:solidFill>
              <a:sym typeface="+mn-ea"/>
            </a:endParaRPr>
          </a:p>
          <a:p>
            <a:pPr algn="l"/>
            <a:r>
              <a:rPr lang="zh-CN" altLang="en-US" sz="1000">
                <a:solidFill>
                  <a:schemeClr val="tx1"/>
                </a:solidFill>
                <a:sym typeface="+mn-ea"/>
              </a:rPr>
              <a:t>            String password = "123456";</a:t>
            </a:r>
            <a:endParaRPr lang="zh-CN" altLang="en-US" sz="1000">
              <a:solidFill>
                <a:schemeClr val="tx1"/>
              </a:solidFill>
              <a:sym typeface="+mn-ea"/>
            </a:endParaRPr>
          </a:p>
          <a:p>
            <a:pPr algn="l"/>
            <a:r>
              <a:rPr lang="zh-CN" altLang="en-US" sz="1000">
                <a:solidFill>
                  <a:schemeClr val="tx1"/>
                </a:solidFill>
                <a:sym typeface="+mn-ea"/>
              </a:rPr>
              <a:t>            String id = i +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AttributesImpl attr = new AttributesImpl();</a:t>
            </a:r>
            <a:endParaRPr lang="zh-CN" altLang="en-US" sz="1000">
              <a:solidFill>
                <a:schemeClr val="tx1"/>
              </a:solidFill>
              <a:sym typeface="+mn-ea"/>
            </a:endParaRPr>
          </a:p>
          <a:p>
            <a:pPr algn="l"/>
            <a:r>
              <a:rPr lang="zh-CN" altLang="en-US" sz="1000">
                <a:solidFill>
                  <a:schemeClr val="tx1"/>
                </a:solidFill>
                <a:sym typeface="+mn-ea"/>
              </a:rPr>
              <a:t>            attr.addAttribute("", "", "id", "", id);</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"user", attr);</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"name", null);</a:t>
            </a:r>
            <a:endParaRPr lang="zh-CN" altLang="en-US" sz="1000">
              <a:solidFill>
                <a:schemeClr val="tx1"/>
              </a:solidFill>
              <a:sym typeface="+mn-ea"/>
            </a:endParaRPr>
          </a:p>
          <a:p>
            <a:pPr algn="l"/>
            <a:r>
              <a:rPr lang="zh-CN" altLang="en-US" sz="1000">
                <a:solidFill>
                  <a:schemeClr val="tx1"/>
                </a:solidFill>
                <a:sym typeface="+mn-ea"/>
              </a:rPr>
              <a:t>            handler.characters(name.toCharArray(), 0, name.toCharArray().length);</a:t>
            </a:r>
            <a:endParaRPr lang="zh-CN" altLang="en-US" sz="1000">
              <a:solidFill>
                <a:schemeClr val="tx1"/>
              </a:solidFill>
              <a:sym typeface="+mn-ea"/>
            </a:endParaRPr>
          </a:p>
          <a:p>
            <a:pPr algn="l"/>
            <a:r>
              <a:rPr lang="zh-CN" altLang="en-US" sz="1000">
                <a:solidFill>
                  <a:schemeClr val="tx1"/>
                </a:solidFill>
                <a:sym typeface="+mn-ea"/>
              </a:rPr>
              <a:t>            handler.endElement("", "", "name");</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"password", null);</a:t>
            </a:r>
            <a:endParaRPr lang="zh-CN" altLang="en-US" sz="1000">
              <a:solidFill>
                <a:schemeClr val="tx1"/>
              </a:solidFill>
              <a:sym typeface="+mn-ea"/>
            </a:endParaRPr>
          </a:p>
          <a:p>
            <a:pPr algn="l"/>
            <a:r>
              <a:rPr lang="zh-CN" altLang="en-US" sz="1000">
                <a:solidFill>
                  <a:schemeClr val="tx1"/>
                </a:solidFill>
                <a:sym typeface="+mn-ea"/>
              </a:rPr>
              <a:t>            handler.characters(password.toCharArray(), 0, password.toCharArray().length);</a:t>
            </a:r>
            <a:endParaRPr lang="zh-CN" altLang="en-US" sz="1000">
              <a:solidFill>
                <a:schemeClr val="tx1"/>
              </a:solidFill>
              <a:sym typeface="+mn-ea"/>
            </a:endParaRPr>
          </a:p>
          <a:p>
            <a:pPr algn="l"/>
            <a:r>
              <a:rPr lang="zh-CN" altLang="en-US" sz="1000">
                <a:solidFill>
                  <a:schemeClr val="tx1"/>
                </a:solidFill>
                <a:sym typeface="+mn-ea"/>
              </a:rPr>
              <a:t>            handler.endElement("", "", "password");</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handler.endElement("", "", "user");</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handler.endElement("", "", "users");</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handler.endDocument();</a:t>
            </a:r>
            <a:endParaRPr lang="zh-CN" altLang="en-US" sz="1000">
              <a:solidFill>
                <a:schemeClr val="tx1"/>
              </a:solidFill>
              <a:sym typeface="+mn-ea"/>
            </a:endParaRPr>
          </a:p>
          <a:p>
            <a:pPr algn="l"/>
            <a:r>
              <a:rPr lang="zh-CN" altLang="en-US" sz="1000">
                <a:solidFill>
                  <a:schemeClr val="tx1"/>
                </a:solidFill>
                <a:sym typeface="+mn-ea"/>
              </a:rPr>
              <a:t>        outputStream.close();</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XPATH </a:t>
            </a:r>
            <a:r>
              <a:rPr lang="zh-CN" altLang="en-US" sz="3200">
                <a:latin typeface="+mj-ea"/>
                <a:ea typeface="+mj-ea"/>
                <a:cs typeface="+mj-ea"/>
                <a:sym typeface="+mn-ea"/>
              </a:rPr>
              <a:t>表达式</a:t>
            </a:r>
            <a:endParaRPr lang="zh-CN" altLang="en-US" sz="3200" b="1">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085" y="867410"/>
            <a:ext cx="11593830" cy="279971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jaxen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依赖获取地址：https://mvnrepository.com/artifact/jaxen/jaxen</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357245" y="1295400"/>
            <a:ext cx="392620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en-US" altLang="zh-CN">
                <a:latin typeface="+mj-ea"/>
                <a:ea typeface="+mj-ea"/>
                <a:cs typeface="+mj-ea"/>
                <a:sym typeface="+mn-ea"/>
              </a:rPr>
              <a:t>XML </a:t>
            </a:r>
            <a:r>
              <a:rPr lang="zh-CN" altLang="en-US">
                <a:latin typeface="+mj-ea"/>
                <a:ea typeface="+mj-ea"/>
                <a:cs typeface="+mj-ea"/>
                <a:sym typeface="+mn-ea"/>
              </a:rPr>
              <a:t>简介</a:t>
            </a:r>
            <a:endParaRPr lang="zh-CN" altLang="en-US">
              <a:latin typeface="+mj-ea"/>
              <a:ea typeface="+mj-ea"/>
              <a:cs typeface="+mj-ea"/>
              <a:sym typeface="+mn-ea"/>
            </a:endParaRPr>
          </a:p>
        </p:txBody>
      </p:sp>
      <p:sp>
        <p:nvSpPr>
          <p:cNvPr id="5" name="文本框 4"/>
          <p:cNvSpPr txBox="1"/>
          <p:nvPr/>
        </p:nvSpPr>
        <p:spPr>
          <a:xfrm>
            <a:off x="3357245" y="1842135"/>
            <a:ext cx="3926205" cy="368300"/>
          </a:xfrm>
          <a:prstGeom prst="rect">
            <a:avLst/>
          </a:prstGeom>
          <a:noFill/>
        </p:spPr>
        <p:txBody>
          <a:bodyPr wrap="square" rtlCol="0">
            <a:spAutoFit/>
          </a:bodyPr>
          <a:p>
            <a:pPr algn="l"/>
            <a:r>
              <a:rPr lang="en-US">
                <a:latin typeface="+mj-ea"/>
                <a:ea typeface="+mj-ea"/>
                <a:cs typeface="+mj-ea"/>
                <a:sym typeface="+mn-ea"/>
              </a:rPr>
              <a:t>2</a:t>
            </a:r>
            <a:r>
              <a:rPr lang="zh-CN" altLang="en-US">
                <a:latin typeface="+mj-ea"/>
                <a:ea typeface="+mj-ea"/>
                <a:cs typeface="+mj-ea"/>
                <a:sym typeface="+mn-ea"/>
              </a:rPr>
              <a:t>、</a:t>
            </a:r>
            <a:r>
              <a:rPr lang="en-US">
                <a:latin typeface="+mj-ea"/>
                <a:ea typeface="+mj-ea"/>
                <a:cs typeface="+mj-ea"/>
                <a:sym typeface="+mn-ea"/>
              </a:rPr>
              <a:t>CDATA </a:t>
            </a:r>
            <a:r>
              <a:rPr lang="zh-CN" altLang="en-US">
                <a:latin typeface="+mj-ea"/>
                <a:ea typeface="+mj-ea"/>
                <a:cs typeface="+mj-ea"/>
                <a:sym typeface="+mn-ea"/>
              </a:rPr>
              <a:t>段</a:t>
            </a:r>
            <a:endParaRPr lang="zh-CN" altLang="en-US">
              <a:sym typeface="+mn-ea"/>
            </a:endParaRPr>
          </a:p>
        </p:txBody>
      </p:sp>
      <p:sp>
        <p:nvSpPr>
          <p:cNvPr id="8" name="文本框 7"/>
          <p:cNvSpPr txBox="1"/>
          <p:nvPr/>
        </p:nvSpPr>
        <p:spPr>
          <a:xfrm>
            <a:off x="3357245" y="2397760"/>
            <a:ext cx="3926205" cy="368300"/>
          </a:xfrm>
          <a:prstGeom prst="rect">
            <a:avLst/>
          </a:prstGeom>
          <a:noFill/>
        </p:spPr>
        <p:txBody>
          <a:bodyPr wrap="square" rtlCol="0">
            <a:spAutoFit/>
          </a:bodyPr>
          <a:p>
            <a:pPr algn="l"/>
            <a:r>
              <a:rPr lang="en-US">
                <a:latin typeface="+mj-ea"/>
                <a:ea typeface="+mj-ea"/>
                <a:cs typeface="+mj-ea"/>
                <a:sym typeface="+mn-ea"/>
              </a:rPr>
              <a:t>3</a:t>
            </a:r>
            <a:r>
              <a:rPr lang="zh-CN" altLang="en-US">
                <a:latin typeface="+mj-ea"/>
                <a:ea typeface="+mj-ea"/>
                <a:cs typeface="+mj-ea"/>
                <a:sym typeface="+mn-ea"/>
              </a:rPr>
              <a:t>、</a:t>
            </a:r>
            <a:r>
              <a:rPr lang="en-US">
                <a:latin typeface="+mj-ea"/>
                <a:ea typeface="+mj-ea"/>
                <a:cs typeface="+mj-ea"/>
                <a:sym typeface="+mn-ea"/>
              </a:rPr>
              <a:t>dom4j</a:t>
            </a:r>
            <a:endParaRPr lang="en-US">
              <a:sym typeface="+mn-ea"/>
            </a:endParaRPr>
          </a:p>
        </p:txBody>
      </p:sp>
      <p:sp>
        <p:nvSpPr>
          <p:cNvPr id="3" name="文本框 2"/>
          <p:cNvSpPr txBox="1"/>
          <p:nvPr/>
        </p:nvSpPr>
        <p:spPr>
          <a:xfrm>
            <a:off x="3357245" y="2980690"/>
            <a:ext cx="3926205" cy="368300"/>
          </a:xfrm>
          <a:prstGeom prst="rect">
            <a:avLst/>
          </a:prstGeom>
          <a:noFill/>
        </p:spPr>
        <p:txBody>
          <a:bodyPr wrap="square" rtlCol="0">
            <a:spAutoFit/>
          </a:bodyPr>
          <a:p>
            <a:pPr algn="l"/>
            <a:r>
              <a:rPr lang="en-US">
                <a:latin typeface="+mj-ea"/>
                <a:ea typeface="+mj-ea"/>
                <a:cs typeface="+mj-ea"/>
                <a:sym typeface="+mn-ea"/>
              </a:rPr>
              <a:t>4</a:t>
            </a:r>
            <a:r>
              <a:rPr lang="zh-CN" altLang="en-US">
                <a:latin typeface="+mj-ea"/>
                <a:ea typeface="+mj-ea"/>
                <a:cs typeface="+mj-ea"/>
                <a:sym typeface="+mn-ea"/>
              </a:rPr>
              <a:t>、</a:t>
            </a:r>
            <a:r>
              <a:rPr lang="en-US">
                <a:latin typeface="+mj-ea"/>
                <a:ea typeface="+mj-ea"/>
                <a:cs typeface="+mj-ea"/>
                <a:sym typeface="+mn-ea"/>
              </a:rPr>
              <a:t>dom4j-dom</a:t>
            </a:r>
            <a:endParaRPr lang="en-US">
              <a:latin typeface="+mj-ea"/>
              <a:ea typeface="+mj-ea"/>
              <a:cs typeface="+mj-ea"/>
              <a:sym typeface="+mn-ea"/>
            </a:endParaRPr>
          </a:p>
        </p:txBody>
      </p:sp>
      <p:sp>
        <p:nvSpPr>
          <p:cNvPr id="7" name="文本框 6"/>
          <p:cNvSpPr txBox="1"/>
          <p:nvPr/>
        </p:nvSpPr>
        <p:spPr>
          <a:xfrm>
            <a:off x="3357245" y="3507740"/>
            <a:ext cx="3926205" cy="368300"/>
          </a:xfrm>
          <a:prstGeom prst="rect">
            <a:avLst/>
          </a:prstGeom>
          <a:noFill/>
        </p:spPr>
        <p:txBody>
          <a:bodyPr wrap="square" rtlCol="0">
            <a:spAutoFit/>
          </a:bodyPr>
          <a:p>
            <a:pPr algn="l"/>
            <a:r>
              <a:rPr lang="en-US">
                <a:latin typeface="+mj-ea"/>
                <a:ea typeface="+mj-ea"/>
                <a:cs typeface="+mj-ea"/>
                <a:sym typeface="+mn-ea"/>
              </a:rPr>
              <a:t>5</a:t>
            </a:r>
            <a:r>
              <a:rPr lang="zh-CN" altLang="en-US">
                <a:latin typeface="+mj-ea"/>
                <a:ea typeface="+mj-ea"/>
                <a:cs typeface="+mj-ea"/>
                <a:sym typeface="+mn-ea"/>
              </a:rPr>
              <a:t>、</a:t>
            </a:r>
            <a:r>
              <a:rPr lang="en-US">
                <a:latin typeface="+mj-ea"/>
                <a:ea typeface="+mj-ea"/>
                <a:cs typeface="+mj-ea"/>
                <a:sym typeface="+mn-ea"/>
              </a:rPr>
              <a:t>dom4j-sax</a:t>
            </a:r>
            <a:endParaRPr lang="en-US">
              <a:sym typeface="+mn-ea"/>
            </a:endParaRPr>
          </a:p>
        </p:txBody>
      </p:sp>
      <p:sp>
        <p:nvSpPr>
          <p:cNvPr id="9" name="文本框 8"/>
          <p:cNvSpPr txBox="1"/>
          <p:nvPr/>
        </p:nvSpPr>
        <p:spPr>
          <a:xfrm>
            <a:off x="3357245" y="4108450"/>
            <a:ext cx="3926205" cy="368300"/>
          </a:xfrm>
          <a:prstGeom prst="rect">
            <a:avLst/>
          </a:prstGeom>
          <a:noFill/>
        </p:spPr>
        <p:txBody>
          <a:bodyPr wrap="square" rtlCol="0">
            <a:spAutoFit/>
          </a:bodyPr>
          <a:p>
            <a:pPr algn="l"/>
            <a:r>
              <a:rPr lang="en-US">
                <a:latin typeface="+mj-ea"/>
                <a:ea typeface="+mj-ea"/>
                <a:cs typeface="+mj-ea"/>
                <a:sym typeface="+mn-ea"/>
              </a:rPr>
              <a:t>6</a:t>
            </a:r>
            <a:r>
              <a:rPr lang="zh-CN" altLang="en-US">
                <a:latin typeface="+mj-ea"/>
                <a:ea typeface="+mj-ea"/>
                <a:cs typeface="+mj-ea"/>
                <a:sym typeface="+mn-ea"/>
              </a:rPr>
              <a:t>、</a:t>
            </a:r>
            <a:r>
              <a:rPr lang="en-US">
                <a:latin typeface="+mj-ea"/>
                <a:ea typeface="+mj-ea"/>
                <a:cs typeface="+mj-ea"/>
                <a:sym typeface="+mn-ea"/>
              </a:rPr>
              <a:t>XPATH </a:t>
            </a:r>
            <a:r>
              <a:rPr lang="zh-CN" altLang="en-US">
                <a:latin typeface="+mj-ea"/>
                <a:ea typeface="+mj-ea"/>
                <a:cs typeface="+mj-ea"/>
                <a:sym typeface="+mn-ea"/>
              </a:rPr>
              <a:t>表达式</a:t>
            </a:r>
            <a:endParaRPr lang="zh-CN" altLang="en-US">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49250" y="842010"/>
            <a:ext cx="3970020" cy="2933700"/>
          </a:xfrm>
          <a:prstGeom prst="rect">
            <a:avLst/>
          </a:prstGeom>
        </p:spPr>
      </p:pic>
      <p:pic>
        <p:nvPicPr>
          <p:cNvPr id="5" name="图片 4"/>
          <p:cNvPicPr>
            <a:picLocks noChangeAspect="1"/>
          </p:cNvPicPr>
          <p:nvPr/>
        </p:nvPicPr>
        <p:blipFill>
          <a:blip r:embed="rId3"/>
          <a:stretch>
            <a:fillRect/>
          </a:stretch>
        </p:blipFill>
        <p:spPr>
          <a:xfrm>
            <a:off x="4498340" y="441960"/>
            <a:ext cx="6073140" cy="2567940"/>
          </a:xfrm>
          <a:prstGeom prst="rect">
            <a:avLst/>
          </a:prstGeom>
        </p:spPr>
      </p:pic>
      <p:pic>
        <p:nvPicPr>
          <p:cNvPr id="6" name="图片 5"/>
          <p:cNvPicPr>
            <a:picLocks noChangeAspect="1"/>
          </p:cNvPicPr>
          <p:nvPr/>
        </p:nvPicPr>
        <p:blipFill>
          <a:blip r:embed="rId4"/>
          <a:stretch>
            <a:fillRect/>
          </a:stretch>
        </p:blipFill>
        <p:spPr>
          <a:xfrm>
            <a:off x="4498340" y="3068320"/>
            <a:ext cx="7658100" cy="3124200"/>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49250" y="842010"/>
            <a:ext cx="3970020" cy="2933700"/>
          </a:xfrm>
          <a:prstGeom prst="rect">
            <a:avLst/>
          </a:prstGeom>
        </p:spPr>
      </p:pic>
      <p:pic>
        <p:nvPicPr>
          <p:cNvPr id="2" name="图片 1"/>
          <p:cNvPicPr>
            <a:picLocks noChangeAspect="1"/>
          </p:cNvPicPr>
          <p:nvPr/>
        </p:nvPicPr>
        <p:blipFill>
          <a:blip r:embed="rId3"/>
          <a:stretch>
            <a:fillRect/>
          </a:stretch>
        </p:blipFill>
        <p:spPr>
          <a:xfrm>
            <a:off x="4491990" y="125730"/>
            <a:ext cx="7635240" cy="3649980"/>
          </a:xfrm>
          <a:prstGeom prst="rect">
            <a:avLst/>
          </a:prstGeom>
        </p:spPr>
      </p:pic>
      <p:pic>
        <p:nvPicPr>
          <p:cNvPr id="3" name="图片 2"/>
          <p:cNvPicPr>
            <a:picLocks noChangeAspect="1"/>
          </p:cNvPicPr>
          <p:nvPr/>
        </p:nvPicPr>
        <p:blipFill>
          <a:blip r:embed="rId4"/>
          <a:stretch>
            <a:fillRect/>
          </a:stretch>
        </p:blipFill>
        <p:spPr>
          <a:xfrm>
            <a:off x="349250" y="3775710"/>
            <a:ext cx="3878580" cy="1516380"/>
          </a:xfrm>
          <a:prstGeom prst="rect">
            <a:avLst/>
          </a:prstGeom>
        </p:spPr>
      </p:pic>
      <p:pic>
        <p:nvPicPr>
          <p:cNvPr id="7" name="图片 6"/>
          <p:cNvPicPr>
            <a:picLocks noChangeAspect="1"/>
          </p:cNvPicPr>
          <p:nvPr/>
        </p:nvPicPr>
        <p:blipFill>
          <a:blip r:embed="rId5"/>
          <a:stretch>
            <a:fillRect/>
          </a:stretch>
        </p:blipFill>
        <p:spPr>
          <a:xfrm>
            <a:off x="349250" y="5300980"/>
            <a:ext cx="4564380" cy="1501140"/>
          </a:xfrm>
          <a:prstGeom prst="rect">
            <a:avLst/>
          </a:prstGeom>
        </p:spPr>
      </p:pic>
      <p:pic>
        <p:nvPicPr>
          <p:cNvPr id="8" name="图片 7"/>
          <p:cNvPicPr>
            <a:picLocks noChangeAspect="1"/>
          </p:cNvPicPr>
          <p:nvPr/>
        </p:nvPicPr>
        <p:blipFill>
          <a:blip r:embed="rId6"/>
          <a:stretch>
            <a:fillRect/>
          </a:stretch>
        </p:blipFill>
        <p:spPr>
          <a:xfrm>
            <a:off x="4491990" y="3914140"/>
            <a:ext cx="7520940" cy="1706880"/>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43510" y="756285"/>
            <a:ext cx="6593840" cy="19405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testXPath() throws DocumentException {</a:t>
            </a:r>
            <a:endParaRPr lang="zh-CN" altLang="en-US" sz="1000">
              <a:solidFill>
                <a:schemeClr val="tx1"/>
              </a:solidFill>
              <a:sym typeface="+mn-ea"/>
            </a:endParaRPr>
          </a:p>
          <a:p>
            <a:pPr algn="l"/>
            <a:r>
              <a:rPr lang="zh-CN" altLang="en-US" sz="1000">
                <a:solidFill>
                  <a:schemeClr val="tx1"/>
                </a:solidFill>
                <a:sym typeface="+mn-ea"/>
              </a:rPr>
              <a:t>        SAXReader saxReader = new SAXReader();</a:t>
            </a:r>
            <a:endParaRPr lang="zh-CN" altLang="en-US" sz="1000">
              <a:solidFill>
                <a:schemeClr val="tx1"/>
              </a:solidFill>
              <a:sym typeface="+mn-ea"/>
            </a:endParaRPr>
          </a:p>
          <a:p>
            <a:pPr algn="l"/>
            <a:r>
              <a:rPr lang="zh-CN" altLang="en-US" sz="1000">
                <a:solidFill>
                  <a:schemeClr val="tx1"/>
                </a:solidFill>
                <a:sym typeface="+mn-ea"/>
              </a:rPr>
              <a:t>        Document document = saxReader</a:t>
            </a:r>
            <a:endParaRPr lang="zh-CN" altLang="en-US" sz="1000">
              <a:solidFill>
                <a:schemeClr val="tx1"/>
              </a:solidFill>
              <a:sym typeface="+mn-ea"/>
            </a:endParaRPr>
          </a:p>
          <a:p>
            <a:pPr algn="l"/>
            <a:r>
              <a:rPr lang="zh-CN" altLang="en-US" sz="1000">
                <a:solidFill>
                  <a:schemeClr val="tx1"/>
                </a:solidFill>
                <a:sym typeface="+mn-ea"/>
              </a:rPr>
              <a:t>                .read(XMLTest.class.getClassLoader().getResourceAsStream("com/linkknown/xml/sax_users.xml"));</a:t>
            </a:r>
            <a:endParaRPr lang="zh-CN" altLang="en-US" sz="1000">
              <a:solidFill>
                <a:schemeClr val="tx1"/>
              </a:solidFill>
              <a:sym typeface="+mn-ea"/>
            </a:endParaRPr>
          </a:p>
          <a:p>
            <a:pPr algn="l"/>
            <a:r>
              <a:rPr lang="zh-CN" altLang="en-US" sz="1000">
                <a:solidFill>
                  <a:schemeClr val="tx1"/>
                </a:solidFill>
                <a:sym typeface="+mn-ea"/>
              </a:rPr>
              <a:t>        // 根路径下的 users/user</a:t>
            </a:r>
            <a:endParaRPr lang="zh-CN" altLang="en-US" sz="1000">
              <a:solidFill>
                <a:schemeClr val="tx1"/>
              </a:solidFill>
              <a:sym typeface="+mn-ea"/>
            </a:endParaRPr>
          </a:p>
          <a:p>
            <a:pPr algn="l"/>
            <a:r>
              <a:rPr lang="zh-CN" altLang="en-US" sz="1000">
                <a:solidFill>
                  <a:schemeClr val="tx1"/>
                </a:solidFill>
                <a:sym typeface="+mn-ea"/>
              </a:rPr>
              <a:t>        String xpath = "/users/user";</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Element element = (Element) document.selectSingleNode(xpath);</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10" name="矩形 9"/>
          <p:cNvSpPr/>
          <p:nvPr/>
        </p:nvSpPr>
        <p:spPr>
          <a:xfrm>
            <a:off x="2813050" y="4900930"/>
            <a:ext cx="254127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xpath </a:t>
            </a:r>
            <a:r>
              <a:rPr lang="zh-CN" altLang="en-US">
                <a:sym typeface="+mn-ea"/>
              </a:rPr>
              <a:t>表达式查找 </a:t>
            </a:r>
            <a:r>
              <a:rPr lang="en-US" altLang="zh-CN">
                <a:sym typeface="+mn-ea"/>
              </a:rPr>
              <a:t>xml</a:t>
            </a:r>
            <a:endParaRPr lang="en-US" altLang="zh-CN">
              <a:sym typeface="+mn-ea"/>
            </a:endParaRPr>
          </a:p>
        </p:txBody>
      </p:sp>
      <p:sp>
        <p:nvSpPr>
          <p:cNvPr id="2" name="矩形 1"/>
          <p:cNvSpPr/>
          <p:nvPr/>
        </p:nvSpPr>
        <p:spPr>
          <a:xfrm>
            <a:off x="152400" y="2823845"/>
            <a:ext cx="6593840" cy="19405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testXPath2() throws DocumentException {</a:t>
            </a:r>
            <a:endParaRPr lang="zh-CN" altLang="en-US" sz="1000">
              <a:solidFill>
                <a:schemeClr val="tx1"/>
              </a:solidFill>
              <a:sym typeface="+mn-ea"/>
            </a:endParaRPr>
          </a:p>
          <a:p>
            <a:pPr algn="l"/>
            <a:r>
              <a:rPr lang="zh-CN" altLang="en-US" sz="1000">
                <a:solidFill>
                  <a:schemeClr val="tx1"/>
                </a:solidFill>
                <a:sym typeface="+mn-ea"/>
              </a:rPr>
              <a:t>        SAXReader saxReader = new SAXReader();</a:t>
            </a:r>
            <a:endParaRPr lang="zh-CN" altLang="en-US" sz="1000">
              <a:solidFill>
                <a:schemeClr val="tx1"/>
              </a:solidFill>
              <a:sym typeface="+mn-ea"/>
            </a:endParaRPr>
          </a:p>
          <a:p>
            <a:pPr algn="l"/>
            <a:r>
              <a:rPr lang="zh-CN" altLang="en-US" sz="1000">
                <a:solidFill>
                  <a:schemeClr val="tx1"/>
                </a:solidFill>
                <a:sym typeface="+mn-ea"/>
              </a:rPr>
              <a:t>        Document document = saxReader</a:t>
            </a:r>
            <a:endParaRPr lang="zh-CN" altLang="en-US" sz="1000">
              <a:solidFill>
                <a:schemeClr val="tx1"/>
              </a:solidFill>
              <a:sym typeface="+mn-ea"/>
            </a:endParaRPr>
          </a:p>
          <a:p>
            <a:pPr algn="l"/>
            <a:r>
              <a:rPr lang="zh-CN" altLang="en-US" sz="1000">
                <a:solidFill>
                  <a:schemeClr val="tx1"/>
                </a:solidFill>
                <a:sym typeface="+mn-ea"/>
              </a:rPr>
              <a:t>                .read(XMLTest.class.getClassLoader().getResourceAsStream("com/linkknown/xml/sax_users.xml"));</a:t>
            </a:r>
            <a:endParaRPr lang="zh-CN" altLang="en-US" sz="1000">
              <a:solidFill>
                <a:schemeClr val="tx1"/>
              </a:solidFill>
              <a:sym typeface="+mn-ea"/>
            </a:endParaRPr>
          </a:p>
          <a:p>
            <a:pPr algn="l"/>
            <a:r>
              <a:rPr lang="zh-CN" altLang="en-US" sz="1000">
                <a:solidFill>
                  <a:schemeClr val="tx1"/>
                </a:solidFill>
                <a:sym typeface="+mn-ea"/>
              </a:rPr>
              <a:t>        // 任意路径下任意属性 = 9995 的 user 元素</a:t>
            </a:r>
            <a:endParaRPr lang="zh-CN" altLang="en-US" sz="1000">
              <a:solidFill>
                <a:schemeClr val="tx1"/>
              </a:solidFill>
              <a:sym typeface="+mn-ea"/>
            </a:endParaRPr>
          </a:p>
          <a:p>
            <a:pPr algn="l"/>
            <a:r>
              <a:rPr lang="zh-CN" altLang="en-US" sz="1000">
                <a:solidFill>
                  <a:schemeClr val="tx1"/>
                </a:solidFill>
                <a:sym typeface="+mn-ea"/>
              </a:rPr>
              <a:t>        String xpath = "//user[@*='9995']";</a:t>
            </a:r>
            <a:endParaRPr lang="zh-CN" altLang="en-US" sz="1000">
              <a:solidFill>
                <a:schemeClr val="tx1"/>
              </a:solidFill>
              <a:sym typeface="+mn-ea"/>
            </a:endParaRPr>
          </a:p>
          <a:p>
            <a:pPr algn="l"/>
            <a:r>
              <a:rPr lang="zh-CN" altLang="en-US" sz="1000">
                <a:solidFill>
                  <a:schemeClr val="tx1"/>
                </a:solidFill>
                <a:sym typeface="+mn-ea"/>
              </a:rPr>
              <a:t>        // String xpath = "//user[@index='9995']";</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Element element = (Element) document.selectSingleNode(xpath);</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3" name="矩形 2"/>
          <p:cNvSpPr/>
          <p:nvPr/>
        </p:nvSpPr>
        <p:spPr>
          <a:xfrm>
            <a:off x="5471160" y="3890010"/>
            <a:ext cx="6593840" cy="28416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testXPath3() throws DocumentException {</a:t>
            </a:r>
            <a:endParaRPr lang="zh-CN" altLang="en-US" sz="1000">
              <a:solidFill>
                <a:schemeClr val="tx1"/>
              </a:solidFill>
              <a:sym typeface="+mn-ea"/>
            </a:endParaRPr>
          </a:p>
          <a:p>
            <a:pPr algn="l"/>
            <a:r>
              <a:rPr lang="zh-CN" altLang="en-US" sz="1000">
                <a:solidFill>
                  <a:schemeClr val="tx1"/>
                </a:solidFill>
                <a:sym typeface="+mn-ea"/>
              </a:rPr>
              <a:t>        SAXReader saxReader = new SAXReader();</a:t>
            </a:r>
            <a:endParaRPr lang="zh-CN" altLang="en-US" sz="1000">
              <a:solidFill>
                <a:schemeClr val="tx1"/>
              </a:solidFill>
              <a:sym typeface="+mn-ea"/>
            </a:endParaRPr>
          </a:p>
          <a:p>
            <a:pPr algn="l"/>
            <a:r>
              <a:rPr lang="zh-CN" altLang="en-US" sz="1000">
                <a:solidFill>
                  <a:schemeClr val="tx1"/>
                </a:solidFill>
                <a:sym typeface="+mn-ea"/>
              </a:rPr>
              <a:t>        Document document = saxReader</a:t>
            </a:r>
            <a:endParaRPr lang="zh-CN" altLang="en-US" sz="1000">
              <a:solidFill>
                <a:schemeClr val="tx1"/>
              </a:solidFill>
              <a:sym typeface="+mn-ea"/>
            </a:endParaRPr>
          </a:p>
          <a:p>
            <a:pPr algn="l"/>
            <a:r>
              <a:rPr lang="zh-CN" altLang="en-US" sz="1000">
                <a:solidFill>
                  <a:schemeClr val="tx1"/>
                </a:solidFill>
                <a:sym typeface="+mn-ea"/>
              </a:rPr>
              <a:t>                .read(XMLTest.class.getClassLoader().getResourceAsStream("com/linkknown/xml/sax_users.xml"));</a:t>
            </a:r>
            <a:endParaRPr lang="zh-CN" altLang="en-US" sz="1000">
              <a:solidFill>
                <a:schemeClr val="tx1"/>
              </a:solidFill>
              <a:sym typeface="+mn-ea"/>
            </a:endParaRPr>
          </a:p>
          <a:p>
            <a:pPr algn="l"/>
            <a:r>
              <a:rPr lang="zh-CN" altLang="en-US" sz="1000">
                <a:solidFill>
                  <a:schemeClr val="tx1"/>
                </a:solidFill>
                <a:sym typeface="+mn-ea"/>
              </a:rPr>
              <a:t>        // 任意路径下最后一个 user</a:t>
            </a:r>
            <a:endParaRPr lang="zh-CN" altLang="en-US" sz="1000">
              <a:solidFill>
                <a:schemeClr val="tx1"/>
              </a:solidFill>
              <a:sym typeface="+mn-ea"/>
            </a:endParaRPr>
          </a:p>
          <a:p>
            <a:pPr algn="l"/>
            <a:r>
              <a:rPr lang="zh-CN" altLang="en-US" sz="1000">
                <a:solidFill>
                  <a:schemeClr val="tx1"/>
                </a:solidFill>
                <a:sym typeface="+mn-ea"/>
              </a:rPr>
              <a:t>        String xpath = "//user[last()]";</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Element element = (Element) document.selectSingleNode(xpath);</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String xpath = "/users/user[@*&gt;9990]";</a:t>
            </a:r>
            <a:endParaRPr lang="zh-CN" altLang="en-US" sz="1000">
              <a:solidFill>
                <a:schemeClr val="tx1"/>
              </a:solidFill>
              <a:sym typeface="+mn-ea"/>
            </a:endParaRPr>
          </a:p>
          <a:p>
            <a:pPr algn="l"/>
            <a:r>
              <a:rPr lang="zh-CN" altLang="en-US" sz="1000">
                <a:solidFill>
                  <a:schemeClr val="tx1"/>
                </a:solidFill>
                <a:sym typeface="+mn-ea"/>
              </a:rPr>
              <a:t>//        List nodes = document.selectNodes(xpath);</a:t>
            </a:r>
            <a:endParaRPr lang="zh-CN" altLang="en-US" sz="1000">
              <a:solidFill>
                <a:schemeClr val="tx1"/>
              </a:solidFill>
              <a:sym typeface="+mn-ea"/>
            </a:endParaRPr>
          </a:p>
          <a:p>
            <a:pPr algn="l"/>
            <a:r>
              <a:rPr lang="zh-CN" altLang="en-US" sz="1000">
                <a:solidFill>
                  <a:schemeClr val="tx1"/>
                </a:solidFill>
                <a:sym typeface="+mn-ea"/>
              </a:rPr>
              <a:t>//        for (int i=0; i&lt;nodes.size();i++) {</a:t>
            </a:r>
            <a:endParaRPr lang="zh-CN" altLang="en-US" sz="1000">
              <a:solidFill>
                <a:schemeClr val="tx1"/>
              </a:solidFill>
              <a:sym typeface="+mn-ea"/>
            </a:endParaRPr>
          </a:p>
          <a:p>
            <a:pPr algn="l"/>
            <a:r>
              <a:rPr lang="zh-CN" altLang="en-US" sz="1000">
                <a:solidFill>
                  <a:schemeClr val="tx1"/>
                </a:solidFill>
                <a:sym typeface="+mn-ea"/>
              </a:rPr>
              <a:t>//            Element element = (Element) nodes.get(i);</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mj-ea"/>
                <a:sym typeface="+mn-ea"/>
              </a:rPr>
              <a:t>XML </a:t>
            </a:r>
            <a:r>
              <a:rPr lang="zh-CN" altLang="en-US" sz="3200">
                <a:latin typeface="+mj-ea"/>
                <a:ea typeface="+mj-ea"/>
                <a:cs typeface="+mj-ea"/>
                <a:sym typeface="+mn-ea"/>
              </a:rPr>
              <a:t>简介</a:t>
            </a:r>
            <a:endParaRPr lang="zh-CN" altLang="en-US" sz="3200" b="1">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913130"/>
            <a:ext cx="11867515" cy="5507990"/>
          </a:xfrm>
          <a:prstGeom prst="rect">
            <a:avLst/>
          </a:prstGeom>
          <a:noFill/>
        </p:spPr>
        <p:txBody>
          <a:bodyPr wrap="square" rtlCol="0">
            <a:spAutoFit/>
          </a:bodyPr>
          <a:p>
            <a:r>
              <a:rPr lang="en-US" altLang="zh-CN" sz="1600">
                <a:latin typeface="+mj-ea"/>
                <a:ea typeface="+mj-ea"/>
                <a:cs typeface="+mj-ea"/>
                <a:sym typeface="+mn-ea"/>
              </a:rPr>
              <a:t>XML</a:t>
            </a:r>
            <a:r>
              <a:rPr lang="zh-CN" altLang="en-US" sz="1600">
                <a:latin typeface="+mj-ea"/>
                <a:ea typeface="+mj-ea"/>
                <a:cs typeface="+mj-ea"/>
                <a:sym typeface="+mn-ea"/>
              </a:rPr>
              <a:t>（EXtensible Markup Language）</a:t>
            </a:r>
            <a:endParaRPr lang="zh-CN" altLang="en-US" sz="1600">
              <a:latin typeface="+mj-ea"/>
              <a:ea typeface="+mj-ea"/>
              <a:cs typeface="+mj-ea"/>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标签没有被预定义。您需要自行定义标签。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2707005" y="153479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979285" y="150495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97928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7670800" y="263207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270700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2771775" y="268605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999740" y="337629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999740" y="210566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298700" y="354012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2098675" y="218757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948555" y="199644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948555" y="312356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3609975" y="1780540"/>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3609975" y="2301875"/>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5677535" y="1750695"/>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5677535" y="2301875"/>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5677535" y="2301875"/>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5677535" y="1750695"/>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5677535" y="2877820"/>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5677535" y="3429000"/>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3617595" y="3429000"/>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3627120" y="1830070"/>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4599305" y="4080510"/>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CDATA </a:t>
            </a:r>
            <a:r>
              <a:rPr lang="zh-CN" altLang="en-US" sz="3200">
                <a:latin typeface="+mj-ea"/>
                <a:ea typeface="+mj-ea"/>
                <a:cs typeface="+mj-ea"/>
                <a:sym typeface="+mn-ea"/>
              </a:rPr>
              <a:t>段</a:t>
            </a:r>
            <a:endParaRPr lang="zh-CN" altLang="en-US" sz="3200" b="1">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876300"/>
            <a:ext cx="1186751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CDATA 指的是不应由 XML 解析器进行解析的文本数据（Unparsed Character Data）。</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元素中，"&lt;" 和 "&amp;" 是非法的。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 会产生错误，因为解析器会把该字符解释为新元素的开始。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"&amp;" 也会产生错误，因为解析器会把该字符解释为字符实体的开始。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某些文本，比如 JavaScript 代码，包含大量 "&lt;" 或 "&amp;" 字符。为了避免错误，可以将脚本代码定义为 CDATA。</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CDATA 部分中的所有内容都会被解析器忽略。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CDATA 部分由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&lt;![CDATA[" 开始，由 "]]&gt;</a:t>
            </a:r>
            <a:r>
              <a:rPr lang="zh-CN" altLang="en-US" sz="1600">
                <a:latin typeface="宋体" panose="02010600030101010101" pitchFamily="2" charset="-122"/>
                <a:ea typeface="宋体" panose="02010600030101010101" pitchFamily="2" charset="-122"/>
                <a:cs typeface="宋体" panose="02010600030101010101" pitchFamily="2" charset="-122"/>
              </a:rPr>
              <a:t>" 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99085" y="673735"/>
            <a:ext cx="4572635" cy="57531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sym typeface="+mn-ea"/>
              </a:rPr>
              <a:t>&lt;?xml version="1.0" encoding="UTF-8" ?&gt;     &lt;!-- 第一行是 xml 声明,我是 xml 注释 --&gt;</a:t>
            </a:r>
            <a:endParaRPr lang="zh-CN" altLang="en-US" sz="800">
              <a:solidFill>
                <a:schemeClr val="tx1"/>
              </a:solidFill>
              <a:sym typeface="+mn-ea"/>
            </a:endParaRPr>
          </a:p>
          <a:p>
            <a:pPr algn="l"/>
            <a:r>
              <a:rPr lang="zh-CN" altLang="en-US" sz="800">
                <a:solidFill>
                  <a:schemeClr val="tx1"/>
                </a:solidFill>
                <a:sym typeface="+mn-ea"/>
              </a:rPr>
              <a:t>&lt;!-- 这里是根标签，一个 xml 文件只能有一个根标签 --&gt;</a:t>
            </a:r>
            <a:endParaRPr lang="zh-CN" altLang="en-US" sz="800">
              <a:solidFill>
                <a:schemeClr val="tx1"/>
              </a:solidFill>
              <a:sym typeface="+mn-ea"/>
            </a:endParaRPr>
          </a:p>
          <a:p>
            <a:pPr algn="l"/>
            <a:r>
              <a:rPr lang="zh-CN" altLang="en-US" sz="800">
                <a:solidFill>
                  <a:schemeClr val="tx1"/>
                </a:solidFill>
                <a:sym typeface="+mn-ea"/>
              </a:rPr>
              <a:t>&lt;accounts&gt;</a:t>
            </a:r>
            <a:endParaRPr lang="zh-CN" altLang="en-US" sz="800">
              <a:solidFill>
                <a:schemeClr val="tx1"/>
              </a:solidFill>
              <a:sym typeface="+mn-ea"/>
            </a:endParaRPr>
          </a:p>
          <a:p>
            <a:pPr algn="l"/>
            <a:r>
              <a:rPr lang="zh-CN" altLang="en-US" sz="800">
                <a:solidFill>
                  <a:schemeClr val="tx1"/>
                </a:solidFill>
                <a:sym typeface="+mn-ea"/>
              </a:rPr>
              <a:t>    &lt;!-- 标签必须成对存在 --&gt;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&lt;userName&gt;admin0&lt;/userName&gt;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&lt;userName&gt;admin1&lt;/userName&gt;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&lt;userName&gt;admin2&lt;/userName&gt;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 xml 对大小写敏感 --&gt;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&lt;userName&gt;admin3&lt;/userName&gt;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&lt;userName&gt;admin3&lt;/userName&gt;</a:t>
            </a:r>
            <a:endParaRPr lang="zh-CN" altLang="en-US" sz="800">
              <a:solidFill>
                <a:schemeClr val="tx1"/>
              </a:solidFill>
              <a:sym typeface="+mn-ea"/>
            </a:endParaRPr>
          </a:p>
          <a:p>
            <a:pPr algn="l"/>
            <a:r>
              <a:rPr lang="zh-CN" altLang="en-US" sz="800">
                <a:solidFill>
                  <a:schemeClr val="tx1"/>
                </a:solidFill>
                <a:sym typeface="+mn-ea"/>
              </a:rPr>
              <a:t>        &lt;!-- xml 预定义的五个实体引用分别是 &lt; &gt; &amp; ' " --&gt;</a:t>
            </a:r>
            <a:endParaRPr lang="zh-CN" altLang="en-US" sz="800">
              <a:solidFill>
                <a:schemeClr val="tx1"/>
              </a:solidFill>
              <a:sym typeface="+mn-ea"/>
            </a:endParaRPr>
          </a:p>
          <a:p>
            <a:pPr algn="l"/>
            <a:r>
              <a:rPr lang="zh-CN" altLang="en-US" sz="800">
                <a:solidFill>
                  <a:schemeClr val="tx1"/>
                </a:solidFill>
                <a:sym typeface="+mn-ea"/>
              </a:rPr>
              <a:t>        &lt;password&gt;&amp;lt;&amp;gt;&amp;amp;&amp;apos;&amp;quot;&lt;/password&gt;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 这里是 xml 属性，可以自定义属性，这里定义账号角色是 manager，权限等级为 1 --&gt;</a:t>
            </a:r>
            <a:endParaRPr lang="zh-CN" altLang="en-US" sz="800">
              <a:solidFill>
                <a:schemeClr val="tx1"/>
              </a:solidFill>
              <a:sym typeface="+mn-ea"/>
            </a:endParaRPr>
          </a:p>
          <a:p>
            <a:pPr algn="l"/>
            <a:r>
              <a:rPr lang="zh-CN" altLang="en-US" sz="800">
                <a:solidFill>
                  <a:schemeClr val="tx1"/>
                </a:solidFill>
                <a:sym typeface="+mn-ea"/>
              </a:rPr>
              <a:t>    &lt;Account role="manager" level="1"&gt;</a:t>
            </a:r>
            <a:endParaRPr lang="zh-CN" altLang="en-US" sz="800">
              <a:solidFill>
                <a:schemeClr val="tx1"/>
              </a:solidFill>
              <a:sym typeface="+mn-ea"/>
            </a:endParaRPr>
          </a:p>
          <a:p>
            <a:pPr algn="l"/>
            <a:r>
              <a:rPr lang="zh-CN" altLang="en-US" sz="800">
                <a:solidFill>
                  <a:schemeClr val="tx1"/>
                </a:solidFill>
                <a:sym typeface="+mn-ea"/>
              </a:rPr>
              <a:t>        &lt;userName&gt;admin3&lt;/userName&gt;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&lt;extra&gt;</a:t>
            </a:r>
            <a:endParaRPr lang="zh-CN" altLang="en-US" sz="800">
              <a:solidFill>
                <a:schemeClr val="tx1"/>
              </a:solidFill>
              <a:sym typeface="+mn-ea"/>
            </a:endParaRPr>
          </a:p>
          <a:p>
            <a:pPr algn="l"/>
            <a:r>
              <a:rPr lang="zh-CN" altLang="en-US" sz="800">
                <a:solidFill>
                  <a:schemeClr val="tx1"/>
                </a:solidFill>
                <a:sym typeface="+mn-ea"/>
              </a:rPr>
              <a:t>        &lt;![CDATA[</a:t>
            </a:r>
            <a:endParaRPr lang="zh-CN" altLang="en-US" sz="800">
              <a:solidFill>
                <a:schemeClr val="tx1"/>
              </a:solidFill>
              <a:sym typeface="+mn-ea"/>
            </a:endParaRPr>
          </a:p>
          <a:p>
            <a:pPr algn="l"/>
            <a:r>
              <a:rPr lang="zh-CN" altLang="en-US" sz="800">
                <a:solidFill>
                  <a:schemeClr val="tx1"/>
                </a:solidFill>
                <a:sym typeface="+mn-ea"/>
              </a:rPr>
              <a:t>            这里是 CDATA 段，可被 xml 解析器忽略</a:t>
            </a:r>
            <a:endParaRPr lang="zh-CN" altLang="en-US" sz="800">
              <a:solidFill>
                <a:schemeClr val="tx1"/>
              </a:solidFill>
              <a:sym typeface="+mn-ea"/>
            </a:endParaRPr>
          </a:p>
          <a:p>
            <a:pPr algn="l"/>
            <a:r>
              <a:rPr lang="zh-CN" altLang="en-US" sz="800">
                <a:solidFill>
                  <a:schemeClr val="tx1"/>
                </a:solidFill>
                <a:sym typeface="+mn-ea"/>
              </a:rPr>
              <a:t>            &lt;&gt;&amp;'"</a:t>
            </a:r>
            <a:endParaRPr lang="zh-CN" altLang="en-US" sz="800">
              <a:solidFill>
                <a:schemeClr val="tx1"/>
              </a:solidFill>
              <a:sym typeface="+mn-ea"/>
            </a:endParaRPr>
          </a:p>
          <a:p>
            <a:pPr algn="l"/>
            <a:r>
              <a:rPr lang="zh-CN" altLang="en-US" sz="800">
                <a:solidFill>
                  <a:schemeClr val="tx1"/>
                </a:solidFill>
                <a:sym typeface="+mn-ea"/>
              </a:rPr>
              <a:t>        ]]&gt;</a:t>
            </a:r>
            <a:endParaRPr lang="zh-CN" altLang="en-US" sz="800">
              <a:solidFill>
                <a:schemeClr val="tx1"/>
              </a:solidFill>
              <a:sym typeface="+mn-ea"/>
            </a:endParaRPr>
          </a:p>
          <a:p>
            <a:pPr algn="l"/>
            <a:r>
              <a:rPr lang="zh-CN" altLang="en-US" sz="800">
                <a:solidFill>
                  <a:schemeClr val="tx1"/>
                </a:solidFill>
                <a:sym typeface="+mn-ea"/>
              </a:rPr>
              <a:t>        </a:t>
            </a:r>
            <a:endParaRPr lang="zh-CN" altLang="en-US" sz="800">
              <a:solidFill>
                <a:schemeClr val="tx1"/>
              </a:solidFill>
              <a:sym typeface="+mn-ea"/>
            </a:endParaRPr>
          </a:p>
          <a:p>
            <a:pPr algn="l"/>
            <a:r>
              <a:rPr lang="zh-CN" altLang="en-US" sz="800">
                <a:solidFill>
                  <a:schemeClr val="tx1"/>
                </a:solidFill>
                <a:sym typeface="+mn-ea"/>
              </a:rPr>
              <a:t>        &lt;![CDATA[</a:t>
            </a:r>
            <a:endParaRPr lang="zh-CN" altLang="en-US" sz="800">
              <a:solidFill>
                <a:schemeClr val="tx1"/>
              </a:solidFill>
              <a:sym typeface="+mn-ea"/>
            </a:endParaRPr>
          </a:p>
          <a:p>
            <a:pPr algn="l"/>
            <a:r>
              <a:rPr lang="zh-CN" altLang="en-US" sz="800">
                <a:solidFill>
                  <a:schemeClr val="tx1"/>
                </a:solidFill>
                <a:sym typeface="+mn-ea"/>
              </a:rPr>
              <a:t>            &lt;?xml version="1.0" encoding="UTF-8" ?&gt;</a:t>
            </a:r>
            <a:endParaRPr lang="zh-CN" altLang="en-US" sz="800">
              <a:solidFill>
                <a:schemeClr val="tx1"/>
              </a:solidFill>
              <a:sym typeface="+mn-ea"/>
            </a:endParaRPr>
          </a:p>
          <a:p>
            <a:pPr algn="l"/>
            <a:r>
              <a:rPr lang="zh-CN" altLang="en-US" sz="800">
                <a:solidFill>
                  <a:schemeClr val="tx1"/>
                </a:solidFill>
                <a:sym typeface="+mn-ea"/>
              </a:rPr>
              <a:t>            &lt;demo&gt;</a:t>
            </a:r>
            <a:endParaRPr lang="zh-CN" altLang="en-US" sz="800">
              <a:solidFill>
                <a:schemeClr val="tx1"/>
              </a:solidFill>
              <a:sym typeface="+mn-ea"/>
            </a:endParaRPr>
          </a:p>
          <a:p>
            <a:pPr algn="l"/>
            <a:r>
              <a:rPr lang="zh-CN" altLang="en-US" sz="800">
                <a:solidFill>
                  <a:schemeClr val="tx1"/>
                </a:solidFill>
                <a:sym typeface="+mn-ea"/>
              </a:rPr>
              <a:t>                我是嵌套的 xml，我在 CDATA 段里面，我不被 xml 解析器解析</a:t>
            </a:r>
            <a:endParaRPr lang="zh-CN" altLang="en-US" sz="800">
              <a:solidFill>
                <a:schemeClr val="tx1"/>
              </a:solidFill>
              <a:sym typeface="+mn-ea"/>
            </a:endParaRPr>
          </a:p>
          <a:p>
            <a:pPr algn="l"/>
            <a:r>
              <a:rPr lang="zh-CN" altLang="en-US" sz="800">
                <a:solidFill>
                  <a:schemeClr val="tx1"/>
                </a:solidFill>
                <a:sym typeface="+mn-ea"/>
              </a:rPr>
              <a:t>            &lt;/demo&gt;</a:t>
            </a:r>
            <a:endParaRPr lang="zh-CN" altLang="en-US" sz="800">
              <a:solidFill>
                <a:schemeClr val="tx1"/>
              </a:solidFill>
              <a:sym typeface="+mn-ea"/>
            </a:endParaRPr>
          </a:p>
          <a:p>
            <a:pPr algn="l"/>
            <a:r>
              <a:rPr lang="zh-CN" altLang="en-US" sz="800">
                <a:solidFill>
                  <a:schemeClr val="tx1"/>
                </a:solidFill>
                <a:sym typeface="+mn-ea"/>
              </a:rPr>
              <a:t>        ]]&gt;</a:t>
            </a:r>
            <a:endParaRPr lang="zh-CN" altLang="en-US" sz="800">
              <a:solidFill>
                <a:schemeClr val="tx1"/>
              </a:solidFill>
              <a:sym typeface="+mn-ea"/>
            </a:endParaRPr>
          </a:p>
          <a:p>
            <a:pPr algn="l"/>
            <a:r>
              <a:rPr lang="zh-CN" altLang="en-US" sz="800">
                <a:solidFill>
                  <a:schemeClr val="tx1"/>
                </a:solidFill>
                <a:sym typeface="+mn-ea"/>
              </a:rPr>
              <a:t>    &lt;/extra&gt;</a:t>
            </a:r>
            <a:endParaRPr lang="zh-CN" altLang="en-US" sz="800">
              <a:solidFill>
                <a:schemeClr val="tx1"/>
              </a:solidFill>
              <a:sym typeface="+mn-ea"/>
            </a:endParaRPr>
          </a:p>
          <a:p>
            <a:pPr algn="l"/>
            <a:r>
              <a:rPr lang="zh-CN" altLang="en-US" sz="800">
                <a:solidFill>
                  <a:schemeClr val="tx1"/>
                </a:solidFill>
                <a:sym typeface="+mn-ea"/>
              </a:rPr>
              <a:t>&lt;/accounts&gt;</a:t>
            </a:r>
            <a:endParaRPr lang="zh-CN" altLang="en-US" sz="800">
              <a:solidFill>
                <a:schemeClr val="tx1"/>
              </a:solidFill>
              <a:sym typeface="+mn-ea"/>
            </a:endParaRPr>
          </a:p>
        </p:txBody>
      </p:sp>
      <p:sp>
        <p:nvSpPr>
          <p:cNvPr id="6" name="矩形 5"/>
          <p:cNvSpPr/>
          <p:nvPr/>
        </p:nvSpPr>
        <p:spPr>
          <a:xfrm>
            <a:off x="2884170" y="5895975"/>
            <a:ext cx="18954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手写 </a:t>
            </a:r>
            <a:r>
              <a:rPr lang="en-US"/>
              <a:t>demo.xml</a:t>
            </a:r>
            <a:endParaRPr 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11615</Words>
  <Application>WPS 演示</Application>
  <PresentationFormat>宽屏</PresentationFormat>
  <Paragraphs>434</Paragraphs>
  <Slides>23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739</cp:revision>
  <dcterms:created xsi:type="dcterms:W3CDTF">2019-06-19T02:08:00Z</dcterms:created>
  <dcterms:modified xsi:type="dcterms:W3CDTF">2020-12-04T08:17:03Z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