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95" r:id="rId4"/>
    <p:sldId id="862" r:id="rId6"/>
    <p:sldId id="722" r:id="rId7"/>
    <p:sldId id="755" r:id="rId8"/>
    <p:sldId id="678" r:id="rId9"/>
    <p:sldId id="863" r:id="rId10"/>
    <p:sldId id="864" r:id="rId11"/>
    <p:sldId id="840" r:id="rId12"/>
    <p:sldId id="844" r:id="rId13"/>
    <p:sldId id="842" r:id="rId14"/>
    <p:sldId id="845" r:id="rId15"/>
    <p:sldId id="841" r:id="rId16"/>
    <p:sldId id="698" r:id="rId17"/>
    <p:sldId id="846" r:id="rId18"/>
    <p:sldId id="757" r:id="rId19"/>
    <p:sldId id="758" r:id="rId20"/>
    <p:sldId id="759" r:id="rId21"/>
    <p:sldId id="765" r:id="rId22"/>
    <p:sldId id="847" r:id="rId23"/>
    <p:sldId id="865" r:id="rId24"/>
    <p:sldId id="848" r:id="rId25"/>
    <p:sldId id="849" r:id="rId26"/>
    <p:sldId id="850" r:id="rId27"/>
    <p:sldId id="851" r:id="rId28"/>
    <p:sldId id="852" r:id="rId29"/>
    <p:sldId id="688" r:id="rId30"/>
    <p:sldId id="687" r:id="rId31"/>
    <p:sldId id="853" r:id="rId32"/>
    <p:sldId id="858" r:id="rId33"/>
    <p:sldId id="854" r:id="rId34"/>
    <p:sldId id="856" r:id="rId35"/>
    <p:sldId id="857" r:id="rId36"/>
    <p:sldId id="859" r:id="rId37"/>
    <p:sldId id="763" r:id="rId38"/>
    <p:sldId id="807" r:id="rId39"/>
    <p:sldId id="691" r:id="rId40"/>
    <p:sldId id="692" r:id="rId41"/>
    <p:sldId id="693" r:id="rId42"/>
    <p:sldId id="784" r:id="rId43"/>
    <p:sldId id="808" r:id="rId44"/>
    <p:sldId id="809" r:id="rId45"/>
    <p:sldId id="810" r:id="rId46"/>
    <p:sldId id="694" r:id="rId47"/>
    <p:sldId id="811" r:id="rId48"/>
    <p:sldId id="789" r:id="rId49"/>
    <p:sldId id="799" r:id="rId50"/>
    <p:sldId id="800" r:id="rId51"/>
    <p:sldId id="695" r:id="rId52"/>
    <p:sldId id="696" r:id="rId53"/>
    <p:sldId id="805" r:id="rId54"/>
    <p:sldId id="801" r:id="rId55"/>
    <p:sldId id="803" r:id="rId56"/>
    <p:sldId id="804" r:id="rId57"/>
    <p:sldId id="806" r:id="rId58"/>
    <p:sldId id="662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CB24DA"/>
    <a:srgbClr val="8B2C4C"/>
    <a:srgbClr val="FEA282"/>
    <a:srgbClr val="E493ED"/>
    <a:srgbClr val="00FC4D"/>
    <a:srgbClr val="00FE12"/>
    <a:srgbClr val="17C913"/>
    <a:srgbClr val="54D72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05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9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26415" y="4249420"/>
            <a:ext cx="5690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而线性结构的特点是:在数据元素的非空有限集合中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、存在唯一的一个被称为”第一个”的数据元素;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、存在唯一的一个被称为”最后一个”的数据元素;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、除第一个之外, 集合中的每个数据元素均只有一个前驱;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、除最后一个之外, 集合中的每个数据元素均只有一个后继.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79190" y="3459480"/>
            <a:ext cx="1675765" cy="50990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线性表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57315" y="909955"/>
            <a:ext cx="3806825" cy="25495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57315" y="3969385"/>
            <a:ext cx="3807460" cy="20948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 flipV="1">
            <a:off x="5354955" y="2185035"/>
            <a:ext cx="1102360" cy="1529715"/>
          </a:xfrm>
          <a:prstGeom prst="straightConnector1">
            <a:avLst/>
          </a:prstGeom>
          <a:ln w="28575">
            <a:solidFill>
              <a:srgbClr val="36A4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5357495" y="3665220"/>
            <a:ext cx="1099820" cy="1351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032240" y="690245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数组特性</a:t>
            </a:r>
            <a:endParaRPr lang="zh-CN"/>
          </a:p>
        </p:txBody>
      </p:sp>
      <p:sp>
        <p:nvSpPr>
          <p:cNvPr id="15" name="矩形 14"/>
          <p:cNvSpPr/>
          <p:nvPr/>
        </p:nvSpPr>
        <p:spPr>
          <a:xfrm>
            <a:off x="9032240" y="371475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链表特性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360" y="746125"/>
            <a:ext cx="617156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拿上面的看电影来说，这几个人在电影院必须坐在一起。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5285" y="746125"/>
            <a:ext cx="49968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在内存中链表可以存在任何地方，不要求连续。 在电影院几个人可以随便坐。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96050" y="700405"/>
            <a:ext cx="8890" cy="59016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2610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997331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List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524000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ArrayList是非线程安全的，底层是基于数组实现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0" y="3357880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LinkedList是非线程安全的，底层是基于双向链表实现的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48680" y="2179320"/>
            <a:ext cx="12700" cy="2053590"/>
          </a:xfrm>
          <a:prstGeom prst="lin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76365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Vector是线程安全的，底层是基于动态数组实现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035" y="812800"/>
            <a:ext cx="11858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9827260" y="2901315"/>
            <a:ext cx="11658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7005" y="4618990"/>
            <a:ext cx="118586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ArrayList没有实现Queue队列接口，LinkedList实现了Queue接口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83883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removeLast()  从此列表中删除并返回最后一个元素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removeFirst()  从此列表中删除并返回第一个元素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getFirst()  返回此列表中的第一个元素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getLast()  返回此列表中的最后一个元素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addFirst(E element)  在该列表开头插入指定的元素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addLast(E element) 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9340" y="4724400"/>
            <a:ext cx="5965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Vector常用方法：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76165" y="214630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03260" y="45529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45310" y="25425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72405" y="537781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18995" y="3937635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86530" y="3167380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70104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2118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3302635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" y="4680585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230" y="701040"/>
            <a:ext cx="5778500" cy="3975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77560" y="486029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1.5 </a:t>
            </a:r>
            <a:r>
              <a:rPr lang="zh-CN" altLang="en-US"/>
              <a:t>倍扩容机制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集合的概念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集合的分类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31648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r>
              <a:rPr lang="zh-CN" altLang="en-US"/>
              <a:t>、</a:t>
            </a:r>
            <a:r>
              <a:rPr lang="en-US"/>
              <a:t>List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7674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Set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42767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Map </a:t>
            </a:r>
            <a:r>
              <a:rPr lang="zh-CN" altLang="en-US">
                <a:sym typeface="+mn-ea"/>
              </a:rPr>
              <a:t>映射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86029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集合遍历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迭代器</a:t>
            </a:r>
            <a:endParaRPr lang="en-US" altLang="zh-CN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9890" y="53962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60248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Queue 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59890" y="25876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线性表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数组和链表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4860925" cy="5976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 方法,底层 ensureCapacityInternal(size + 1) 用来扩容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public boolean add(E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ensureCapacityInternal(size + 1);  // Increments modCount!!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elementData[size++]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return true;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testArrayList01()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addAll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testArrayList02()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4840" y="63176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900" y="788670"/>
            <a:ext cx="3713480" cy="45510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list 有序性、可重复性、可以放入 null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testListRepeat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9680" y="3662680"/>
            <a:ext cx="4336415" cy="31026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testArrayList03()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System.out.println(lst.contains(4));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System.out.println(lst.containsAll(Arrays.asList(11, 12)));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System.out.println(lst.isEmpty());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5));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 - 1));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904875"/>
            <a:ext cx="117856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 Iterators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List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testArrayList04()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System.out.println(lst.get(0));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num :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迭代器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Iterator&lt;Integer&gt;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forEach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lst.forEach(num -&gt; System.out.println(num));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0215" y="5361305"/>
            <a:ext cx="20313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 几种遍历方式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4630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arraylist、linkedlist 的使用场景比较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 List 存储最近 30 天的天气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linkedList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(arrayList.size()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arrayList.remove(0);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linkedList.add(new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(linkedList.size()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linkedList.remove(0);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9160" y="5361305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ArrayList</a:t>
            </a:r>
            <a:r>
              <a:rPr lang="zh-CN" altLang="en-US"/>
              <a:t>、</a:t>
            </a:r>
            <a:r>
              <a:rPr lang="en-US" altLang="zh-CN"/>
              <a:t>LinkedList</a:t>
            </a:r>
            <a:r>
              <a:rPr lang="zh-CN"/>
              <a:t>对比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3830" y="279400"/>
            <a:ext cx="6701790" cy="6494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测试数组、arraylist、linkedlist 随机访问和遍历性能比较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final int MAX = 100000;                // 分别测试 10、100、1000、10000、100000 的性能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start, end;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arr[] = new int[MAX];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ArrayList&lt;Integer&gt;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LinkedList&lt;Integer&gt; linklist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初始化各个数组链表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arr[i] = i;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随机访问测试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System.out.println("随机访问测试("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tmp;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arr[i];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arraylist.get(i);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linklist.get(i);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93890" y="279400"/>
            <a:ext cx="4018915" cy="3880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遍历测试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System.out.println("遍历测试("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arraylist)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linklist)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4286885"/>
            <a:ext cx="2628900" cy="1600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5460" y="63265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性能比较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815975"/>
            <a:ext cx="4860925" cy="55848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优化：知道数据长度的时候性能优化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初始化的时候指定长度肯定是要比不指定长度的性能好很多, 这样不用重复的申请空间, 复制数组, 销毁老的分配空间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testArrayList05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 List 的时候指定长度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ArrayList&lt;&gt;(1000);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8935" y="331216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 </a:t>
            </a:r>
            <a:r>
              <a:rPr lang="zh-CN" altLang="en-US"/>
              <a:t>优化：设置初始容量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48935" y="815975"/>
            <a:ext cx="4860925" cy="23260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设置初始长度的时候要合理,小了会自动扩容，大了会浪费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testArrayList06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483235"/>
            <a:ext cx="395859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随机产生 100 个成绩：0 ~ 100 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循环删除会报错：java.util.ConcurrentModificationException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for(String s: lst){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循环也删除不干净，有错位问题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for(int i=0; i&lt;lst.size(); i++){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s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6740" y="483235"/>
            <a:ext cx="762254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基本上ArrayList采用size属性来维护自已的状态，而Iterator采用cursor来来维护自已的状态。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当size出现变化时，cursor并不一定能够得到同步，除非这种变化是Iterator主动导致的。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从上面的代码可以看到当Iterator.remove方法导致ArrayList列表发生变化时，他会更新cursor来同步这一变化。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但其他方式导致的ArrayList变化，Iterator是无法感知的。ArrayList自然也不会主动通知Iterator们，那将是一个繁重的工作。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Iterator到底还是做了努力：为了防止状态不一致可能引发的无法设想的后果，Iterator会经常做checkForComodification检查，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以防有变。如果有变，则以异常抛出，所以就出现了上面的异常。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Iterator&lt;String&gt;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number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(Integer.parseInt(number) &lt; 60)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iterator.remove();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6945" y="546608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使用迭代器进行删除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Set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765" y="939165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Set的底层实现是</a:t>
            </a:r>
            <a:r>
              <a:rPr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HashMap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 当我们在HashSet中添加一个新元素时， 其实这个值是存储在底层Map的key中，而众所周知，HashMap的key值是不能重复的， 所以这里就可以达到去重的目的了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对于LinkedHashSet而言，它继承与HashSet、又基于</a:t>
            </a:r>
            <a:r>
              <a:rPr 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LinkedHashMap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来实现的。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HashSet 底层是使用 HashMap 实现的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public HashSet()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   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strArr)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set.add(s);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addAll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8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testHashSet03()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System.out.println(set.containsAll(Arrays.asList(strArr)));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无序性、不可重复性、可为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0610" y="62369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8046720" cy="559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 遍历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Ctrl + 数字 1 快速给行生成返回值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testHashSet04()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HashSet&lt;&gt;(Arrays.asList(new String[] { "tom", "bob", "tom", "smith", "null", null, null }));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set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i&lt;set.size();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set.get(i);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增强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迭代器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set.iterator();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set.forEach(str -&gt; System.out.println(str));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4670" y="5788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集合遍历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75015" y="797560"/>
            <a:ext cx="3565525" cy="30626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LinkedHashSet 是有序的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集合的概念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39140"/>
            <a:ext cx="6233795" cy="5944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equals 和 hashCode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testEq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personSet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System.out.println(personSet);                    // 四个不同对象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Set&lt;Person2&gt; personSet2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System.out.println(personSet2);                    // 一个相同对象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Set&lt;Person3&gt; personSet3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19));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20));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System.out.println(personSet3);                    // 一个相同对象,但是只比较 name 属性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3045" y="738505"/>
            <a:ext cx="5354955" cy="5945505"/>
          </a:xfrm>
          <a:prstGeom prst="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重写 equals 和 hashCode 方法原则：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java中为什么重写equals方法一定要重写hashcode方法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因为如果我们在重写equals方法的同时，不对hashcode方法进行重写的话，默认地还是会使用Object类自带的hashcode方法，这样就会出现在某些情况下，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明明两个对象的equals方法判断相等了，但是它们的hashcode居然不一样，这是不符合规范的。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对于hashcode，Java中有如下规定：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两个对象相等，hashcode一定相等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两个对象不等， hashcode不一定不等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hashcode经常用于散列数据的快速存取，例如在使用hash类数据集合时，都是先根据存储的对象的hashcode值去判断对象是否相同，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2570" y="73025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去重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implements Comparable&lt;Person&gt;{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5414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1、先按照名称排序,名称字符长度越长越靠后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2、再按照年龄排序，年龄越大越靠后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负数代表小于，0 代表相等，1代表大于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a negative integer, zero, or a positive integer as this object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is less than, equal to, or greater than the specified object.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compareTo(Person 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&gt;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&lt;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&gt;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&lt;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Person2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60686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hashCode()的默认实现是为不同的对象返回不同的整数.有一个设计原则是,hashCode对于同一个对象,不管内部怎么改变,应该都返回相同的整数值.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 other = (Person2)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!= other.age)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Person3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4958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Person3 other = (Person3)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45490"/>
            <a:ext cx="11689715" cy="42189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和 LinkedHashSet\TreeSet 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Java中Set真的是无序的吗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我们经常听说List是有序且可重复的，Set是无序且不重复的。这是一个误区，这里所说的顺序有两个概念，一是按照添加的顺序排列，二是按照自然顺序a-z排列。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Set并不是无序的传统所说的Set无序指的是HashSet，它不能保证元素的添加顺序，更不能保证自然顺序，而Set的其他实现类是可以实现这两种顺序的。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hashSet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linkedHashSet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linkedHashSet.add("num_"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System.out.println(hashSet);            // HashSet 是无序的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System.out.println(linkedHashSet);        // LinkedHashSet 是有序的，按照添加顺序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System.out.println(treeSet);            // TreeSet 是有序的, 按照自然顺序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2430" y="3650615"/>
            <a:ext cx="5188585" cy="28562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TreeSet 定制排序, 定制排序需要实现 Comparable 接口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treeSet.add(new Person("Person_" + i, 100 - i));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System.out.println(treeSet);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6400" y="50653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顺序性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34830" y="597598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自定义顺序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hashCode：是一个native方法，返回的是对象的内存地址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equals：对于基本数据类型，==比较的是两个变量的值。对于引用对象，==比较的是两个对象的地址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重写hashcode方法为了将数据存入HashSet/HashMap/Hashtable（可以参考源码有助于理解）类时进行比较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相等的对象必须拥有相等的 hashcode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Map </a:t>
            </a:r>
            <a:r>
              <a:rPr lang="zh-CN" altLang="en-US" sz="3200"/>
              <a:t>映射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9395" y="86550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1338580"/>
            <a:ext cx="6679565" cy="5065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最基本的结构就是两种，一个是数组，另外一个是指针（引用），HashMap 就是通过这两个数据结构进行实现。HashMap实际上是一个“链表散列”的数据结构，即数组和链表的结合体。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946785"/>
            <a:ext cx="117824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运行时才知道创建了多少个对象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包中，是一个用来存放对象的容器。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  2.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集合存放的都是对象的引用，而非对象本身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。所以我们称集合中的对象就是集合中对象的引用。对象本身还是放在堆内存中。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20" y="4407535"/>
            <a:ext cx="6366510" cy="2073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1108075" y="13315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075" y="229362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075" y="325564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075" y="421767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75" y="51796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508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5980" y="145288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46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9365" y="145288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6400" y="145288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508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755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35980" y="246316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546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9365" y="246316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96400" y="246316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1508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755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35980" y="337693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546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9365" y="337693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296400" y="337693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1508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755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5980" y="438721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546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19365" y="438721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296400" y="438721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>
            <a:off x="2487295" y="1303020"/>
            <a:ext cx="8731250" cy="892175"/>
          </a:xfrm>
          <a:prstGeom prst="wedgeRectCallout">
            <a:avLst>
              <a:gd name="adj1" fmla="val -58992"/>
              <a:gd name="adj2" fmla="val 4712"/>
            </a:avLst>
          </a:prstGeom>
          <a:noFill/>
          <a:ln w="38100">
            <a:solidFill>
              <a:srgbClr val="00FC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80365" y="62953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变长数组存储</a:t>
            </a:r>
            <a:r>
              <a:rPr lang="en-US" altLang="zh-CN" b="1">
                <a:solidFill>
                  <a:schemeClr val="accent1"/>
                </a:solidFill>
              </a:rPr>
              <a:t>Entry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88595" y="384937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Entry[ ]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2" name="矩形标注 131"/>
          <p:cNvSpPr/>
          <p:nvPr/>
        </p:nvSpPr>
        <p:spPr>
          <a:xfrm>
            <a:off x="7522845" y="1152525"/>
            <a:ext cx="3546475" cy="4027170"/>
          </a:xfrm>
          <a:prstGeom prst="wedgeRectCallout">
            <a:avLst>
              <a:gd name="adj1" fmla="val 20671"/>
              <a:gd name="adj2" fmla="val 64506"/>
            </a:avLst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206740" y="577342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8B2C4C"/>
                </a:solidFill>
              </a:rPr>
              <a:t>LinkedHashMap </a:t>
            </a:r>
            <a:r>
              <a:rPr lang="zh-CN" altLang="en-US" b="1">
                <a:solidFill>
                  <a:srgbClr val="8B2C4C"/>
                </a:solidFill>
              </a:rPr>
              <a:t>独有，管理顺序</a:t>
            </a:r>
            <a:endParaRPr lang="en-US" altLang="zh-CN" b="1">
              <a:solidFill>
                <a:srgbClr val="8B2C4C"/>
              </a:solidFill>
            </a:endParaRPr>
          </a:p>
        </p:txBody>
      </p:sp>
      <p:sp>
        <p:nvSpPr>
          <p:cNvPr id="134" name="矩形标注 133"/>
          <p:cNvSpPr/>
          <p:nvPr/>
        </p:nvSpPr>
        <p:spPr>
          <a:xfrm>
            <a:off x="6193790" y="1152525"/>
            <a:ext cx="1167765" cy="4027170"/>
          </a:xfrm>
          <a:prstGeom prst="wedgeRectCallout">
            <a:avLst>
              <a:gd name="adj1" fmla="val 20690"/>
              <a:gd name="adj2" fmla="val 72169"/>
            </a:avLst>
          </a:prstGeom>
          <a:noFill/>
          <a:ln w="38100">
            <a:solidFill>
              <a:srgbClr val="CB24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173095" y="6141720"/>
            <a:ext cx="473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CB24DA"/>
                </a:solidFill>
              </a:rPr>
              <a:t>每一个</a:t>
            </a:r>
            <a:r>
              <a:rPr lang="en-US" altLang="zh-CN" b="1">
                <a:solidFill>
                  <a:srgbClr val="CB24DA"/>
                </a:solidFill>
              </a:rPr>
              <a:t>Entry</a:t>
            </a:r>
            <a:r>
              <a:rPr lang="zh-CN" altLang="en-US" b="1">
                <a:solidFill>
                  <a:srgbClr val="CB24DA"/>
                </a:solidFill>
              </a:rPr>
              <a:t>实例通过 </a:t>
            </a:r>
            <a:r>
              <a:rPr lang="en-US" altLang="zh-CN" b="1">
                <a:solidFill>
                  <a:srgbClr val="CB24DA"/>
                </a:solidFill>
              </a:rPr>
              <a:t>next </a:t>
            </a:r>
            <a:r>
              <a:rPr lang="zh-CN" altLang="en-US" b="1">
                <a:solidFill>
                  <a:srgbClr val="CB24DA"/>
                </a:solidFill>
              </a:rPr>
              <a:t>形成了一个链表</a:t>
            </a:r>
            <a:endParaRPr lang="zh-CN" altLang="en-US" b="1">
              <a:solidFill>
                <a:srgbClr val="CB24DA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HashMap</a:t>
            </a:r>
            <a:r>
              <a:rPr lang="zh-CN" altLang="en-US" b="1">
                <a:solidFill>
                  <a:srgbClr val="FF0000"/>
                </a:solidFill>
                <a:effectLst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/>
              </a:rPr>
              <a:t>Linked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HashMap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+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链表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137" name="椭圆形标注 136"/>
          <p:cNvSpPr/>
          <p:nvPr/>
        </p:nvSpPr>
        <p:spPr>
          <a:xfrm>
            <a:off x="2503170" y="4239895"/>
            <a:ext cx="1512570" cy="895985"/>
          </a:xfrm>
          <a:prstGeom prst="wedgeEllipseCallout">
            <a:avLst>
              <a:gd name="adj1" fmla="val -44500"/>
              <a:gd name="adj2" fmla="val 71332"/>
            </a:avLst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127885" y="5405120"/>
            <a:ext cx="473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0070C0"/>
                </a:solidFill>
              </a:rPr>
              <a:t>重写 </a:t>
            </a:r>
            <a:r>
              <a:rPr lang="en-US" altLang="zh-CN" b="1">
                <a:solidFill>
                  <a:srgbClr val="0070C0"/>
                </a:solidFill>
              </a:rPr>
              <a:t>equals</a:t>
            </a:r>
            <a:r>
              <a:rPr lang="zh-CN" altLang="en-US" b="1">
                <a:solidFill>
                  <a:srgbClr val="0070C0"/>
                </a:solidFill>
              </a:rPr>
              <a:t>方法必须重写 </a:t>
            </a:r>
            <a:r>
              <a:rPr lang="en-US" altLang="zh-CN" b="1">
                <a:solidFill>
                  <a:srgbClr val="0070C0"/>
                </a:solidFill>
              </a:rPr>
              <a:t>hashcode </a:t>
            </a:r>
            <a:r>
              <a:rPr lang="zh-CN" altLang="en-US" b="1">
                <a:solidFill>
                  <a:srgbClr val="0070C0"/>
                </a:solidFill>
              </a:rPr>
              <a:t>方法，防止不同对象有相同的 </a:t>
            </a:r>
            <a:r>
              <a:rPr lang="en-US" altLang="zh-CN" b="1">
                <a:solidFill>
                  <a:srgbClr val="0070C0"/>
                </a:solidFill>
              </a:rPr>
              <a:t>hashcode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随机产生10000个（0~20）数字，统计数字出现的次数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Map&lt;Integer, Integer&gt;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random.nextInt(20);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Integer randomNumCount = map.get(randomNum);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map.put(randomNum, randomNumCount != null ? ++randomNumCount :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7080" y="42189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3886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map  常见方法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HashMap 键不允许重复，值允许重复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map.put("tom", "tom123");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map.put("dav",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System.out.println(map.containsKey("tom"));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System.out.println(map.containsValue("tom123"));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System.out.println(map.getOrDefault("smith", "smith"));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6075" y="44704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HashMap 的无序性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重写了 toString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0885" y="2994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无序性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LinkedHashMap 的有序性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9220" y="2994660"/>
            <a:ext cx="2613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LinkedHashMap </a:t>
            </a:r>
            <a:r>
              <a:rPr lang="zh-CN" altLang="en-US"/>
              <a:t>有序性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6680835" cy="56578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testForeach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i&lt;map.size();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map.get(i);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Set&lt;Entry&lt;String, String&gt;&gt; entrySet = map.entrySet();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entrySet)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map.entrySet())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Iterator&lt;Entry&lt;String, String&gt;&gt; iterator = map.entrySet().iterator();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Entry&lt;String, String&gt;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map.entrySet().forEach(entry -&gt; System.out.println(entry.getKey() + "~" + entry.getValue()));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6865" y="620966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Entry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4855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testHashMap5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Set 表示 key 是不重复的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keys = map.keySet();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System.out.println(keys);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Collection 表示 value 是可重复的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Collection&lt;String&gt; values = map.values();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System.out.println(values);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keys.iterator();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iterator2 = values.iterator();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(iterator2.hasNext())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System.out.println(iterator2.next());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985" y="5417185"/>
            <a:ext cx="327787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Keys</a:t>
            </a:r>
            <a:r>
              <a:rPr lang="zh-CN" altLang="en-US"/>
              <a:t>、</a:t>
            </a:r>
            <a:r>
              <a:rPr lang="en-US" altLang="zh-CN"/>
              <a:t>Values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21385"/>
            <a:ext cx="118567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Enumeration </a:t>
            </a:r>
            <a:r>
              <a:rPr lang="zh-CN" altLang="en-US" sz="1600">
                <a:sym typeface="+mn-ea"/>
              </a:rPr>
              <a:t>迭代器</a:t>
            </a:r>
            <a:endParaRPr lang="zh-CN" altLang="en-US" sz="1600"/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Enumeration 接口是Iterator迭代器的“古老版本”，从JDK 1.0开始，Enumeration接口就已经存在了（Iterator从JDK 1.2才出现）。Enumeration接口只有两个方法。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boolean hasMoreElements()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如果此迭代器还有剩下的元素，则返回true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 nextElement()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返回该迭代器的下一个元素，如果还有的话(否则抛出异常)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通过这两个方法不难发现，Enumeration接口中的方法名称难以记忆，而且没有Iterator的remove()方法。如果现在编写Java程序，应该尽量采用Iterator迭代器，而不是用Enumeration迭代器。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之所以保留Enumeration接口的原因，主要为了照顾以前那些“古老”的程序，那些程序里大量使用Enumeration接口，如果新版本的Java里直接删除Enumeration接口，将会导致那些程序全部出错。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计算机行业有一条规则：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加入任何规则都必须慎之又慎，因为以后无法删除规则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上，Vector（包括其子类Stack）、Hashtable两个集合类，以及另一个极少使用的BitSet，都是从JDK1.遗留下来的集合类，而Enumeration接口可用于遍历这些“古老”的集合类。对于ArrayList、HashMap等集合类，不再支持使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4669155" cy="48666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Enumeration 的使用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testHashMap6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Map&lt;String,String&gt;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Hashtable&lt;String,String&gt;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"test#"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key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keyEnumeration = map.keys();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(keyEnumeration.hasMoreElements())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keyEnumeration.nextElement();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value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valueEnumeration = map.elements();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(valueEnumeration.hasMoreElements())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valueEnumeration.nextElement();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3465" y="53441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Hashtable </a:t>
            </a:r>
            <a:r>
              <a:rPr lang="zh-CN" altLang="en-US"/>
              <a:t>老式 </a:t>
            </a:r>
            <a:r>
              <a:rPr lang="en-US" altLang="zh-CN"/>
              <a:t>Map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Stack </a:t>
            </a:r>
            <a:r>
              <a:rPr lang="zh-CN" altLang="en-US" sz="3200"/>
              <a:t>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09955"/>
            <a:ext cx="12085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push( num) </a:t>
            </a:r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//入栈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pop() </a:t>
            </a:r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//栈顶元素出栈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empty()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//判定栈是否为空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//获取栈顶元素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search(num)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//判端元素num是否在栈中，如果在返回1，不在返回-1。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06640" y="1827530"/>
            <a:ext cx="4460240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栈（先进后出）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验证栈先进后出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testStack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Stack&lt;String&gt; stack = new Stack&lt;&gt;();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str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入栈(往队尾添加元素)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stack.push(str);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System.out.println(stack);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(!stack.empty())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出栈(从栈顶移除元素)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System.out.println(stack.pop());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8450" y="52578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Queue </a:t>
            </a:r>
            <a:r>
              <a:rPr lang="zh-CN" altLang="en-US" sz="3200"/>
              <a:t>队列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725" y="920750"/>
            <a:ext cx="117671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991870"/>
            <a:ext cx="1179512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15" y="824865"/>
            <a:ext cx="1188847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845185"/>
            <a:ext cx="11767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Deque（双向队列）与Queue（单向队列）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Deque继承Queue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Deque&lt;E&gt; extends Queue&lt;E&gt;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是集合框架Collection的子接口，是一种常见的数据结构，遵循先进先出的原则。基于链表来进行实现，的单向队列。LinkedList接口，实现了Queue，所以LinkedList，在插入和删除操作，效率会比较高。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Deque接口，是Queue接口的子接口，是指队列两端的元素，既能入队（offer）也能出队。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如果将Deque限制为只能从一端进行入队，和出队，就是栈的数据结构的实现。对于栈而言，有入栈（push）和出栈（pop），遵循先进后出的规则。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8615" y="144145"/>
            <a:ext cx="6111240" cy="65690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public class LinkedList&lt;E&gt; extends AbstractSequentialList&lt;E&gt; implements List&lt;E&gt;, Deque&lt;E&gt;, Cloneable, java.io.Serializable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queue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poll(): 将队首的元素删除,并返回该元素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 返回队首的元素,但不进行删除操作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offer(): 将元素添加到队尾,如果成功,则返回true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offer(): 队尾插入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System.out.println(queue.poll());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7330" y="626554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单向队列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6675120" y="36195"/>
            <a:ext cx="4504055" cy="67741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双向队列：先进后出(栈)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即可当成单向队列使用,也可当成双向队列使用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当成栈来使用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栈：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push(e):入栈,添加到队首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peek():返回栈首元素,但不进行删除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pop():出栈,删除队首元素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Deque&lt;String&gt;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队首插入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queue.push(s);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返回队首元素,不移除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4205" y="6362700"/>
            <a:ext cx="2641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双向队列</a:t>
            </a:r>
            <a:r>
              <a:rPr lang="en-US" altLang="zh-CN"/>
              <a:t>-</a:t>
            </a:r>
            <a:r>
              <a:rPr lang="zh-CN" altLang="en-US"/>
              <a:t>替代 </a:t>
            </a:r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4995" y="882015"/>
            <a:ext cx="4004310" cy="452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按照自然顺序出队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Queue&lt;Integer&gt; queue = new PriorityQueue&lt;&gt;();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顺序已经和添加顺序不一致了,内部自动给排序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0730" y="5194300"/>
            <a:ext cx="36518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PriorityQueue </a:t>
            </a:r>
            <a:r>
              <a:rPr lang="zh-CN" altLang="en-US"/>
              <a:t>优先队列</a:t>
            </a:r>
            <a:r>
              <a:rPr lang="en-US" altLang="zh-CN"/>
              <a:t>-</a:t>
            </a:r>
            <a:r>
              <a:rPr lang="zh-CN" altLang="en-US"/>
              <a:t>自然顺序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770" y="120650"/>
            <a:ext cx="7402830" cy="47929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按照自定义顺序出队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自定义：先返回奇数再返回偶数，相同性质的数按照自然顺序返回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自定义顺序需要使用重载的构造器,自定义匿名内部类 Comparator 来实现排序规则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PriorityQueue&lt;Integer&gt; queue = new PriorityQueue&lt;&gt;(new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0 &amp;&amp; o2 % 2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都是奇数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1 &amp;&amp; o2 % 2 == 1)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一个奇数一个偶数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-(o1 % 2 - o2 % 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1060" y="3024505"/>
            <a:ext cx="8705215" cy="37407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源码分析：public boolean offer(E e)   -&gt;   siftUp(i, e);   -&gt;    siftUpUsingComparator(k, x);  &amp;&amp;  siftUpComparable(k,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返回队首元素,按照自定义顺序返回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 public E poll()  -&gt;     siftDown(0, x);   -&gt;    siftDownUsingComparator(k, x);  &amp;&amp;  siftDownComparable(k,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6070" y="2786380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PriorityQueue </a:t>
            </a:r>
            <a:r>
              <a:rPr lang="zh-CN" altLang="en-US">
                <a:sym typeface="+mn-ea"/>
              </a:rPr>
              <a:t>优先队列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自定义</a:t>
            </a:r>
            <a:r>
              <a:rPr lang="zh-CN" altLang="en-US">
                <a:sym typeface="+mn-ea"/>
              </a:rPr>
              <a:t>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965" y="849630"/>
            <a:ext cx="5650865" cy="5719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测试阻塞队列: 使用阻塞队列实现发布和订阅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testBlockingQueue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ArrayBlockingQueue&lt;Integer&gt; queue = new ArrayBlockingQueue&lt;&gt;(10);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product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int randomNumber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queue.put(randomNumber);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System.out.println(String.format("put number index:%d, value: %d", i, randomNumber));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7560" y="849630"/>
            <a:ext cx="6228080" cy="5136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consumer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System.out.println(String.format("take number index:%d, value: %d", i, queue.take()));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product.start();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consumer.start();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main(String[] args)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testBlockingQueue();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8435" y="5776595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阻塞队列</a:t>
            </a:r>
            <a:r>
              <a:rPr lang="en-US" altLang="zh-CN"/>
              <a:t>-</a:t>
            </a:r>
            <a:r>
              <a:rPr lang="zh-CN" altLang="en-US"/>
              <a:t>实现发布订阅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060315" cy="430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测试数组和集合的区别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1、数组长度固定，集合的长度不固定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2、数组长度使用的是 length 属性,集合的长度使用的是 size()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数组可以是基本类型,集合只可以是引用类型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char[] chars = "helloworld".toCharArray();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循环 100 次,随机产生一个数,存储所有的偶数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evenNumberList = new ArrayList&lt;&gt;();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number = random.nextInt(100);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(number % 2 == 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evenNumberList.add(number);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System.out.println(evenNumberList.size());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0015" y="5164455"/>
            <a:ext cx="2640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集合特性：长度不固定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5441315" y="788670"/>
            <a:ext cx="5060315" cy="55587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证明集合中放入的元素是对象的引用，而不是对象本身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person.setName("tom");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person.setAge(20);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两个集合放入相同的元素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personList01.add(person);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personList02.add(person);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修改其中一个集合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(Person pson : personList02)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pson.setName("bob");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pson.setAge(30);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另一个集合跟着改变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集合对象重写了 toString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6790" y="5164455"/>
            <a:ext cx="29140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集合特性：存储对象引用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23850" y="854710"/>
            <a:ext cx="11544300" cy="28549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集合可以存放不同类型的数据,但是建议存储相同类型,不建议存储不同类型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testCollection3 () throws NoSuchMethodException, SecurityException, IllegalAccessException, IllegalArgumentException, InvocationTargetException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boolean add(E 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 = lst.getClass().getDeclaredMethod("add",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add.invoke(lst, 'a');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010" y="3088005"/>
            <a:ext cx="31051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集合特性：建议存相同类型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线性表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数组和链表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40711</Words>
  <Application>WPS 演示</Application>
  <PresentationFormat>宽屏</PresentationFormat>
  <Paragraphs>1855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950</cp:revision>
  <dcterms:created xsi:type="dcterms:W3CDTF">2019-06-19T02:08:00Z</dcterms:created>
  <dcterms:modified xsi:type="dcterms:W3CDTF">2020-12-04T08:11:43Z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