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660" r:id="rId3"/>
    <p:sldId id="661" r:id="rId4"/>
    <p:sldId id="712" r:id="rId5"/>
    <p:sldId id="710" r:id="rId6"/>
    <p:sldId id="682" r:id="rId7"/>
    <p:sldId id="683" r:id="rId8"/>
    <p:sldId id="684" r:id="rId9"/>
    <p:sldId id="699" r:id="rId10"/>
    <p:sldId id="717" r:id="rId11"/>
    <p:sldId id="718" r:id="rId12"/>
    <p:sldId id="713" r:id="rId13"/>
    <p:sldId id="686" r:id="rId14"/>
    <p:sldId id="685" r:id="rId15"/>
    <p:sldId id="714" r:id="rId16"/>
    <p:sldId id="687" r:id="rId17"/>
    <p:sldId id="720" r:id="rId18"/>
    <p:sldId id="715" r:id="rId19"/>
    <p:sldId id="688" r:id="rId20"/>
    <p:sldId id="690" r:id="rId21"/>
    <p:sldId id="691" r:id="rId22"/>
    <p:sldId id="721" r:id="rId23"/>
    <p:sldId id="722" r:id="rId24"/>
    <p:sldId id="716" r:id="rId25"/>
    <p:sldId id="692" r:id="rId26"/>
    <p:sldId id="697" r:id="rId27"/>
    <p:sldId id="723" r:id="rId28"/>
    <p:sldId id="724" r:id="rId29"/>
    <p:sldId id="725" r:id="rId30"/>
    <p:sldId id="726" r:id="rId31"/>
    <p:sldId id="6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4FFF"/>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6"/>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6.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9.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3.png"/><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49580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使用类加载器读取配置文件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testReadProperties ()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ClassLoaderTest.class.getClassLoader().getResourceAsStream("com/linkknown/reflect/account.properties");</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String userName = properties.getProperty("userName");</a:t>
            </a:r>
            <a:endParaRPr lang="zh-CN" altLang="en-US" sz="1200">
              <a:solidFill>
                <a:schemeClr val="tx1"/>
              </a:solidFill>
              <a:sym typeface="+mn-ea"/>
            </a:endParaRPr>
          </a:p>
          <a:p>
            <a:pPr algn="l"/>
            <a:r>
              <a:rPr lang="zh-CN" altLang="en-US" sz="1200">
                <a:solidFill>
                  <a:schemeClr val="tx1"/>
                </a:solidFill>
                <a:sym typeface="+mn-ea"/>
              </a:rPr>
              <a:t>        String password = properties.getProperty("password");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System.out.println(userName);</a:t>
            </a:r>
            <a:endParaRPr lang="zh-CN" altLang="en-US" sz="1200">
              <a:solidFill>
                <a:schemeClr val="tx1"/>
              </a:solidFill>
              <a:sym typeface="+mn-ea"/>
            </a:endParaRPr>
          </a:p>
          <a:p>
            <a:pPr algn="l"/>
            <a:r>
              <a:rPr lang="zh-CN" altLang="en-US" sz="1200">
                <a:solidFill>
                  <a:schemeClr val="tx1"/>
                </a:solidFill>
                <a:sym typeface="+mn-ea"/>
              </a:rPr>
              <a:t>        System.out.println(password);</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Java如何获取当前类路径</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testClassRoot () {</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得到的是当前类ClassLoaderTest.class文件的URI目录。不包括自己！</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        // 得到的是当前的classpath的绝对URI路径</a:t>
            </a:r>
            <a:endParaRPr lang="zh-CN" altLang="en-US" sz="1200">
              <a:solidFill>
                <a:schemeClr val="tx1"/>
              </a:solidFill>
              <a:sym typeface="+mn-ea"/>
            </a:endParaRPr>
          </a:p>
          <a:p>
            <a:pPr algn="l"/>
            <a:r>
              <a:rPr lang="zh-CN" altLang="en-US" sz="1200">
                <a:solidFill>
                  <a:schemeClr val="tx1"/>
                </a:solidFill>
                <a:sym typeface="+mn-ea"/>
              </a:rPr>
              <a:t>        System.out.println(ClassLoaderTest.class.getResource("/com/linkknown/reflect/account.properties"));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06665" y="1242695"/>
            <a:ext cx="26587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类加载器读取配置文件</a:t>
            </a:r>
            <a:endParaRPr lang="zh-CN"/>
          </a:p>
        </p:txBody>
      </p:sp>
      <p:pic>
        <p:nvPicPr>
          <p:cNvPr id="2" name="图片 1"/>
          <p:cNvPicPr>
            <a:picLocks noChangeAspect="1"/>
          </p:cNvPicPr>
          <p:nvPr/>
        </p:nvPicPr>
        <p:blipFill>
          <a:blip r:embed="rId2"/>
          <a:stretch>
            <a:fillRect/>
          </a:stretch>
        </p:blipFill>
        <p:spPr>
          <a:xfrm>
            <a:off x="5227955" y="1162685"/>
            <a:ext cx="1882140" cy="61722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sym typeface="+mn-ea"/>
              </a:rPr>
              <a:t>双亲委派模型</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1076325"/>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rPr>
              <a:t>双亲委派模型：</a:t>
            </a:r>
            <a:endParaRPr lang="zh-CN" altLang="en-US" sz="1600" b="1">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695575" y="2065020"/>
            <a:ext cx="6743700" cy="445770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8760" y="782955"/>
            <a:ext cx="1168527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双亲委派模式是在Java 1.2后引入的，其工作原理的是，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双亲委派模式优势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采用双亲委派模式的是好处是Java类随着它的类加载器一起具备了一种带有优先级的层次关系，通过这种层级关可以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避免类的重复加载</a:t>
            </a:r>
            <a:r>
              <a:rPr lang="zh-CN" altLang="en-US" sz="1600">
                <a:latin typeface="宋体" panose="02010600030101010101" pitchFamily="2" charset="-122"/>
                <a:ea typeface="宋体" panose="02010600030101010101" pitchFamily="2" charset="-122"/>
                <a:cs typeface="宋体" panose="02010600030101010101" pitchFamily="2" charset="-122"/>
              </a:rPr>
              <a:t>，当父亲已经加载了该类时，就没有必要子ClassLoader再加载一次。其次是考虑到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安全因素</a:t>
            </a:r>
            <a:r>
              <a:rPr lang="zh-CN" altLang="en-US" sz="1600">
                <a:latin typeface="宋体" panose="02010600030101010101" pitchFamily="2" charset="-122"/>
                <a:ea typeface="宋体" panose="02010600030101010101" pitchFamily="2" charset="-122"/>
                <a:cs typeface="宋体" panose="02010600030101010101" pitchFamily="2" charset="-122"/>
              </a:rPr>
              <a:t>，java核心api中定义类型不会被随意替换，假设通过网络传递一个名为java.lang.Integer的类，通过双亲委托模式传递到启动类加载器，而启动类加载器在核心Java API发现这个名字的类，发现该类已被加载，并不会重新加载网络传递的过来的java.lang.Integer，而直接返回已加载过的Integer.class，这样便可以防止核心API库被随意篡改。可能你会想，如果我们在classpath路径下自定义一个名为java.lang.SingleInterge类(该类是胡编的)呢？该类并不存在java.lang中，经过双亲委托模式，传递到启动类加载器中，由于父类加载器路径下并没有该类，所以不会加载，将反向委托给子类加载器加载，最终会通过系统类加载器加载该类。但是这样做是不允许，因为java.lang是核心API包，需要访问权限，强制加载将会报出如下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java.lang.SecurityException: Prohibited package name: java.lang   所以无论如何都无法加载成功的。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自定义类加载器</a:t>
            </a:r>
            <a:endParaRPr lang="zh-CN" sz="32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930910"/>
            <a:ext cx="1194054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5702935" y="207645"/>
            <a:ext cx="6389370" cy="3855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testCustomClassLoader () throws ClassNotFoundException, InstantiationException, </a:t>
            </a:r>
            <a:endParaRPr lang="zh-CN" altLang="en-US" sz="1200">
              <a:solidFill>
                <a:schemeClr val="tx1"/>
              </a:solidFill>
              <a:sym typeface="+mn-ea"/>
            </a:endParaRPr>
          </a:p>
          <a:p>
            <a:pPr algn="l"/>
            <a:r>
              <a:rPr lang="zh-CN" altLang="en-US" sz="1200">
                <a:solidFill>
                  <a:schemeClr val="tx1"/>
                </a:solidFill>
                <a:sym typeface="+mn-ea"/>
              </a:rPr>
              <a:t>    IllegalAccessException, NoSuchMethodException, SecurityException, IllegalArgumentException, InvocationTargetException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CustomClassLoader customClassLoader = new CustomClassLoader("D:\\HelloWorld.class");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Object object = Class.forName("HelloWorld", true, customClassLoader).newInstance();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printStrMethod = object.getClass().getDeclaredMethod("printStr", String.class);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printStrMethod.invoke(object, "helloworld...");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784850" y="4211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自定义类加载器</a:t>
            </a:r>
            <a:endParaRPr lang="zh-CN"/>
          </a:p>
        </p:txBody>
      </p:sp>
      <p:sp>
        <p:nvSpPr>
          <p:cNvPr id="4" name="矩形 3"/>
          <p:cNvSpPr/>
          <p:nvPr/>
        </p:nvSpPr>
        <p:spPr>
          <a:xfrm>
            <a:off x="110490" y="207645"/>
            <a:ext cx="5595620" cy="64427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自定义类加载器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CustomClassLoader extends ClassLoader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classFilePath;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CustomClassLoader(String classFilePath)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this.classFilePath = classFilePath;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protected Class&lt;?&gt; findClass(String name) throws ClassNotFoundException {</a:t>
            </a:r>
            <a:endParaRPr lang="zh-CN" altLang="en-US" sz="1200">
              <a:solidFill>
                <a:schemeClr val="tx1"/>
              </a:solidFill>
              <a:sym typeface="+mn-ea"/>
            </a:endParaRPr>
          </a:p>
          <a:p>
            <a:pPr algn="l"/>
            <a:r>
              <a:rPr lang="zh-CN" altLang="en-US" sz="1200">
                <a:solidFill>
                  <a:schemeClr val="tx1"/>
                </a:solidFill>
                <a:sym typeface="+mn-ea"/>
              </a:rPr>
              <a:t>        File file = new File(classFilePath);</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byte[] bytes = readFileAsBytes(file);</a:t>
            </a:r>
            <a:endParaRPr lang="zh-CN" altLang="en-US" sz="1200">
              <a:solidFill>
                <a:schemeClr val="tx1"/>
              </a:solidFill>
              <a:sym typeface="+mn-ea"/>
            </a:endParaRPr>
          </a:p>
          <a:p>
            <a:pPr algn="l"/>
            <a:r>
              <a:rPr lang="zh-CN" altLang="en-US" sz="1200">
                <a:solidFill>
                  <a:schemeClr val="tx1"/>
                </a:solidFill>
                <a:sym typeface="+mn-ea"/>
              </a:rPr>
              <a:t>            Class&lt;?&gt; defineClass = this.defineClass(name, bytes, 0, bytes.length);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defineClass;</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super.findClass(name);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byte[] readFileAsBytes(File file) throws IOException {</a:t>
            </a:r>
            <a:endParaRPr lang="zh-CN" altLang="en-US" sz="1200">
              <a:solidFill>
                <a:schemeClr val="tx1"/>
              </a:solidFill>
              <a:sym typeface="+mn-ea"/>
            </a:endParaRPr>
          </a:p>
          <a:p>
            <a:pPr algn="l"/>
            <a:r>
              <a:rPr lang="zh-CN" altLang="en-US" sz="1200">
                <a:solidFill>
                  <a:schemeClr val="tx1"/>
                </a:solidFill>
                <a:sym typeface="+mn-ea"/>
              </a:rPr>
              <a:t>        FileInputStream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byte[] bytes = new byte[(int) file.length()];</a:t>
            </a:r>
            <a:endParaRPr lang="zh-CN" altLang="en-US" sz="1200">
              <a:solidFill>
                <a:schemeClr val="tx1"/>
              </a:solidFill>
              <a:sym typeface="+mn-ea"/>
            </a:endParaRPr>
          </a:p>
          <a:p>
            <a:pPr algn="l"/>
            <a:r>
              <a:rPr lang="zh-CN" altLang="en-US" sz="1200">
                <a:solidFill>
                  <a:schemeClr val="tx1"/>
                </a:solidFill>
                <a:sym typeface="+mn-ea"/>
              </a:rPr>
              <a:t>        inputStream.read(bytes);</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return 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反射机制</a:t>
            </a:r>
            <a:endParaRPr lang="zh-CN" sz="32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4475" y="924560"/>
            <a:ext cx="1170305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与Java反射相关的类如下：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	代表类的实体，在运行的Java应用程序中表示类和接口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Field类	代表类的成员变量（成员变量也称为类的属性）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Method类	代表类的方法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Constructor类	代表类的构造方法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74595" y="314325"/>
            <a:ext cx="9582150" cy="3931920"/>
          </a:xfrm>
          <a:prstGeom prst="rect">
            <a:avLst/>
          </a:prstGeom>
        </p:spPr>
      </p:pic>
      <p:pic>
        <p:nvPicPr>
          <p:cNvPr id="4" name="图片 3"/>
          <p:cNvPicPr>
            <a:picLocks noChangeAspect="1"/>
          </p:cNvPicPr>
          <p:nvPr/>
        </p:nvPicPr>
        <p:blipFill>
          <a:blip r:embed="rId3"/>
          <a:stretch>
            <a:fillRect/>
          </a:stretch>
        </p:blipFill>
        <p:spPr>
          <a:xfrm>
            <a:off x="173990" y="4506595"/>
            <a:ext cx="4320540" cy="217932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90725" y="2477135"/>
            <a:ext cx="790511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双亲委派模型</a:t>
            </a:r>
            <a:endParaRPr lang="zh-CN" altLang="en-US">
              <a:sym typeface="+mn-ea"/>
            </a:endParaRPr>
          </a:p>
        </p:txBody>
      </p:sp>
      <p:sp>
        <p:nvSpPr>
          <p:cNvPr id="3" name="文本框 2"/>
          <p:cNvSpPr txBox="1"/>
          <p:nvPr/>
        </p:nvSpPr>
        <p:spPr>
          <a:xfrm>
            <a:off x="1990725" y="3157855"/>
            <a:ext cx="790511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3</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自定义类加载器</a:t>
            </a:r>
            <a:endParaRPr lang="zh-CN" altLang="en-US"/>
          </a:p>
        </p:txBody>
      </p:sp>
      <p:sp>
        <p:nvSpPr>
          <p:cNvPr id="7" name="文本框 6"/>
          <p:cNvSpPr txBox="1"/>
          <p:nvPr/>
        </p:nvSpPr>
        <p:spPr>
          <a:xfrm>
            <a:off x="1990725" y="3888105"/>
            <a:ext cx="790511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反射机制</a:t>
            </a:r>
            <a:endParaRPr lang="zh-CN" altLang="en-US">
              <a:sym typeface="+mn-ea"/>
            </a:endParaRPr>
          </a:p>
        </p:txBody>
      </p:sp>
      <p:sp>
        <p:nvSpPr>
          <p:cNvPr id="8" name="文本框 7"/>
          <p:cNvSpPr txBox="1"/>
          <p:nvPr/>
        </p:nvSpPr>
        <p:spPr>
          <a:xfrm>
            <a:off x="1990725" y="4514215"/>
            <a:ext cx="790511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en-US" altLang="zh-CN">
                <a:latin typeface="+mj-ea"/>
                <a:ea typeface="+mj-ea"/>
                <a:cs typeface="+mj-ea"/>
                <a:sym typeface="+mn-ea"/>
              </a:rPr>
              <a:t>AOP</a:t>
            </a:r>
            <a:r>
              <a:rPr lang="zh-CN" altLang="en-US">
                <a:latin typeface="+mj-ea"/>
                <a:ea typeface="+mj-ea"/>
                <a:cs typeface="+mj-ea"/>
                <a:sym typeface="+mn-ea"/>
              </a:rPr>
              <a:t>切面编程</a:t>
            </a:r>
            <a:endParaRPr lang="zh-CN" altLang="en-US"/>
          </a:p>
        </p:txBody>
      </p:sp>
      <p:sp>
        <p:nvSpPr>
          <p:cNvPr id="24" name="文本框 23"/>
          <p:cNvSpPr txBox="1"/>
          <p:nvPr/>
        </p:nvSpPr>
        <p:spPr>
          <a:xfrm>
            <a:off x="1990725" y="1911985"/>
            <a:ext cx="790511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类加载器</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0975" y="864870"/>
            <a:ext cx="118300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Class类也是类的一种，只是名字和class关键字高度相似。Java是大小写敏感的语言。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Class类的对象内容是你创建的类的类型信息，比如你创建一个shapes类，那么，Java会生成一个内容是shapes的Class类的对象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Class类的对象不能像普通类一样，以 new shapes() 的方式创建，它的对象只能由JVM创建，因为这个类没有public构造函数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有三种获得Class对象的方式：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Class.forName(“类的全限定名”)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实例对象.getClass()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类名.class （类字面常量）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在运行期间，一个类，只有一个Class对象产生。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114300" y="818515"/>
            <a:ext cx="5104765" cy="42208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获取Class对象的三种方式</a:t>
            </a:r>
            <a:endParaRPr lang="zh-CN" altLang="en-US" sz="1200">
              <a:solidFill>
                <a:schemeClr val="tx1"/>
              </a:solidFill>
              <a:sym typeface="+mn-ea"/>
            </a:endParaRPr>
          </a:p>
          <a:p>
            <a:pPr algn="l"/>
            <a:r>
              <a:rPr lang="zh-CN" altLang="en-US" sz="1200">
                <a:solidFill>
                  <a:schemeClr val="tx1"/>
                </a:solidFill>
                <a:sym typeface="+mn-ea"/>
              </a:rPr>
              <a:t>     * 1 Object ——&gt; getClass();</a:t>
            </a:r>
            <a:endParaRPr lang="zh-CN" altLang="en-US" sz="1200">
              <a:solidFill>
                <a:schemeClr val="tx1"/>
              </a:solidFill>
              <a:sym typeface="+mn-ea"/>
            </a:endParaRPr>
          </a:p>
          <a:p>
            <a:pPr algn="l"/>
            <a:r>
              <a:rPr lang="zh-CN" altLang="en-US" sz="1200">
                <a:solidFill>
                  <a:schemeClr val="tx1"/>
                </a:solidFill>
                <a:sym typeface="+mn-ea"/>
              </a:rPr>
              <a:t>     * 2 任何数据类型（包括基本数据类型）都有一个“静态”的class属性</a:t>
            </a:r>
            <a:endParaRPr lang="zh-CN" altLang="en-US" sz="1200">
              <a:solidFill>
                <a:schemeClr val="tx1"/>
              </a:solidFill>
              <a:sym typeface="+mn-ea"/>
            </a:endParaRPr>
          </a:p>
          <a:p>
            <a:pPr algn="l"/>
            <a:r>
              <a:rPr lang="zh-CN" altLang="en-US" sz="1200">
                <a:solidFill>
                  <a:schemeClr val="tx1"/>
                </a:solidFill>
                <a:sym typeface="+mn-ea"/>
              </a:rPr>
              <a:t>     * 3 通过Class类的静态方法：forName（String  className）(常用)</a:t>
            </a:r>
            <a:endParaRPr lang="zh-CN" altLang="en-US" sz="1200">
              <a:solidFill>
                <a:schemeClr val="tx1"/>
              </a:solidFill>
              <a:sym typeface="+mn-ea"/>
            </a:endParaRPr>
          </a:p>
          <a:p>
            <a:pPr algn="l"/>
            <a:r>
              <a:rPr lang="zh-CN" altLang="en-US" sz="1200">
                <a:solidFill>
                  <a:schemeClr val="tx1"/>
                </a:solidFill>
                <a:sym typeface="+mn-ea"/>
              </a:rPr>
              <a:t>     * @throws ClassNotFoundException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testClass1 () throws ClassNotFoundException {</a:t>
            </a:r>
            <a:endParaRPr lang="zh-CN" altLang="en-US" sz="1200">
              <a:solidFill>
                <a:schemeClr val="tx1"/>
              </a:solidFill>
              <a:sym typeface="+mn-ea"/>
            </a:endParaRPr>
          </a:p>
          <a:p>
            <a:pPr algn="l"/>
            <a:r>
              <a:rPr lang="zh-CN" altLang="en-US" sz="1200">
                <a:solidFill>
                  <a:schemeClr val="tx1"/>
                </a:solidFill>
                <a:sym typeface="+mn-ea"/>
              </a:rPr>
              <a:t>        Student student = new Student();</a:t>
            </a:r>
            <a:endParaRPr lang="zh-CN" altLang="en-US" sz="1200">
              <a:solidFill>
                <a:schemeClr val="tx1"/>
              </a:solidFill>
              <a:sym typeface="+mn-ea"/>
            </a:endParaRPr>
          </a:p>
          <a:p>
            <a:pPr algn="l"/>
            <a:r>
              <a:rPr lang="zh-CN" altLang="en-US" sz="1200">
                <a:solidFill>
                  <a:schemeClr val="tx1"/>
                </a:solidFill>
                <a:sym typeface="+mn-ea"/>
              </a:rPr>
              <a:t>        Class stuClass1 = student.getClass();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stuClass2 = Student.class;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Class stuClass3 = Class.forName("com.linkknown.reflect.Student");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说明了内存中 Student 类对应的 Class 类只有一个实例</a:t>
            </a:r>
            <a:endParaRPr lang="zh-CN" altLang="en-US" sz="1200">
              <a:solidFill>
                <a:schemeClr val="tx1"/>
              </a:solidFill>
              <a:sym typeface="+mn-ea"/>
            </a:endParaRPr>
          </a:p>
          <a:p>
            <a:pPr algn="l"/>
            <a:r>
              <a:rPr lang="zh-CN" altLang="en-US" sz="1200">
                <a:solidFill>
                  <a:schemeClr val="tx1"/>
                </a:solidFill>
                <a:sym typeface="+mn-ea"/>
              </a:rPr>
              <a:t>        System.out.println(stuClass1 == stuClass2);</a:t>
            </a:r>
            <a:endParaRPr lang="zh-CN" altLang="en-US" sz="1200">
              <a:solidFill>
                <a:schemeClr val="tx1"/>
              </a:solidFill>
              <a:sym typeface="+mn-ea"/>
            </a:endParaRPr>
          </a:p>
          <a:p>
            <a:pPr algn="l"/>
            <a:r>
              <a:rPr lang="zh-CN" altLang="en-US" sz="1200">
                <a:solidFill>
                  <a:schemeClr val="tx1"/>
                </a:solidFill>
                <a:sym typeface="+mn-ea"/>
              </a:rPr>
              <a:t>        System.out.println(stuClass2 == stuClass3);</a:t>
            </a:r>
            <a:endParaRPr lang="zh-CN" altLang="en-US" sz="1200">
              <a:solidFill>
                <a:schemeClr val="tx1"/>
              </a:solidFill>
              <a:sym typeface="+mn-ea"/>
            </a:endParaRPr>
          </a:p>
          <a:p>
            <a:pPr algn="l"/>
            <a:r>
              <a:rPr lang="zh-CN" altLang="en-US" sz="1200">
                <a:solidFill>
                  <a:schemeClr val="tx1"/>
                </a:solidFill>
                <a:sym typeface="+mn-ea"/>
              </a:rPr>
              <a:t>        System.out.println(stuClass1 == stuClass3);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3141980" y="51136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对象获取</a:t>
            </a:r>
            <a:endParaRPr lang="zh-CN" altLang="en-US"/>
          </a:p>
        </p:txBody>
      </p:sp>
      <p:sp>
        <p:nvSpPr>
          <p:cNvPr id="4" name="矩形 3"/>
          <p:cNvSpPr/>
          <p:nvPr/>
        </p:nvSpPr>
        <p:spPr>
          <a:xfrm>
            <a:off x="5329555" y="240030"/>
            <a:ext cx="6743700" cy="64496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 String 类相关的元数据信息</a:t>
            </a:r>
            <a:endParaRPr lang="zh-CN" altLang="en-US" sz="1200">
              <a:solidFill>
                <a:schemeClr val="tx1"/>
              </a:solidFill>
              <a:sym typeface="+mn-ea"/>
            </a:endParaRPr>
          </a:p>
          <a:p>
            <a:pPr algn="l"/>
            <a:r>
              <a:rPr lang="zh-CN" altLang="en-US" sz="1200">
                <a:solidFill>
                  <a:schemeClr val="tx1"/>
                </a:solidFill>
                <a:sym typeface="+mn-ea"/>
              </a:rPr>
              <a:t>     * @throws SecurityException </a:t>
            </a:r>
            <a:endParaRPr lang="zh-CN" altLang="en-US" sz="1200">
              <a:solidFill>
                <a:schemeClr val="tx1"/>
              </a:solidFill>
              <a:sym typeface="+mn-ea"/>
            </a:endParaRPr>
          </a:p>
          <a:p>
            <a:pPr algn="l"/>
            <a:r>
              <a:rPr lang="zh-CN" altLang="en-US" sz="1200">
                <a:solidFill>
                  <a:schemeClr val="tx1"/>
                </a:solidFill>
                <a:sym typeface="+mn-ea"/>
              </a:rPr>
              <a:t>     * @throws NoSuchMethodException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testClassForString () throws NoSuchMethodException, SecurityException {</a:t>
            </a:r>
            <a:endParaRPr lang="zh-CN" altLang="en-US" sz="1200">
              <a:solidFill>
                <a:schemeClr val="tx1"/>
              </a:solidFill>
              <a:sym typeface="+mn-ea"/>
            </a:endParaRPr>
          </a:p>
          <a:p>
            <a:pPr algn="l"/>
            <a:r>
              <a:rPr lang="zh-CN" altLang="en-US" sz="1200">
                <a:solidFill>
                  <a:schemeClr val="tx1"/>
                </a:solidFill>
                <a:sym typeface="+mn-ea"/>
              </a:rPr>
              <a:t>        Class clazz = String.class;</a:t>
            </a:r>
            <a:endParaRPr lang="zh-CN" altLang="en-US" sz="1200">
              <a:solidFill>
                <a:schemeClr val="tx1"/>
              </a:solidFill>
              <a:sym typeface="+mn-ea"/>
            </a:endParaRPr>
          </a:p>
          <a:p>
            <a:pPr algn="l"/>
            <a:r>
              <a:rPr lang="zh-CN" altLang="en-US" sz="1200">
                <a:solidFill>
                  <a:schemeClr val="tx1"/>
                </a:solidFill>
                <a:sym typeface="+mn-ea"/>
              </a:rPr>
              <a:t>        // 构造器</a:t>
            </a:r>
            <a:endParaRPr lang="zh-CN" altLang="en-US" sz="1200">
              <a:solidFill>
                <a:schemeClr val="tx1"/>
              </a:solidFill>
              <a:sym typeface="+mn-ea"/>
            </a:endParaRPr>
          </a:p>
          <a:p>
            <a:pPr algn="l"/>
            <a:r>
              <a:rPr lang="zh-CN" altLang="en-US" sz="1200">
                <a:solidFill>
                  <a:schemeClr val="tx1"/>
                </a:solidFill>
                <a:sym typeface="+mn-ea"/>
              </a:rPr>
              <a:t>        Constructor[] constructors = clazz.getConstructors();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个公有构造方法。");</a:t>
            </a:r>
            <a:endParaRPr lang="zh-CN" altLang="en-US" sz="1200">
              <a:solidFill>
                <a:schemeClr val="tx1"/>
              </a:solidFill>
              <a:sym typeface="+mn-ea"/>
            </a:endParaRPr>
          </a:p>
          <a:p>
            <a:pPr algn="l"/>
            <a:r>
              <a:rPr lang="zh-CN" altLang="en-US" sz="1200">
                <a:solidFill>
                  <a:schemeClr val="tx1"/>
                </a:solidFill>
                <a:sym typeface="+mn-ea"/>
              </a:rPr>
              <a:t>        constructors = clazz.getDeclaredConstructors();</a:t>
            </a:r>
            <a:endParaRPr lang="zh-CN" altLang="en-US" sz="1200">
              <a:solidFill>
                <a:schemeClr val="tx1"/>
              </a:solidFill>
              <a:sym typeface="+mn-ea"/>
            </a:endParaRPr>
          </a:p>
          <a:p>
            <a:pPr algn="l"/>
            <a:r>
              <a:rPr lang="zh-CN" altLang="en-US" sz="1200">
                <a:solidFill>
                  <a:schemeClr val="tx1"/>
                </a:solidFill>
                <a:sym typeface="+mn-ea"/>
              </a:rPr>
              <a:t>        System.out.println("String 类有 " + constructors.length + " 个构造方法(包括：私有、受保护、默认、公有)。");</a:t>
            </a:r>
            <a:endParaRPr lang="zh-CN" altLang="en-US" sz="1200">
              <a:solidFill>
                <a:schemeClr val="tx1"/>
              </a:solidFill>
              <a:sym typeface="+mn-ea"/>
            </a:endParaRPr>
          </a:p>
          <a:p>
            <a:pPr algn="l"/>
            <a:r>
              <a:rPr lang="zh-CN" altLang="en-US" sz="1200">
                <a:solidFill>
                  <a:schemeClr val="tx1"/>
                </a:solidFill>
                <a:sym typeface="+mn-ea"/>
              </a:rPr>
              <a:t>        Constructor constructor = clazz.getConstructor(null);</a:t>
            </a:r>
            <a:endParaRPr lang="zh-CN" altLang="en-US" sz="1200">
              <a:solidFill>
                <a:schemeClr val="tx1"/>
              </a:solidFill>
              <a:sym typeface="+mn-ea"/>
            </a:endParaRPr>
          </a:p>
          <a:p>
            <a:pPr algn="l"/>
            <a:r>
              <a:rPr lang="zh-CN" altLang="en-US" sz="1200">
                <a:solidFill>
                  <a:schemeClr val="tx1"/>
                </a:solidFill>
                <a:sym typeface="+mn-ea"/>
              </a:rPr>
              <a:t>        System.out.println("String 类的无参构造器" + constructor);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字段</a:t>
            </a:r>
            <a:endParaRPr lang="zh-CN" altLang="en-US" sz="1200">
              <a:solidFill>
                <a:schemeClr val="tx1"/>
              </a:solidFill>
              <a:sym typeface="+mn-ea"/>
            </a:endParaRPr>
          </a:p>
          <a:p>
            <a:pPr algn="l"/>
            <a:r>
              <a:rPr lang="zh-CN" altLang="en-US" sz="1200">
                <a:solidFill>
                  <a:schemeClr val="tx1"/>
                </a:solidFill>
                <a:sym typeface="+mn-ea"/>
              </a:rPr>
              <a:t>        Field[] fields = clazz.getFields();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公有字段。");</a:t>
            </a:r>
            <a:endParaRPr lang="zh-CN" altLang="en-US" sz="1200">
              <a:solidFill>
                <a:schemeClr val="tx1"/>
              </a:solidFill>
              <a:sym typeface="+mn-ea"/>
            </a:endParaRPr>
          </a:p>
          <a:p>
            <a:pPr algn="l"/>
            <a:r>
              <a:rPr lang="zh-CN" altLang="en-US" sz="1200">
                <a:solidFill>
                  <a:schemeClr val="tx1"/>
                </a:solidFill>
                <a:sym typeface="+mn-ea"/>
              </a:rPr>
              <a:t>        fields = clazz.getDeclaredFields();</a:t>
            </a:r>
            <a:endParaRPr lang="zh-CN" altLang="en-US" sz="1200">
              <a:solidFill>
                <a:schemeClr val="tx1"/>
              </a:solidFill>
              <a:sym typeface="+mn-ea"/>
            </a:endParaRPr>
          </a:p>
          <a:p>
            <a:pPr algn="l"/>
            <a:r>
              <a:rPr lang="zh-CN" altLang="en-US" sz="1200">
                <a:solidFill>
                  <a:schemeClr val="tx1"/>
                </a:solidFill>
                <a:sym typeface="+mn-ea"/>
              </a:rPr>
              <a:t>        System.out.println("String 类有 " + fields.length + " 个 字段(包括：私有、受保护、默认、公有)。");</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父类</a:t>
            </a:r>
            <a:endParaRPr lang="zh-CN" altLang="en-US" sz="1200">
              <a:solidFill>
                <a:schemeClr val="tx1"/>
              </a:solidFill>
              <a:sym typeface="+mn-ea"/>
            </a:endParaRPr>
          </a:p>
          <a:p>
            <a:pPr algn="l"/>
            <a:r>
              <a:rPr lang="zh-CN" altLang="en-US" sz="1200">
                <a:solidFill>
                  <a:schemeClr val="tx1"/>
                </a:solidFill>
                <a:sym typeface="+mn-ea"/>
              </a:rPr>
              <a:t>        Class superclass = clazz.getSuperclass();</a:t>
            </a:r>
            <a:endParaRPr lang="zh-CN" altLang="en-US" sz="1200">
              <a:solidFill>
                <a:schemeClr val="tx1"/>
              </a:solidFill>
              <a:sym typeface="+mn-ea"/>
            </a:endParaRPr>
          </a:p>
          <a:p>
            <a:pPr algn="l"/>
            <a:r>
              <a:rPr lang="zh-CN" altLang="en-US" sz="1200">
                <a:solidFill>
                  <a:schemeClr val="tx1"/>
                </a:solidFill>
                <a:sym typeface="+mn-ea"/>
              </a:rPr>
              <a:t>        System.out.println("String 类的父类是 " + superclass);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父接口</a:t>
            </a:r>
            <a:endParaRPr lang="zh-CN" altLang="en-US" sz="1200">
              <a:solidFill>
                <a:schemeClr val="tx1"/>
              </a:solidFill>
              <a:sym typeface="+mn-ea"/>
            </a:endParaRPr>
          </a:p>
          <a:p>
            <a:pPr algn="l"/>
            <a:r>
              <a:rPr lang="zh-CN" altLang="en-US" sz="1200">
                <a:solidFill>
                  <a:schemeClr val="tx1"/>
                </a:solidFill>
                <a:sym typeface="+mn-ea"/>
              </a:rPr>
              <a:t>        Class[] interfaces = clazz.getInterfaces();</a:t>
            </a:r>
            <a:endParaRPr lang="zh-CN" altLang="en-US" sz="1200">
              <a:solidFill>
                <a:schemeClr val="tx1"/>
              </a:solidFill>
              <a:sym typeface="+mn-ea"/>
            </a:endParaRPr>
          </a:p>
          <a:p>
            <a:pPr algn="l"/>
            <a:r>
              <a:rPr lang="zh-CN" altLang="en-US" sz="1200">
                <a:solidFill>
                  <a:schemeClr val="tx1"/>
                </a:solidFill>
                <a:sym typeface="+mn-ea"/>
              </a:rPr>
              <a:t>        for (Class cls : interfaces) {</a:t>
            </a:r>
            <a:endParaRPr lang="zh-CN" altLang="en-US" sz="1200">
              <a:solidFill>
                <a:schemeClr val="tx1"/>
              </a:solidFill>
              <a:sym typeface="+mn-ea"/>
            </a:endParaRPr>
          </a:p>
          <a:p>
            <a:pPr algn="l"/>
            <a:r>
              <a:rPr lang="zh-CN" altLang="en-US" sz="1200">
                <a:solidFill>
                  <a:schemeClr val="tx1"/>
                </a:solidFill>
                <a:sym typeface="+mn-ea"/>
              </a:rPr>
              <a:t>            System.out.println("String 类的父接口有 " + cls);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908540" y="615886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对象方法</a:t>
            </a: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14300" y="818515"/>
            <a:ext cx="8856345" cy="372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测试创建实例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testNewInstance () throws ClassNotFoundException, InstantiationException, IllegalAccessException, </a:t>
            </a:r>
            <a:endParaRPr lang="zh-CN" altLang="en-US" sz="1200">
              <a:solidFill>
                <a:schemeClr val="tx1"/>
              </a:solidFill>
              <a:sym typeface="+mn-ea"/>
            </a:endParaRPr>
          </a:p>
          <a:p>
            <a:pPr algn="l"/>
            <a:r>
              <a:rPr lang="zh-CN" altLang="en-US" sz="1200">
                <a:solidFill>
                  <a:schemeClr val="tx1"/>
                </a:solidFill>
                <a:sym typeface="+mn-ea"/>
              </a:rPr>
              <a:t>    IllegalArgumentException, InvocationTargetException, NoSuchMethodException, SecurityException, NoSuchFieldException {</a:t>
            </a:r>
            <a:endParaRPr lang="zh-CN" altLang="en-US" sz="1200">
              <a:solidFill>
                <a:schemeClr val="tx1"/>
              </a:solidFill>
              <a:sym typeface="+mn-ea"/>
            </a:endParaRPr>
          </a:p>
          <a:p>
            <a:pPr algn="l"/>
            <a:r>
              <a:rPr lang="zh-CN" altLang="en-US" sz="1200">
                <a:solidFill>
                  <a:schemeClr val="tx1"/>
                </a:solidFill>
                <a:sym typeface="+mn-ea"/>
              </a:rPr>
              <a:t>        // 通过反射创建实例</a:t>
            </a:r>
            <a:endParaRPr lang="zh-CN" altLang="en-US" sz="1200">
              <a:solidFill>
                <a:schemeClr val="tx1"/>
              </a:solidFill>
              <a:sym typeface="+mn-ea"/>
            </a:endParaRPr>
          </a:p>
          <a:p>
            <a:pPr algn="l"/>
            <a:r>
              <a:rPr lang="zh-CN" altLang="en-US" sz="1200">
                <a:solidFill>
                  <a:schemeClr val="tx1"/>
                </a:solidFill>
                <a:sym typeface="+mn-ea"/>
              </a:rPr>
              <a:t>        Class&lt;?&gt; clazz = Class.forName("com.linkknown.reflect.Student");</a:t>
            </a:r>
            <a:endParaRPr lang="zh-CN" altLang="en-US" sz="1200">
              <a:solidFill>
                <a:schemeClr val="tx1"/>
              </a:solidFill>
              <a:sym typeface="+mn-ea"/>
            </a:endParaRPr>
          </a:p>
          <a:p>
            <a:pPr algn="l"/>
            <a:r>
              <a:rPr lang="zh-CN" altLang="en-US" sz="1200">
                <a:solidFill>
                  <a:schemeClr val="tx1"/>
                </a:solidFill>
                <a:sym typeface="+mn-ea"/>
              </a:rPr>
              <a:t>        Object instance = clazz.getConstructor().newInstance();</a:t>
            </a:r>
            <a:endParaRPr lang="zh-CN" altLang="en-US" sz="1200">
              <a:solidFill>
                <a:schemeClr val="tx1"/>
              </a:solidFill>
              <a:sym typeface="+mn-ea"/>
            </a:endParaRPr>
          </a:p>
          <a:p>
            <a:pPr algn="l"/>
            <a:r>
              <a:rPr lang="zh-CN" altLang="en-US" sz="1200">
                <a:solidFill>
                  <a:schemeClr val="tx1"/>
                </a:solidFill>
                <a:sym typeface="+mn-ea"/>
              </a:rPr>
              <a:t>        Field nameField = clazz.getDeclaredField("name");</a:t>
            </a:r>
            <a:endParaRPr lang="zh-CN" altLang="en-US" sz="1200">
              <a:solidFill>
                <a:schemeClr val="tx1"/>
              </a:solidFill>
              <a:sym typeface="+mn-ea"/>
            </a:endParaRPr>
          </a:p>
          <a:p>
            <a:pPr algn="l"/>
            <a:r>
              <a:rPr lang="zh-CN" altLang="en-US" sz="1200">
                <a:solidFill>
                  <a:schemeClr val="tx1"/>
                </a:solidFill>
                <a:sym typeface="+mn-ea"/>
              </a:rPr>
              <a:t>        nameField.setAccessible(true);</a:t>
            </a:r>
            <a:endParaRPr lang="zh-CN" altLang="en-US" sz="1200">
              <a:solidFill>
                <a:schemeClr val="tx1"/>
              </a:solidFill>
              <a:sym typeface="+mn-ea"/>
            </a:endParaRPr>
          </a:p>
          <a:p>
            <a:pPr algn="l"/>
            <a:r>
              <a:rPr lang="zh-CN" altLang="en-US" sz="1200">
                <a:solidFill>
                  <a:schemeClr val="tx1"/>
                </a:solidFill>
                <a:sym typeface="+mn-ea"/>
              </a:rPr>
              <a:t>        nameField.set(instance, "zhangsan");</a:t>
            </a:r>
            <a:endParaRPr lang="zh-CN" altLang="en-US" sz="1200">
              <a:solidFill>
                <a:schemeClr val="tx1"/>
              </a:solidFill>
              <a:sym typeface="+mn-ea"/>
            </a:endParaRPr>
          </a:p>
          <a:p>
            <a:pPr algn="l"/>
            <a:r>
              <a:rPr lang="zh-CN" altLang="en-US" sz="1200">
                <a:solidFill>
                  <a:schemeClr val="tx1"/>
                </a:solidFill>
                <a:sym typeface="+mn-ea"/>
              </a:rPr>
              <a:t>//        Field ageField = clazz.getDeclaredField("age");</a:t>
            </a:r>
            <a:endParaRPr lang="zh-CN" altLang="en-US" sz="1200">
              <a:solidFill>
                <a:schemeClr val="tx1"/>
              </a:solidFill>
              <a:sym typeface="+mn-ea"/>
            </a:endParaRPr>
          </a:p>
          <a:p>
            <a:pPr algn="l"/>
            <a:r>
              <a:rPr lang="zh-CN" altLang="en-US" sz="1200">
                <a:solidFill>
                  <a:schemeClr val="tx1"/>
                </a:solidFill>
                <a:sym typeface="+mn-ea"/>
              </a:rPr>
              <a:t>//        ageField.setAccessible(true);</a:t>
            </a:r>
            <a:endParaRPr lang="zh-CN" altLang="en-US" sz="1200">
              <a:solidFill>
                <a:schemeClr val="tx1"/>
              </a:solidFill>
              <a:sym typeface="+mn-ea"/>
            </a:endParaRPr>
          </a:p>
          <a:p>
            <a:pPr algn="l"/>
            <a:r>
              <a:rPr lang="zh-CN" altLang="en-US" sz="1200">
                <a:solidFill>
                  <a:schemeClr val="tx1"/>
                </a:solidFill>
                <a:sym typeface="+mn-ea"/>
              </a:rPr>
              <a:t>//        ageField.set(instance, 20);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Method ageMethod = clazz.getDeclaredMethod("setAge", int.class);</a:t>
            </a:r>
            <a:endParaRPr lang="zh-CN" altLang="en-US" sz="1200">
              <a:solidFill>
                <a:schemeClr val="tx1"/>
              </a:solidFill>
              <a:sym typeface="+mn-ea"/>
            </a:endParaRPr>
          </a:p>
          <a:p>
            <a:pPr algn="l"/>
            <a:r>
              <a:rPr lang="zh-CN" altLang="en-US" sz="1200">
                <a:solidFill>
                  <a:schemeClr val="tx1"/>
                </a:solidFill>
                <a:sym typeface="+mn-ea"/>
              </a:rPr>
              <a:t>        ageMethod.invoke(instance, 20);</a:t>
            </a:r>
            <a:endParaRPr lang="zh-CN" altLang="en-US" sz="1200">
              <a:solidFill>
                <a:schemeClr val="tx1"/>
              </a:solidFill>
              <a:sym typeface="+mn-ea"/>
            </a:endParaRPr>
          </a:p>
          <a:p>
            <a:pPr algn="l"/>
            <a:r>
              <a:rPr lang="zh-CN" altLang="en-US" sz="1200">
                <a:solidFill>
                  <a:schemeClr val="tx1"/>
                </a:solidFill>
                <a:sym typeface="+mn-ea"/>
              </a:rPr>
              <a:t>        System.out.println(instance);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5636895" y="39839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反射创建实例</a:t>
            </a:r>
            <a:endParaRPr lang="zh-CN"/>
          </a:p>
        </p:txBody>
      </p:sp>
      <p:sp>
        <p:nvSpPr>
          <p:cNvPr id="7" name="矩形 6"/>
          <p:cNvSpPr/>
          <p:nvPr/>
        </p:nvSpPr>
        <p:spPr>
          <a:xfrm>
            <a:off x="7816215" y="2151380"/>
            <a:ext cx="4203065" cy="45427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Student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int age;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getName() {</a:t>
            </a:r>
            <a:endParaRPr lang="zh-CN" altLang="en-US" sz="1200">
              <a:solidFill>
                <a:schemeClr val="tx1"/>
              </a:solidFill>
              <a:sym typeface="+mn-ea"/>
            </a:endParaRPr>
          </a:p>
          <a:p>
            <a:pPr algn="l"/>
            <a:r>
              <a:rPr lang="zh-CN" altLang="en-US" sz="1200">
                <a:solidFill>
                  <a:schemeClr val="tx1"/>
                </a:solidFill>
                <a:sym typeface="+mn-ea"/>
              </a:rPr>
              <a:t>        return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setName(String name) {</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getAge() {</a:t>
            </a:r>
            <a:endParaRPr lang="zh-CN" altLang="en-US" sz="1200">
              <a:solidFill>
                <a:schemeClr val="tx1"/>
              </a:solidFill>
              <a:sym typeface="+mn-ea"/>
            </a:endParaRPr>
          </a:p>
          <a:p>
            <a:pPr algn="l"/>
            <a:r>
              <a:rPr lang="zh-CN" altLang="en-US" sz="1200">
                <a:solidFill>
                  <a:schemeClr val="tx1"/>
                </a:solidFill>
                <a:sym typeface="+mn-ea"/>
              </a:rPr>
              <a:t>        return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setAge(int age) {</a:t>
            </a:r>
            <a:endParaRPr lang="zh-CN" altLang="en-US" sz="1200">
              <a:solidFill>
                <a:schemeClr val="tx1"/>
              </a:solidFill>
              <a:sym typeface="+mn-ea"/>
            </a:endParaRPr>
          </a:p>
          <a:p>
            <a:pPr algn="l"/>
            <a:r>
              <a:rPr lang="zh-CN" altLang="en-US" sz="1200">
                <a:solidFill>
                  <a:schemeClr val="tx1"/>
                </a:solidFill>
                <a:sym typeface="+mn-ea"/>
              </a:rPr>
              <a:t>        this.age = age;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"Student [name=" + name + ", age=" + age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宋体" panose="02010600030101010101" pitchFamily="2" charset="-122"/>
                <a:ea typeface="宋体" panose="02010600030101010101" pitchFamily="2" charset="-122"/>
                <a:cs typeface="宋体" panose="02010600030101010101" pitchFamily="2" charset="-122"/>
                <a:sym typeface="+mn-ea"/>
              </a:rPr>
              <a:t>AOP</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切面编程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5585" y="791210"/>
            <a:ext cx="117214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AOP(Aspect Oriented Programing)，即面向切面编程，它主要用于日志记录、性能统计、安全控制、事务处理、异常处理等方面。它的主要意图就要将日志记录，性能统计，安全控制、事务处理、异常处理等等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代码从业务逻辑代码中清楚地划分出来</a:t>
            </a:r>
            <a:r>
              <a:rPr lang="zh-CN" altLang="en-US" sz="1600">
                <a:latin typeface="宋体" panose="02010600030101010101" pitchFamily="2" charset="-122"/>
                <a:ea typeface="宋体" panose="02010600030101010101" pitchFamily="2" charset="-122"/>
                <a:cs typeface="宋体" panose="02010600030101010101" pitchFamily="2" charset="-122"/>
              </a:rPr>
              <a:t>。通过对这些行为的分离，我们希望可以将它们独立地配置到业务逻辑方法中，而要改变这些行为的时候也不需要影响到业务逻辑方法代码。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动态代理类不仅简化了编程工作，而且提高了软件系统的扩展性和可维护性。我们可以通过实现java.lang.reflect.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InvocationHandler</a:t>
            </a:r>
            <a:r>
              <a:rPr lang="zh-CN" altLang="en-US" sz="1600">
                <a:latin typeface="宋体" panose="02010600030101010101" pitchFamily="2" charset="-122"/>
                <a:ea typeface="宋体" panose="02010600030101010101" pitchFamily="2" charset="-122"/>
                <a:cs typeface="宋体" panose="02010600030101010101" pitchFamily="2" charset="-122"/>
              </a:rPr>
              <a:t>接口提供一个执行处理器，然后通过java.lang.reflect.Proxy得到一个代理对象，通过这个代理对象来执行业务逻辑方法,在业务逻辑方法被调用的同时，自动调用会执行处理器。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41605" y="80645"/>
            <a:ext cx="4276090" cy="66846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System.out.println(name + " before giveTestPaper");</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System.out.println(name + " after giveTestPaper");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System.out.println(name + " before writeTestPaper");</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System.out.println(name + " after writeTestPaper");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System.out.println(name + " before submitTestPaper");</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System.out.println(name + " after 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5" name="矩形 4"/>
          <p:cNvSpPr/>
          <p:nvPr/>
        </p:nvSpPr>
        <p:spPr>
          <a:xfrm>
            <a:off x="4567555" y="272732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硬编码</a:t>
            </a:r>
            <a:endParaRPr lang="zh-CN" altLang="en-US"/>
          </a:p>
        </p:txBody>
      </p:sp>
      <p:sp>
        <p:nvSpPr>
          <p:cNvPr id="2" name="矩形 1"/>
          <p:cNvSpPr/>
          <p:nvPr/>
        </p:nvSpPr>
        <p:spPr>
          <a:xfrm>
            <a:off x="4567555" y="709295"/>
            <a:ext cx="4276090" cy="18662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不使用切面编程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testAop1 () {</a:t>
            </a:r>
            <a:endParaRPr lang="zh-CN" altLang="en-US" sz="1200">
              <a:solidFill>
                <a:schemeClr val="tx1"/>
              </a:solidFill>
              <a:sym typeface="+mn-ea"/>
            </a:endParaRPr>
          </a:p>
          <a:p>
            <a:pPr algn="l"/>
            <a:r>
              <a:rPr lang="zh-CN" altLang="en-US" sz="1200">
                <a:solidFill>
                  <a:schemeClr val="tx1"/>
                </a:solidFill>
                <a:sym typeface="+mn-ea"/>
              </a:rPr>
              <a:t>        KaoShi kaoshi = new KaoShi("zhangsan");</a:t>
            </a:r>
            <a:endParaRPr lang="zh-CN" altLang="en-US" sz="1200">
              <a:solidFill>
                <a:schemeClr val="tx1"/>
              </a:solidFill>
              <a:sym typeface="+mn-ea"/>
            </a:endParaRPr>
          </a:p>
          <a:p>
            <a:pPr algn="l"/>
            <a:r>
              <a:rPr lang="zh-CN" altLang="en-US" sz="1200">
                <a:solidFill>
                  <a:schemeClr val="tx1"/>
                </a:solidFill>
                <a:sym typeface="+mn-ea"/>
              </a:rPr>
              <a:t>        kaoshi.start();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460375" y="3791585"/>
            <a:ext cx="267779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a:t>
            </a:r>
            <a:endParaRPr lang="zh-CN" altLang="en-US"/>
          </a:p>
        </p:txBody>
      </p:sp>
      <p:sp>
        <p:nvSpPr>
          <p:cNvPr id="2" name="矩形 1"/>
          <p:cNvSpPr/>
          <p:nvPr/>
        </p:nvSpPr>
        <p:spPr>
          <a:xfrm>
            <a:off x="460375" y="4343400"/>
            <a:ext cx="11051540" cy="23399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testAop2 () {</a:t>
            </a:r>
            <a:endParaRPr lang="zh-CN" altLang="en-US" sz="1200">
              <a:solidFill>
                <a:schemeClr val="tx1"/>
              </a:solidFill>
              <a:sym typeface="+mn-ea"/>
            </a:endParaRPr>
          </a:p>
          <a:p>
            <a:pPr algn="l"/>
            <a:r>
              <a:rPr lang="zh-CN" altLang="en-US" sz="1200">
                <a:solidFill>
                  <a:schemeClr val="tx1"/>
                </a:solidFill>
                <a:sym typeface="+mn-ea"/>
              </a:rPr>
              <a:t>        KaoShi2 kaoshi = new KaoShi2("zhangsan");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 newProxyInstance 必须传代理的父接口</a:t>
            </a:r>
            <a:endParaRPr lang="zh-CN" altLang="en-US" sz="1200">
              <a:solidFill>
                <a:schemeClr val="tx1"/>
              </a:solidFill>
              <a:sym typeface="+mn-ea"/>
            </a:endParaRPr>
          </a:p>
          <a:p>
            <a:pPr algn="l"/>
            <a:r>
              <a:rPr lang="zh-CN" altLang="en-US" sz="1200">
                <a:solidFill>
                  <a:schemeClr val="tx1"/>
                </a:solidFill>
                <a:sym typeface="+mn-ea"/>
              </a:rPr>
              <a:t>        // 生成的代理类是父接口的一个子类（动态生成的，和被代理类是兄弟类，此处不能用 KaoShi2 接收）</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kaoshiInterface.start();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71120"/>
            <a:ext cx="4276090" cy="56648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KaoShi2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KaoShi2(String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start() {</a:t>
            </a:r>
            <a:endParaRPr lang="zh-CN" altLang="en-US" sz="1200">
              <a:solidFill>
                <a:schemeClr val="tx1"/>
              </a:solidFill>
              <a:sym typeface="+mn-ea"/>
            </a:endParaRPr>
          </a:p>
          <a:p>
            <a:pPr algn="l"/>
            <a:r>
              <a:rPr lang="zh-CN" altLang="en-US" sz="1200">
                <a:solidFill>
                  <a:schemeClr val="tx1"/>
                </a:solidFill>
                <a:sym typeface="+mn-ea"/>
              </a:rPr>
              <a:t>        this.giveTestPaper();</a:t>
            </a:r>
            <a:endParaRPr lang="zh-CN" altLang="en-US" sz="1200">
              <a:solidFill>
                <a:schemeClr val="tx1"/>
              </a:solidFill>
              <a:sym typeface="+mn-ea"/>
            </a:endParaRPr>
          </a:p>
          <a:p>
            <a:pPr algn="l"/>
            <a:r>
              <a:rPr lang="zh-CN" altLang="en-US" sz="1200">
                <a:solidFill>
                  <a:schemeClr val="tx1"/>
                </a:solidFill>
                <a:sym typeface="+mn-ea"/>
              </a:rPr>
              <a:t>        this.writeTestPaper();</a:t>
            </a:r>
            <a:endParaRPr lang="zh-CN" altLang="en-US" sz="1200">
              <a:solidFill>
                <a:schemeClr val="tx1"/>
              </a:solidFill>
              <a:sym typeface="+mn-ea"/>
            </a:endParaRPr>
          </a:p>
          <a:p>
            <a:pPr algn="l"/>
            <a:r>
              <a:rPr lang="zh-CN" altLang="en-US" sz="1200">
                <a:solidFill>
                  <a:schemeClr val="tx1"/>
                </a:solidFill>
                <a:sym typeface="+mn-ea"/>
              </a:rPr>
              <a:t>        this.submitTestPaper();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460375" y="71120"/>
            <a:ext cx="6487160" cy="36258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LogInterceptor implements InvocationHandler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r>
              <a:rPr lang="en-US" altLang="zh-CN" sz="1200">
                <a:solidFill>
                  <a:schemeClr val="tx1"/>
                </a:solidFill>
                <a:sym typeface="+mn-ea"/>
              </a:rPr>
              <a:t>/ </a:t>
            </a:r>
            <a:r>
              <a:rPr lang="zh-CN" altLang="en-US" sz="1200">
                <a:solidFill>
                  <a:schemeClr val="tx1"/>
                </a:solidFill>
                <a:sym typeface="+mn-ea"/>
              </a:rPr>
              <a:t>被代理的对象</a:t>
            </a:r>
            <a:endParaRPr lang="en-US" altLang="zh-CN" sz="1200">
              <a:solidFill>
                <a:schemeClr val="tx1"/>
              </a:solidFill>
              <a:sym typeface="+mn-ea"/>
            </a:endParaRPr>
          </a:p>
          <a:p>
            <a:pPr algn="l"/>
            <a:r>
              <a:rPr lang="zh-CN" altLang="en-US" sz="1200">
                <a:solidFill>
                  <a:schemeClr val="tx1"/>
                </a:solidFill>
                <a:sym typeface="+mn-ea"/>
              </a:rPr>
              <a:t>    private Object delegate;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LogInterceptor(Object delegate)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this.delegate = delegate;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Object invoke(Object proxy, Method method, Object[] args) throws Throwable {</a:t>
            </a:r>
            <a:endParaRPr lang="zh-CN" altLang="en-US" sz="1200">
              <a:solidFill>
                <a:schemeClr val="tx1"/>
              </a:solidFill>
              <a:sym typeface="+mn-ea"/>
            </a:endParaRPr>
          </a:p>
          <a:p>
            <a:pPr algn="l"/>
            <a:r>
              <a:rPr lang="zh-CN" altLang="en-US" sz="1200">
                <a:solidFill>
                  <a:schemeClr val="tx1"/>
                </a:solidFill>
                <a:sym typeface="+mn-ea"/>
              </a:rPr>
              <a:t>        System.out.println("before invoke method: " + method.getName());</a:t>
            </a:r>
            <a:endParaRPr lang="zh-CN" altLang="en-US" sz="1200">
              <a:solidFill>
                <a:schemeClr val="tx1"/>
              </a:solidFill>
              <a:sym typeface="+mn-ea"/>
            </a:endParaRPr>
          </a:p>
          <a:p>
            <a:pPr algn="l"/>
            <a:r>
              <a:rPr lang="zh-CN" altLang="en-US" sz="1200">
                <a:solidFill>
                  <a:schemeClr val="tx1"/>
                </a:solidFill>
                <a:sym typeface="+mn-ea"/>
              </a:rPr>
              <a:t>        Object result = method.invoke(this.delegate, args);</a:t>
            </a:r>
            <a:endParaRPr lang="zh-CN" altLang="en-US" sz="1200">
              <a:solidFill>
                <a:schemeClr val="tx1"/>
              </a:solidFill>
              <a:sym typeface="+mn-ea"/>
            </a:endParaRPr>
          </a:p>
          <a:p>
            <a:pPr algn="l"/>
            <a:r>
              <a:rPr lang="zh-CN" altLang="en-US" sz="1200">
                <a:solidFill>
                  <a:schemeClr val="tx1"/>
                </a:solidFill>
                <a:sym typeface="+mn-ea"/>
              </a:rPr>
              <a:t>        System.out.println("after invoke method: " + method.getName());</a:t>
            </a:r>
            <a:endParaRPr lang="zh-CN" altLang="en-US" sz="1200">
              <a:solidFill>
                <a:schemeClr val="tx1"/>
              </a:solidFill>
              <a:sym typeface="+mn-ea"/>
            </a:endParaRPr>
          </a:p>
          <a:p>
            <a:pPr algn="l"/>
            <a:r>
              <a:rPr lang="zh-CN" altLang="en-US" sz="1200">
                <a:solidFill>
                  <a:schemeClr val="tx1"/>
                </a:solidFill>
                <a:sym typeface="+mn-ea"/>
              </a:rPr>
              <a:t>        return result;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7" name="矩形 6"/>
          <p:cNvSpPr/>
          <p:nvPr/>
        </p:nvSpPr>
        <p:spPr>
          <a:xfrm>
            <a:off x="4458335" y="3230880"/>
            <a:ext cx="2489200" cy="19685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interface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giveTestPaper();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writeTestPaper();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submitTestPaper();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void start();</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611245" y="3855085"/>
            <a:ext cx="33337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模拟考试行为</a:t>
            </a:r>
            <a:r>
              <a:rPr lang="en-US" altLang="zh-CN"/>
              <a:t>-</a:t>
            </a:r>
            <a:r>
              <a:rPr lang="zh-CN" altLang="en-US"/>
              <a:t>动态代理改进</a:t>
            </a:r>
            <a:endParaRPr lang="zh-CN" altLang="en-US"/>
          </a:p>
        </p:txBody>
      </p:sp>
      <p:sp>
        <p:nvSpPr>
          <p:cNvPr id="2" name="矩形 1"/>
          <p:cNvSpPr/>
          <p:nvPr/>
        </p:nvSpPr>
        <p:spPr>
          <a:xfrm>
            <a:off x="460375" y="4514850"/>
            <a:ext cx="11051540" cy="2204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使用切片编程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testAop3 () {</a:t>
            </a:r>
            <a:endParaRPr lang="zh-CN" altLang="en-US" sz="1200">
              <a:solidFill>
                <a:schemeClr val="tx1"/>
              </a:solidFill>
              <a:sym typeface="+mn-ea"/>
            </a:endParaRPr>
          </a:p>
          <a:p>
            <a:pPr algn="l"/>
            <a:r>
              <a:rPr lang="zh-CN" altLang="en-US" sz="1200">
                <a:solidFill>
                  <a:schemeClr val="tx1"/>
                </a:solidFill>
                <a:sym typeface="+mn-ea"/>
              </a:rPr>
              <a:t>        KaoShi3 kaoshi = new KaoShi3("zhangsan");</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LogInterceptor(kaoshi);</a:t>
            </a:r>
            <a:endParaRPr lang="zh-CN" altLang="en-US" sz="1200">
              <a:solidFill>
                <a:schemeClr val="tx1"/>
              </a:solidFill>
              <a:sym typeface="+mn-ea"/>
            </a:endParaRPr>
          </a:p>
          <a:p>
            <a:pPr algn="l"/>
            <a:r>
              <a:rPr lang="zh-CN" altLang="en-US" sz="1200">
                <a:solidFill>
                  <a:schemeClr val="tx1"/>
                </a:solidFill>
                <a:sym typeface="+mn-ea"/>
              </a:rPr>
              <a:t>        KaoshiInterface kaoshiInterface = (KaoshiInterface) Proxy.newProxyInstance(KaoShi2.class.getClassLoader(), new Class[] {KaoshiInterface.class}, handler);</a:t>
            </a:r>
            <a:endParaRPr lang="zh-CN" altLang="en-US" sz="1200">
              <a:solidFill>
                <a:schemeClr val="tx1"/>
              </a:solidFill>
              <a:sym typeface="+mn-ea"/>
            </a:endParaRPr>
          </a:p>
          <a:p>
            <a:pPr algn="l"/>
            <a:r>
              <a:rPr lang="zh-CN" altLang="en-US" sz="1200">
                <a:solidFill>
                  <a:schemeClr val="tx1"/>
                </a:solidFill>
                <a:sym typeface="+mn-ea"/>
              </a:rPr>
              <a:t>        KaoShi3.start(kaoshiInterface);</a:t>
            </a:r>
            <a:endParaRPr lang="zh-CN" altLang="en-US" sz="1200">
              <a:solidFill>
                <a:schemeClr val="tx1"/>
              </a:solidFill>
              <a:sym typeface="+mn-ea"/>
            </a:endParaRPr>
          </a:p>
          <a:p>
            <a:pPr algn="l"/>
            <a:r>
              <a:rPr lang="zh-CN" altLang="en-US" sz="1200">
                <a:solidFill>
                  <a:schemeClr val="tx1"/>
                </a:solidFill>
                <a:sym typeface="+mn-ea"/>
              </a:rPr>
              <a:t>//        KaoShi3.start(kaoshi);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235825" y="44450"/>
            <a:ext cx="4276090" cy="57372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模拟考试行为</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KaoShi3 implements KaoshiInterface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KaoShi3(String name)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giveTestPaper() {</a:t>
            </a:r>
            <a:endParaRPr lang="zh-CN" altLang="en-US" sz="1200">
              <a:solidFill>
                <a:schemeClr val="tx1"/>
              </a:solidFill>
              <a:sym typeface="+mn-ea"/>
            </a:endParaRPr>
          </a:p>
          <a:p>
            <a:pPr algn="l"/>
            <a:r>
              <a:rPr lang="zh-CN" altLang="en-US" sz="1200">
                <a:solidFill>
                  <a:schemeClr val="tx1"/>
                </a:solidFill>
                <a:sym typeface="+mn-ea"/>
              </a:rPr>
              <a:t>        System.out.println("发试卷啦~");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writeTestPaper() {</a:t>
            </a:r>
            <a:endParaRPr lang="zh-CN" altLang="en-US" sz="1200">
              <a:solidFill>
                <a:schemeClr val="tx1"/>
              </a:solidFill>
              <a:sym typeface="+mn-ea"/>
            </a:endParaRPr>
          </a:p>
          <a:p>
            <a:pPr algn="l"/>
            <a:r>
              <a:rPr lang="zh-CN" altLang="en-US" sz="1200">
                <a:solidFill>
                  <a:schemeClr val="tx1"/>
                </a:solidFill>
                <a:sym typeface="+mn-ea"/>
              </a:rPr>
              <a:t>        System.out.println("写试卷啦~");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submitTestPaper() {</a:t>
            </a:r>
            <a:endParaRPr lang="zh-CN" altLang="en-US" sz="1200">
              <a:solidFill>
                <a:schemeClr val="tx1"/>
              </a:solidFill>
              <a:sym typeface="+mn-ea"/>
            </a:endParaRPr>
          </a:p>
          <a:p>
            <a:pPr algn="l"/>
            <a:r>
              <a:rPr lang="zh-CN" altLang="en-US" sz="1200">
                <a:solidFill>
                  <a:schemeClr val="tx1"/>
                </a:solidFill>
                <a:sym typeface="+mn-ea"/>
              </a:rPr>
              <a:t>        System.out.println("收试卷啦~");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start(KaoshiInterface kaoshi) {</a:t>
            </a:r>
            <a:endParaRPr lang="zh-CN" altLang="en-US" sz="1200">
              <a:solidFill>
                <a:schemeClr val="tx1"/>
              </a:solidFill>
              <a:sym typeface="+mn-ea"/>
            </a:endParaRPr>
          </a:p>
          <a:p>
            <a:pPr algn="l"/>
            <a:r>
              <a:rPr lang="zh-CN" altLang="en-US" sz="1200">
                <a:solidFill>
                  <a:schemeClr val="tx1"/>
                </a:solidFill>
                <a:sym typeface="+mn-ea"/>
              </a:rPr>
              <a:t>        // 使用动态代理类,而不是代理前的类</a:t>
            </a:r>
            <a:endParaRPr lang="zh-CN" altLang="en-US" sz="1200">
              <a:solidFill>
                <a:schemeClr val="tx1"/>
              </a:solidFill>
              <a:sym typeface="+mn-ea"/>
            </a:endParaRPr>
          </a:p>
          <a:p>
            <a:pPr algn="l"/>
            <a:r>
              <a:rPr lang="zh-CN" altLang="en-US" sz="1200">
                <a:solidFill>
                  <a:schemeClr val="tx1"/>
                </a:solidFill>
                <a:sym typeface="+mn-ea"/>
              </a:rPr>
              <a:t>        kaoshi.giveTestPaper();</a:t>
            </a:r>
            <a:endParaRPr lang="zh-CN" altLang="en-US" sz="1200">
              <a:solidFill>
                <a:schemeClr val="tx1"/>
              </a:solidFill>
              <a:sym typeface="+mn-ea"/>
            </a:endParaRPr>
          </a:p>
          <a:p>
            <a:pPr algn="l"/>
            <a:r>
              <a:rPr lang="zh-CN" altLang="en-US" sz="1200">
                <a:solidFill>
                  <a:schemeClr val="tx1"/>
                </a:solidFill>
                <a:sym typeface="+mn-ea"/>
              </a:rPr>
              <a:t>        kaoshi.writeTestPaper();</a:t>
            </a:r>
            <a:endParaRPr lang="zh-CN" altLang="en-US" sz="1200">
              <a:solidFill>
                <a:schemeClr val="tx1"/>
              </a:solidFill>
              <a:sym typeface="+mn-ea"/>
            </a:endParaRPr>
          </a:p>
          <a:p>
            <a:pPr algn="l"/>
            <a:r>
              <a:rPr lang="zh-CN" altLang="en-US" sz="1200">
                <a:solidFill>
                  <a:schemeClr val="tx1"/>
                </a:solidFill>
                <a:sym typeface="+mn-ea"/>
              </a:rPr>
              <a:t>        kaoshi.submitTestPaper();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60045" y="925195"/>
            <a:ext cx="11134090" cy="15398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testAop4 () {</a:t>
            </a:r>
            <a:endParaRPr lang="zh-CN" altLang="en-US" sz="1200">
              <a:solidFill>
                <a:schemeClr val="tx1"/>
              </a:solidFill>
              <a:sym typeface="+mn-ea"/>
            </a:endParaRPr>
          </a:p>
          <a:p>
            <a:pPr algn="l"/>
            <a:r>
              <a:rPr lang="zh-CN" altLang="en-US" sz="1200">
                <a:solidFill>
                  <a:schemeClr val="tx1"/>
                </a:solidFill>
                <a:sym typeface="+mn-ea"/>
              </a:rPr>
              <a:t>        String str = new String("helloworld");</a:t>
            </a:r>
            <a:endParaRPr lang="zh-CN" altLang="en-US" sz="1200">
              <a:solidFill>
                <a:schemeClr val="tx1"/>
              </a:solidFill>
              <a:sym typeface="+mn-ea"/>
            </a:endParaRPr>
          </a:p>
          <a:p>
            <a:pPr algn="l"/>
            <a:r>
              <a:rPr lang="zh-CN" altLang="en-US" sz="1200">
                <a:solidFill>
                  <a:schemeClr val="tx1"/>
                </a:solidFill>
                <a:sym typeface="+mn-ea"/>
              </a:rPr>
              <a:t>        InvocationHandler handler = new LogInterceptor(str);</a:t>
            </a:r>
            <a:endParaRPr lang="zh-CN" altLang="en-US" sz="1200">
              <a:solidFill>
                <a:schemeClr val="tx1"/>
              </a:solidFill>
              <a:sym typeface="+mn-ea"/>
            </a:endParaRPr>
          </a:p>
          <a:p>
            <a:pPr algn="l"/>
            <a:r>
              <a:rPr lang="zh-CN" altLang="en-US" sz="1200">
                <a:solidFill>
                  <a:schemeClr val="tx1"/>
                </a:solidFill>
                <a:sym typeface="+mn-ea"/>
              </a:rPr>
              <a:t>        CharSequence proxyInstance = (CharSequence) Proxy.newProxyInstance(KaoShi2.class.getClassLoader(), new Class[] {CharSequence.class}, handler);</a:t>
            </a:r>
            <a:endParaRPr lang="zh-CN" altLang="en-US" sz="1200">
              <a:solidFill>
                <a:schemeClr val="tx1"/>
              </a:solidFill>
              <a:sym typeface="+mn-ea"/>
            </a:endParaRPr>
          </a:p>
          <a:p>
            <a:pPr algn="l"/>
            <a:r>
              <a:rPr lang="zh-CN" altLang="en-US" sz="1200">
                <a:solidFill>
                  <a:schemeClr val="tx1"/>
                </a:solidFill>
                <a:sym typeface="+mn-ea"/>
              </a:rPr>
              <a:t>        System.out.println(proxyInstance.toString());</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6" name="矩形 5"/>
          <p:cNvSpPr/>
          <p:nvPr/>
        </p:nvSpPr>
        <p:spPr>
          <a:xfrm>
            <a:off x="9940290" y="1040765"/>
            <a:ext cx="14217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复用</a:t>
            </a:r>
            <a:endParaRPr lang="zh-CN"/>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圆角矩形 4"/>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类加载器</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2560" y="812165"/>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虚拟机中并执行。类加载器从 JDK 1.0 就出现了，最初是为了满足 Java Applet 的需要而开发出来的。Java Applet 需要从远程下载 Java 类文件到浏览器中并执行。现在类加载器在 Web 容器和 OSGi 中得到了广泛的使用。一般来说，Java 应用的开发人员不需要直接同类加载器进行交互。Java 虚拟机默认的行为就已经足够满足大多数情况的需求了。不过如果遇到了需要与类加载器进行交互的情况，而对类加载器的机制又不是很了解的话，就很容易花大量的时间去调试 ClassNotFoundException 和 NoClassDefFoundError 等异常。</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中的类加载器大致可以分成两类，一类是系统提供的，另外一类则是由 Java 应用开发人员编写的。系统提供的类加载器主要有下面三个：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）类加载器</a:t>
            </a:r>
            <a:r>
              <a:rPr lang="zh-CN" altLang="en-US" sz="1600">
                <a:latin typeface="宋体" panose="02010600030101010101" pitchFamily="2" charset="-122"/>
                <a:ea typeface="宋体" panose="02010600030101010101" pitchFamily="2" charset="-122"/>
                <a:cs typeface="宋体" panose="02010600030101010101" pitchFamily="2" charset="-122"/>
              </a:rPr>
              <a:t>（bootstrap class loader）：它用来加载 Java 的核心库，是用原生代码来实现的，并不继承自 java.lang.ClassLoader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扩展类加载器</a:t>
            </a:r>
            <a:r>
              <a:rPr lang="zh-CN" altLang="en-US" sz="1600">
                <a:latin typeface="宋体" panose="02010600030101010101" pitchFamily="2" charset="-122"/>
                <a:ea typeface="宋体" panose="02010600030101010101" pitchFamily="2" charset="-122"/>
                <a:cs typeface="宋体" panose="02010600030101010101" pitchFamily="2" charset="-122"/>
              </a:rPr>
              <a:t>（extensions class loader）：它用来加载 Java 的扩展库。Java 虚拟机的实现会提供一个扩展库目录。该类加载器在此目录里面查找并加载 Java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系统（应用）类加载器</a:t>
            </a:r>
            <a:r>
              <a:rPr lang="zh-CN" altLang="en-US" sz="1600">
                <a:latin typeface="宋体" panose="02010600030101010101" pitchFamily="2" charset="-122"/>
                <a:ea typeface="宋体" panose="02010600030101010101" pitchFamily="2" charset="-122"/>
                <a:cs typeface="宋体" panose="02010600030101010101" pitchFamily="2" charset="-122"/>
              </a:rPr>
              <a:t>（system</a:t>
            </a:r>
            <a:r>
              <a:rPr lang="en-US" altLang="zh-CN" sz="1600">
                <a:latin typeface="宋体" panose="02010600030101010101" pitchFamily="2" charset="-122"/>
                <a:ea typeface="宋体" panose="02010600030101010101" pitchFamily="2" charset="-122"/>
                <a:cs typeface="宋体" panose="02010600030101010101" pitchFamily="2" charset="-122"/>
              </a:rPr>
              <a:t>\application</a:t>
            </a:r>
            <a:r>
              <a:rPr lang="zh-CN" altLang="en-US" sz="1600">
                <a:latin typeface="宋体" panose="02010600030101010101" pitchFamily="2" charset="-122"/>
                <a:ea typeface="宋体" panose="02010600030101010101" pitchFamily="2" charset="-122"/>
                <a:cs typeface="宋体" panose="02010600030101010101" pitchFamily="2" charset="-122"/>
              </a:rPr>
              <a:t> class loader）：它根据 Java 应用的类路径（CLASSPATH）来加载 Java 类。一般来说，Java 应用的类都是由它来完成加载的。可以通过 ClassLoader.getSystemClassLoader() 来获取它。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custDataLst>
              <p:tags r:id="rId2"/>
            </p:custDataLst>
          </p:nvPr>
        </p:nvPicPr>
        <p:blipFill>
          <a:blip r:embed="rId3"/>
          <a:stretch>
            <a:fillRect/>
          </a:stretch>
        </p:blipFill>
        <p:spPr>
          <a:xfrm>
            <a:off x="2016760" y="875665"/>
            <a:ext cx="7912100" cy="506603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73430"/>
            <a:ext cx="1194943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类加载的五个过程：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加载：类加载过程的一个阶段：通过一个类的完全限定查找此类字节码文件，并利用字节码文件创建一个Class对象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验证：目的在于确保Class文件的字节流中包含信息符合当前虚拟机要求，不会危害虚拟机自身安全。主要包括四种验证，文件格式验证，元数据验证，字节码验证，符号引用验证。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便是类加载的5个过程，而类加载器的任务是根据一个类的全限定名来读取此类的二进制字节流到JVM中，然后转换为一个与目标类对应的java.lang.Class对象实例，在虚拟机提供了3种类加载器，引导（Bootstrap）类加载器、扩展（Extension）类加载器、系统（System）类加载器（也称应用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37565"/>
            <a:ext cx="11821795" cy="5200650"/>
          </a:xfrm>
          <a:prstGeom prst="rect">
            <a:avLst/>
          </a:prstGeom>
          <a:noFill/>
        </p:spPr>
        <p:txBody>
          <a:bodyPr wrap="square" rtlCol="0">
            <a:spAutoFit/>
          </a:bodyPr>
          <a:p>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启动（Bootstrap）类加载器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扩展（Extension）类加载器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系统（System）类加载器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的日常应用程序开发中，类的加载几乎是由上述3种类加载器相互配合执行的，在必要时，我们还可以自定义类加载器，需要注意的是，Java虚拟机对class文件采用的是按需加载的方式，也就是说当需要使用该类时才会将它的class文件加载到内存生成class对象，而且加载某个类的class文件时，Java虚拟机采用的是双亲委派模式即把请求交由父类处理，它一种任务委派模式，下面我们进一步了解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542290" y="889000"/>
            <a:ext cx="7226300" cy="49403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991870"/>
            <a:ext cx="10233025" cy="3082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AppClassLoader的父加载器为ExtClassLoader，</a:t>
            </a:r>
            <a:endParaRPr lang="zh-CN" altLang="en-US" sz="1200">
              <a:solidFill>
                <a:schemeClr val="tx1"/>
              </a:solidFill>
              <a:sym typeface="+mn-ea"/>
            </a:endParaRPr>
          </a:p>
          <a:p>
            <a:pPr algn="l"/>
            <a:r>
              <a:rPr lang="zh-CN" altLang="en-US" sz="1200">
                <a:solidFill>
                  <a:schemeClr val="tx1"/>
                </a:solidFill>
                <a:sym typeface="+mn-ea"/>
              </a:rPr>
              <a:t>     * ExtClassLoader的父加载器为null(BoopStrap ClassLoder不在其中，因为它是由C/C++编写的，它本身是虚拟机的一部分，并不是一个java类。)，</a:t>
            </a:r>
            <a:endParaRPr lang="zh-CN" altLang="en-US" sz="1200">
              <a:solidFill>
                <a:schemeClr val="tx1"/>
              </a:solidFill>
              <a:sym typeface="+mn-ea"/>
            </a:endParaRPr>
          </a:p>
          <a:p>
            <a:pPr algn="l"/>
            <a:r>
              <a:rPr lang="zh-CN" altLang="en-US" sz="1200">
                <a:solidFill>
                  <a:schemeClr val="tx1"/>
                </a:solidFill>
                <a:sym typeface="+mn-ea"/>
              </a:rPr>
              <a:t>     * BoopStrap ClassLoader为顶级加载器。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testClassLoader() {</a:t>
            </a:r>
            <a:endParaRPr lang="zh-CN" altLang="en-US" sz="1200">
              <a:solidFill>
                <a:schemeClr val="tx1"/>
              </a:solidFill>
              <a:sym typeface="+mn-ea"/>
            </a:endParaRPr>
          </a:p>
          <a:p>
            <a:pPr algn="l"/>
            <a:r>
              <a:rPr lang="zh-CN" altLang="en-US" sz="1200">
                <a:solidFill>
                  <a:schemeClr val="tx1"/>
                </a:solidFill>
                <a:sym typeface="+mn-ea"/>
              </a:rPr>
              <a:t>        // sun.misc.Launcher$AppClassLoader@2503dbd3</a:t>
            </a:r>
            <a:endParaRPr lang="zh-CN" altLang="en-US" sz="1200">
              <a:solidFill>
                <a:schemeClr val="tx1"/>
              </a:solidFill>
              <a:sym typeface="+mn-ea"/>
            </a:endParaRPr>
          </a:p>
          <a:p>
            <a:pPr algn="l"/>
            <a:r>
              <a:rPr lang="zh-CN" altLang="en-US" sz="1200">
                <a:solidFill>
                  <a:schemeClr val="tx1"/>
                </a:solidFill>
                <a:sym typeface="+mn-ea"/>
              </a:rPr>
              <a:t>        // sun.misc.Launcher$ExtClassLoader@593634ad</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System.out.println(ClassLoaderTest.class.getClassLoader().getParent().toString());</a:t>
            </a:r>
            <a:endParaRPr lang="zh-CN" altLang="en-US" sz="1200">
              <a:solidFill>
                <a:schemeClr val="tx1"/>
              </a:solidFill>
              <a:sym typeface="+mn-ea"/>
            </a:endParaRPr>
          </a:p>
          <a:p>
            <a:pPr algn="l"/>
            <a:r>
              <a:rPr lang="zh-CN" altLang="en-US" sz="1200">
                <a:solidFill>
                  <a:schemeClr val="tx1"/>
                </a:solidFill>
                <a:sym typeface="+mn-ea"/>
              </a:rPr>
              <a:t>        System.out.println(ClassLoaderTest.class.getClassLoader().getParent().getParent());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判断是否是同一个类加载器</a:t>
            </a:r>
            <a:endParaRPr lang="zh-CN" altLang="en-US" sz="1200">
              <a:solidFill>
                <a:schemeClr val="tx1"/>
              </a:solidFill>
              <a:sym typeface="+mn-ea"/>
            </a:endParaRPr>
          </a:p>
          <a:p>
            <a:pPr algn="l"/>
            <a:r>
              <a:rPr lang="zh-CN" altLang="en-US" sz="1200">
                <a:solidFill>
                  <a:schemeClr val="tx1"/>
                </a:solidFill>
                <a:sym typeface="+mn-ea"/>
              </a:rPr>
              <a:t>        System.out.println(String.class.getClassLoader() == Serializable.class.getClassLoader());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8188325" y="33832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类加载器父子关系</a:t>
            </a:r>
            <a:endParaRPr 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UNIT_PLACING_PICTURE_USER_VIEWPORT" val="{&quot;height&quot;:6600,&quot;width&quot;:10308}"/>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15915</Words>
  <Application>WPS 演示</Application>
  <PresentationFormat>宽屏</PresentationFormat>
  <Paragraphs>524</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微软雅黑</vt:lpstr>
      <vt:lpstr>Consolas</vt:lpstr>
      <vt:lpstr>新宋体</vt:lpstr>
      <vt:lpstr>Arial Unicode MS</vt:lpstr>
      <vt:lpstr>Calibri</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712</cp:revision>
  <dcterms:created xsi:type="dcterms:W3CDTF">2019-06-19T02:08:00Z</dcterms:created>
  <dcterms:modified xsi:type="dcterms:W3CDTF">2020-12-04T08:13:39Z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