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660" r:id="rId3"/>
    <p:sldId id="661" r:id="rId4"/>
    <p:sldId id="681" r:id="rId5"/>
    <p:sldId id="682" r:id="rId6"/>
    <p:sldId id="733" r:id="rId7"/>
    <p:sldId id="683" r:id="rId8"/>
    <p:sldId id="684" r:id="rId9"/>
    <p:sldId id="709" r:id="rId10"/>
    <p:sldId id="710" r:id="rId11"/>
    <p:sldId id="711" r:id="rId12"/>
    <p:sldId id="685" r:id="rId13"/>
    <p:sldId id="691" r:id="rId14"/>
    <p:sldId id="712" r:id="rId15"/>
    <p:sldId id="713" r:id="rId16"/>
    <p:sldId id="708" r:id="rId17"/>
    <p:sldId id="686" r:id="rId18"/>
    <p:sldId id="705" r:id="rId19"/>
    <p:sldId id="706" r:id="rId20"/>
    <p:sldId id="707" r:id="rId21"/>
    <p:sldId id="687" r:id="rId22"/>
    <p:sldId id="688" r:id="rId23"/>
    <p:sldId id="696" r:id="rId24"/>
    <p:sldId id="697" r:id="rId25"/>
    <p:sldId id="699" r:id="rId26"/>
    <p:sldId id="704" r:id="rId27"/>
    <p:sldId id="6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1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image" Target="../media/image15.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813560" y="782320"/>
            <a:ext cx="8564880" cy="53644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1431925"/>
            <a:ext cx="11593830" cy="230695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843905" y="3424555"/>
            <a:ext cx="570928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encoding="UTF-8"?&gt;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lang="eng"&gt;Harry Potter&lt;/title&gt;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&lt;price&gt;29.99&lt;/price&gt;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lang="eng"&gt;Learning XML&lt;/title&gt;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&lt;price&gt;39.95&lt;/price&gt;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526224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路径表达式语法: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斜杠（/）作为路径内部的分割符。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同一个节点有绝对路径和相对路径两种写法: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绝对路径（absolute path）必须用"/"起首，后面紧跟根节点，比如/step/step/...。</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相对路径（relative path）则是除了绝对路径以外的其他写法，比如 step/step， 也就是不使用"/"起首。</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表达式	描述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选取此节点的所有子节点。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从根节点选取。</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从匹配选择的当前节点选择文档中的节点，而不考虑它们的位置。</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选取当前节点的父节点。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选取属性。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元素的所有子节点。</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选取根元素 bookstore。</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选取属于 bookstore 的子元素的所有 book 元素。</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选取所有 book 子元素，而不管它们在文档中的位置。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选择属于 bookstore 元素的后代的所有 book 元素，而不管它们位于 bookstore 之下的什么位置。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//@lang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选取名为 lang 的所有属性。</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600075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谓语</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所谓"谓语条件"，就是对路径表达式的附加条件。所有的条件，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都写在方括号"[ ]"中</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，表示对节点进行进一步的筛选。</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子元素的第一个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子元素的最后一个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子元素的倒数第二个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/bookstore/book[position()&lt;3]	选取最前面的两个属于 bookstore 元素的子元素的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选取所有拥有名为 lang 的属性的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//title[@lang='eng']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 title 元素，且这些元素拥有值为 eng 的 lang 属性。</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	选取 bookstore 元素的所有 book 元素，且其中的 price 元素的值须大于 35.00。</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/bookstore/book[price&gt;35.00]/title	选取 bookstore 元素中的 book 元素的所有 title 元素，且其中的 price 元素的值须大于 35.00。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通配符的使用如下: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"*"表示匹配任何元素节点。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"@*"表示匹配任何属性值。</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node()表示匹配任何类型的节点。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选取文档中的所有元素。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选取所有带有属性的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206121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选取若干路径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通过在路径表达式中使用“|”运算符，您可以选取若干个路径。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//book/title | //book/price	选取 book 元素的所有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 //price</a:t>
            </a:r>
            <a:r>
              <a:rPr 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选取文档中的所有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/bookstore/book/title | //price	选取属于 bookstore 元素的 book 元素的所有 title 元素，以及文档中所有的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49780" y="1283335"/>
            <a:ext cx="8161020" cy="5379720"/>
          </a:xfrm>
          <a:prstGeom prst="rect">
            <a:avLst/>
          </a:prstGeom>
        </p:spPr>
      </p:pic>
      <p:sp>
        <p:nvSpPr>
          <p:cNvPr id="3" name="文本框 2"/>
          <p:cNvSpPr txBox="1"/>
          <p:nvPr/>
        </p:nvSpPr>
        <p:spPr>
          <a:xfrm>
            <a:off x="1059815" y="82804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jaxen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O/X 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其实，JAXB是众多Java与XML转换技术中的一个。一般地，我们把这种类似的技术称之为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O/X Mapping</a:t>
            </a:r>
            <a:r>
              <a:rPr lang="zh-CN" altLang="en-US" sz="1600">
                <a:latin typeface="宋体" panose="02010600030101010101" pitchFamily="2" charset="-122"/>
                <a:ea typeface="宋体" panose="02010600030101010101" pitchFamily="2" charset="-122"/>
                <a:cs typeface="宋体" panose="02010600030101010101" pitchFamily="2" charset="-122"/>
              </a:rPr>
              <a:t>。 Object/XML Mapping (O/X mapping)指XML文档与Java对象之间的映射关系。 常见的O/X mapping 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XMLBeans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JiBX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我习惯将Java类到XML的过程称之为转换，更准确的表述方法应该这样：Java对象可以通过特定的注解或者依照规范被转换为XML，这种转换称之为映射（mapping）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JAXB（Java Architecture for XML Binding) </a:t>
            </a:r>
            <a:r>
              <a:rPr lang="zh-CN" altLang="en-US" sz="1600">
                <a:latin typeface="宋体" panose="02010600030101010101" pitchFamily="2" charset="-122"/>
                <a:ea typeface="宋体" panose="02010600030101010101" pitchFamily="2" charset="-122"/>
                <a:cs typeface="宋体" panose="02010600030101010101" pitchFamily="2" charset="-122"/>
              </a:rPr>
              <a:t>是一个业界的标准，是一项可以根据XML Schema产生Java类的技术。该过程中，JAXB也提供了将XML实例文档反向生成Java对象树的方法，并能将Java对象树的内容重新写到XML实例文档。从另一方面来讲，JAXB提供了快速而简便的方法将XML模式绑定到Java表示，从而使得Java开发者在Java应用程序中能方便地结合XML数据和处理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JAXB主要通过注解进行节点标识</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@XmlRootElement： 标识XML数据根节点，常与@XmlType，@XmlAccessorType，@XmlAccessorOrder一起使用。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指定根节点名称，若未指定，则使用类名小写形式作为根节点名称。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namespace： 指定根节点命名空间。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@XmlType： 将一个类映射到 XML 模式类型。类是通过属性和字段表示的值的数据容器。模式类型是一个数据容器，用于模式类型的内容模式中的模式组件（如模型组件、属性等）所表示的值。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类映射的XML模型类型的名称。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propOrder： 指定类型映射到XML模式复合类型时XML Schema元素的顺序。propOrder中列出的JavaBean属性或字段不得被@XmlTransient注释。propOrder定义的情况下，JavaBean中需要将所有参与属性或字段必须全部列出。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namespace： XML Schema类型的目标命名空间的名称，默认情况下，这是包含该类的包的映射目标命名空间。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factoryClass： 包含用于创建此类的实例的无参数工厂方法的类。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   ⑤ factoryMethod： 在factoryClass factoryClass()中指定的类中的无参工厂方法的名称。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526224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@XmlAccessorType： 指定属性或字段是否进行默认序列化。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value： value值对应XmlAccessType枚举，XmlAccessType包含：</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    1）PROPERTY：JavaBean中所有成对出现的getter/setter都将自动绑定到XML，由@XmlTransient注释的getter/setter除外。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    2）FIELD：JavaBean中所有非静态、非瞬态字段都将自动绑定到XML，由@XmlTransient注释的字段除外。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    3）PUBLIC_MEMBER：JavaBean中所有公共的成对出现的getter/setter和字段都将自动绑定到XML，由@XmlTransient注释的除外。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    4）NONE：默认所有内容都不自动绑定到XML。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    上面XmlAccessType的几个枚举值，都提到自动绑定，即在类上设置其中任一值时，并不会影响到被特定注解注释的getter/setter、属性、字段等。</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@XmlElement： 将getter/setter或非静态、非瞬态字段绑定到XML。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XML元素名称，若未指定，则从JavaBean中取getter/setter或非静态、非瞬态字段作为默认值。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namespace： 指定XML绑定时命名空间。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   ⑤ defaultValue： 指定XML绑定时默认值。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   ⑥ type： 指定getter/setter或非静态、非瞬态字段的关联类型。</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@XmlElementWrapper： 围绕getter/setter或非静态、非瞬态字段生成一个包装元素。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指定包装元素的名称，默认从JavaBean中取默认值。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指定包装元素的命名空间。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@XmlAttribute： 被@XmlAttribute注释的字段、方法，将被绑定为本类对应元素的属性。属性名取getter/setter或非静态、非瞬态字段作为默认值。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属性名称，默认情况下，在不指定的情况下，默认是从JavaBean取默认值作为属性名。指定的情况下，使用name的值作为属性名。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指定属性名对应的命名空间。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指定该属性是否必需。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@XmlTransient： 被@XmlTransient注释的类、字段、方法，在进行XML绑定时将被忽略，和序列化时transient关键字作用类似。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类、字段、方法。</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altLang="zh-CN" sz="3200">
                <a:latin typeface="+mj-ea"/>
                <a:ea typeface="+mj-ea"/>
                <a:cs typeface="+mj-ea"/>
                <a:sym typeface="+mn-ea"/>
              </a:rPr>
              <a:t>XML</a:t>
            </a:r>
            <a:r>
              <a:rPr lang="zh-CN" altLang="en-US" sz="3200">
                <a:latin typeface="+mj-ea"/>
                <a:ea typeface="+mj-ea"/>
                <a:cs typeface="+mj-ea"/>
                <a:sym typeface="+mn-ea"/>
              </a:rPr>
              <a:t>（</a:t>
            </a:r>
            <a:r>
              <a:rPr lang="zh-CN" altLang="en-US" sz="3200">
                <a:latin typeface="+mj-ea"/>
                <a:ea typeface="+mj-ea"/>
                <a:cs typeface="+mj-ea"/>
                <a:sym typeface="+mn-ea"/>
              </a:rPr>
              <a:t>EXtensible Markup Language</a:t>
            </a:r>
            <a:r>
              <a:rPr lang="zh-CN" altLang="en-US" sz="3200">
                <a:latin typeface="+mj-ea"/>
                <a:ea typeface="+mj-ea"/>
                <a:cs typeface="+mj-ea"/>
                <a:sym typeface="+mn-ea"/>
              </a:rPr>
              <a:t>）简介</a:t>
            </a:r>
            <a:endParaRPr lang="zh-CN" altLang="en-US" sz="3200">
              <a:latin typeface="+mj-ea"/>
              <a:ea typeface="+mj-ea"/>
              <a:cs typeface="+mj-ea"/>
              <a:sym typeface="+mn-ea"/>
            </a:endParaRPr>
          </a:p>
        </p:txBody>
      </p:sp>
      <p:sp>
        <p:nvSpPr>
          <p:cNvPr id="2" name="文本框 1"/>
          <p:cNvSpPr txBox="1"/>
          <p:nvPr/>
        </p:nvSpPr>
        <p:spPr>
          <a:xfrm>
            <a:off x="220980" y="1386205"/>
            <a:ext cx="1186751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495" y="20955"/>
            <a:ext cx="4962525" cy="3515995"/>
          </a:xfrm>
          <a:prstGeom prst="rect">
            <a:avLst/>
          </a:prstGeom>
        </p:spPr>
      </p:pic>
      <p:pic>
        <p:nvPicPr>
          <p:cNvPr id="3" name="图片 2"/>
          <p:cNvPicPr>
            <a:picLocks noChangeAspect="1"/>
          </p:cNvPicPr>
          <p:nvPr/>
        </p:nvPicPr>
        <p:blipFill>
          <a:blip r:embed="rId3"/>
          <a:stretch>
            <a:fillRect/>
          </a:stretch>
        </p:blipFill>
        <p:spPr>
          <a:xfrm>
            <a:off x="12065" y="3536950"/>
            <a:ext cx="3768725" cy="3293110"/>
          </a:xfrm>
          <a:prstGeom prst="rect">
            <a:avLst/>
          </a:prstGeom>
        </p:spPr>
      </p:pic>
      <p:pic>
        <p:nvPicPr>
          <p:cNvPr id="5" name="图片 4"/>
          <p:cNvPicPr>
            <a:picLocks noChangeAspect="1"/>
          </p:cNvPicPr>
          <p:nvPr/>
        </p:nvPicPr>
        <p:blipFill>
          <a:blip r:embed="rId4"/>
          <a:stretch>
            <a:fillRect/>
          </a:stretch>
        </p:blipFill>
        <p:spPr>
          <a:xfrm>
            <a:off x="7174865" y="26670"/>
            <a:ext cx="4998720" cy="4076700"/>
          </a:xfrm>
          <a:prstGeom prst="rect">
            <a:avLst/>
          </a:prstGeom>
        </p:spPr>
      </p:pic>
      <p:sp>
        <p:nvSpPr>
          <p:cNvPr id="6" name="左右箭头 5"/>
          <p:cNvSpPr/>
          <p:nvPr/>
        </p:nvSpPr>
        <p:spPr>
          <a:xfrm>
            <a:off x="5034915" y="3192145"/>
            <a:ext cx="2131060" cy="47371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文本框 6"/>
          <p:cNvSpPr txBox="1"/>
          <p:nvPr/>
        </p:nvSpPr>
        <p:spPr>
          <a:xfrm>
            <a:off x="5852160" y="2952750"/>
            <a:ext cx="607695" cy="33718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rPr>
              <a:t>JAXB</a:t>
            </a:r>
            <a:endParaRPr lang="en-US" altLang="zh-CN" sz="1600">
              <a:solidFill>
                <a:srgbClr val="FF0000"/>
              </a:solidFill>
              <a:latin typeface="宋体" panose="02010600030101010101" pitchFamily="2" charset="-122"/>
              <a:ea typeface="宋体" panose="02010600030101010101" pitchFamily="2" charset="-122"/>
            </a:endParaRPr>
          </a:p>
        </p:txBody>
      </p:sp>
      <p:sp>
        <p:nvSpPr>
          <p:cNvPr id="8" name="文本框 7"/>
          <p:cNvSpPr txBox="1"/>
          <p:nvPr/>
        </p:nvSpPr>
        <p:spPr>
          <a:xfrm>
            <a:off x="7165975" y="4892040"/>
            <a:ext cx="3525520" cy="5835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适用于不太复杂的 </a:t>
            </a:r>
            <a:r>
              <a:rPr lang="en-US" altLang="zh-CN" sz="1600">
                <a:latin typeface="宋体" panose="02010600030101010101" pitchFamily="2" charset="-122"/>
                <a:ea typeface="宋体" panose="02010600030101010101" pitchFamily="2" charset="-122"/>
                <a:cs typeface="宋体" panose="02010600030101010101" pitchFamily="2" charset="-122"/>
              </a:rPr>
              <a:t>xml </a:t>
            </a:r>
            <a:r>
              <a:rPr lang="zh-CN" altLang="en-US" sz="1600">
                <a:latin typeface="宋体" panose="02010600030101010101" pitchFamily="2" charset="-122"/>
                <a:ea typeface="宋体" panose="02010600030101010101" pitchFamily="2" charset="-122"/>
                <a:cs typeface="宋体" panose="02010600030101010101" pitchFamily="2" charset="-122"/>
              </a:rPr>
              <a:t>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不依赖任何第三方依赖库</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85010" y="1334135"/>
            <a:ext cx="6713220" cy="406146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230630" y="502920"/>
            <a:ext cx="9730740" cy="58521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8430" y="782955"/>
            <a:ext cx="1186751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在定义JavaBean时有几点需要注意：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使用@XmlElement注解时，需要注意属性定义与getter之间的冲突，会引起类似&lt;有两个名为 “xxxxx” 的属性&gt;的错误，此时我们@XmlElement标注在getter上，以避免这种问题。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@XmlAccessorType与@XmlElement具有相似的语义，要避免相同的getter/setter、属性和字段同时拥有两者的语义。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@XmlElementWrapper必须应用在集合属性上，单一属性会出现异常。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上面定义的JavaBean，包含了文中所涉及的注解及注解属性。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 y="1306830"/>
            <a:ext cx="1206754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天气预报Web服务，数据来源于中国气象局</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 :http://www.webxml.com.cn/WebServices/WeatherWebService.asmx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:http://www.webxml.com.cn/WebServices/WeatherWebService.asmx?disco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http://www.webxml.com.cn/WebServices/WeatherWebService.asmx?wsdl</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IP地址来源搜索 WEB 服务（是目前最完整的IP地址数据）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Endpoint:http://www.webxml.com.cn/WebServices/IpAddressSearchWebService.asmx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:http://www.webxml.com.cn/WebServices/IpAddressSearchWebService.asmx?disco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:http://www.webxml.com.cn/WebServices/IpAddressSearchWebService.asmx?wsdl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中文简体字 &lt;-&gt;繁体字转换WEB 服务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Endpoint:http://www.webxml.com.cn/WebServices/TraditionalSimplifiedWebService.asmx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:http://www.webxml.com.cn/WebServices/TraditionalSimplifiedWebService.asmx?disco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:http://www.webxml.com.cn/WebServices/TraditionalSimplifiedWebService.asmx?wsdl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147695" y="645160"/>
            <a:ext cx="553593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练习解析天气预报 </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a:latin typeface="+mj-ea"/>
              <a:ea typeface="+mj-ea"/>
              <a:cs typeface="+mj-ea"/>
              <a:sym typeface="+mn-ea"/>
            </a:endParaRPr>
          </a:p>
        </p:txBody>
      </p:sp>
      <p:sp>
        <p:nvSpPr>
          <p:cNvPr id="2" name="文本框 1"/>
          <p:cNvSpPr txBox="1"/>
          <p:nvPr/>
        </p:nvSpPr>
        <p:spPr>
          <a:xfrm>
            <a:off x="220980" y="1386205"/>
            <a:ext cx="11867515"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部分由 "&lt;![CDATA[" 开始，由 "]]&gt;" 结束</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059815" y="1495425"/>
            <a:ext cx="9338310" cy="4977130"/>
          </a:xfrm>
          <a:prstGeom prst="rect">
            <a:avLst/>
          </a:prstGeom>
        </p:spPr>
      </p:pic>
      <p:sp>
        <p:nvSpPr>
          <p:cNvPr id="3" name="文本框 2"/>
          <p:cNvSpPr txBox="1"/>
          <p:nvPr/>
        </p:nvSpPr>
        <p:spPr>
          <a:xfrm>
            <a:off x="1059815" y="91948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dom4j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57150" y="95250"/>
            <a:ext cx="3680460" cy="2659380"/>
          </a:xfrm>
          <a:prstGeom prst="rect">
            <a:avLst/>
          </a:prstGeom>
        </p:spPr>
      </p:pic>
      <p:pic>
        <p:nvPicPr>
          <p:cNvPr id="4" name="图片 3"/>
          <p:cNvPicPr>
            <a:picLocks noChangeAspect="1"/>
          </p:cNvPicPr>
          <p:nvPr/>
        </p:nvPicPr>
        <p:blipFill>
          <a:blip r:embed="rId3"/>
          <a:stretch>
            <a:fillRect/>
          </a:stretch>
        </p:blipFill>
        <p:spPr>
          <a:xfrm>
            <a:off x="4025265" y="34925"/>
            <a:ext cx="8143875" cy="574675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8260" y="40005"/>
            <a:ext cx="5876925" cy="2569210"/>
          </a:xfrm>
          <a:prstGeom prst="rect">
            <a:avLst/>
          </a:prstGeom>
        </p:spPr>
      </p:pic>
      <p:pic>
        <p:nvPicPr>
          <p:cNvPr id="3" name="图片 2"/>
          <p:cNvPicPr>
            <a:picLocks noChangeAspect="1"/>
          </p:cNvPicPr>
          <p:nvPr/>
        </p:nvPicPr>
        <p:blipFill>
          <a:blip r:embed="rId3"/>
          <a:stretch>
            <a:fillRect/>
          </a:stretch>
        </p:blipFill>
        <p:spPr>
          <a:xfrm>
            <a:off x="3100705" y="2031365"/>
            <a:ext cx="9091295" cy="48266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6903</Words>
  <Application>WPS 演示</Application>
  <PresentationFormat>宽屏</PresentationFormat>
  <Paragraphs>277</Paragraphs>
  <Slides>26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668</cp:revision>
  <dcterms:created xsi:type="dcterms:W3CDTF">2019-06-19T02:08:00Z</dcterms:created>
  <dcterms:modified xsi:type="dcterms:W3CDTF">2020-09-18T02:55:26Z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